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6" r:id="rId5"/>
    <p:sldId id="260" r:id="rId6"/>
    <p:sldId id="261" r:id="rId7"/>
    <p:sldId id="262" r:id="rId8"/>
    <p:sldId id="263" r:id="rId9"/>
    <p:sldId id="264" r:id="rId10"/>
    <p:sldId id="265"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451A2E-97BF-4A75-96BF-441528EE49A7}" type="datetimeFigureOut">
              <a:rPr lang="es-ES" smtClean="0"/>
              <a:t>02/09/2019</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17A23B-FE5E-436E-B7B3-B90D98EC85DD}" type="slidenum">
              <a:rPr lang="es-ES" smtClean="0"/>
              <a:t>‹Nº›</a:t>
            </a:fld>
            <a:endParaRPr lang="es-ES"/>
          </a:p>
        </p:txBody>
      </p:sp>
    </p:spTree>
    <p:extLst>
      <p:ext uri="{BB962C8B-B14F-4D97-AF65-F5344CB8AC3E}">
        <p14:creationId xmlns:p14="http://schemas.microsoft.com/office/powerpoint/2010/main" val="3114454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90600">
              <a:defRPr sz="1000">
                <a:solidFill>
                  <a:schemeClr val="tx1"/>
                </a:solidFill>
                <a:latin typeface="Times New Roman" panose="02020603050405020304" pitchFamily="18" charset="0"/>
              </a:defRPr>
            </a:lvl1pPr>
            <a:lvl2pPr marL="742950" indent="-285750" defTabSz="990600">
              <a:defRPr sz="1000">
                <a:solidFill>
                  <a:schemeClr val="tx1"/>
                </a:solidFill>
                <a:latin typeface="Times New Roman" panose="02020603050405020304" pitchFamily="18" charset="0"/>
              </a:defRPr>
            </a:lvl2pPr>
            <a:lvl3pPr marL="1143000" indent="-228600" defTabSz="990600">
              <a:defRPr sz="1000">
                <a:solidFill>
                  <a:schemeClr val="tx1"/>
                </a:solidFill>
                <a:latin typeface="Times New Roman" panose="02020603050405020304" pitchFamily="18" charset="0"/>
              </a:defRPr>
            </a:lvl3pPr>
            <a:lvl4pPr marL="1600200" indent="-228600" defTabSz="990600">
              <a:defRPr sz="1000">
                <a:solidFill>
                  <a:schemeClr val="tx1"/>
                </a:solidFill>
                <a:latin typeface="Times New Roman" panose="02020603050405020304" pitchFamily="18" charset="0"/>
              </a:defRPr>
            </a:lvl4pPr>
            <a:lvl5pPr marL="2057400" indent="-228600" defTabSz="990600">
              <a:defRPr sz="1000">
                <a:solidFill>
                  <a:schemeClr val="tx1"/>
                </a:solidFill>
                <a:latin typeface="Times New Roman" panose="02020603050405020304" pitchFamily="18" charset="0"/>
              </a:defRPr>
            </a:lvl5pPr>
            <a:lvl6pPr marL="2514600" indent="-228600" defTabSz="990600" eaLnBrk="0" fontAlgn="base" hangingPunct="0">
              <a:spcBef>
                <a:spcPct val="0"/>
              </a:spcBef>
              <a:spcAft>
                <a:spcPct val="0"/>
              </a:spcAft>
              <a:defRPr sz="1000">
                <a:solidFill>
                  <a:schemeClr val="tx1"/>
                </a:solidFill>
                <a:latin typeface="Times New Roman" panose="02020603050405020304" pitchFamily="18" charset="0"/>
              </a:defRPr>
            </a:lvl6pPr>
            <a:lvl7pPr marL="2971800" indent="-228600" defTabSz="990600" eaLnBrk="0" fontAlgn="base" hangingPunct="0">
              <a:spcBef>
                <a:spcPct val="0"/>
              </a:spcBef>
              <a:spcAft>
                <a:spcPct val="0"/>
              </a:spcAft>
              <a:defRPr sz="1000">
                <a:solidFill>
                  <a:schemeClr val="tx1"/>
                </a:solidFill>
                <a:latin typeface="Times New Roman" panose="02020603050405020304" pitchFamily="18" charset="0"/>
              </a:defRPr>
            </a:lvl7pPr>
            <a:lvl8pPr marL="3429000" indent="-228600" defTabSz="990600" eaLnBrk="0" fontAlgn="base" hangingPunct="0">
              <a:spcBef>
                <a:spcPct val="0"/>
              </a:spcBef>
              <a:spcAft>
                <a:spcPct val="0"/>
              </a:spcAft>
              <a:defRPr sz="1000">
                <a:solidFill>
                  <a:schemeClr val="tx1"/>
                </a:solidFill>
                <a:latin typeface="Times New Roman" panose="02020603050405020304" pitchFamily="18" charset="0"/>
              </a:defRPr>
            </a:lvl8pPr>
            <a:lvl9pPr marL="3886200" indent="-228600" defTabSz="990600" eaLnBrk="0" fontAlgn="base" hangingPunct="0">
              <a:spcBef>
                <a:spcPct val="0"/>
              </a:spcBef>
              <a:spcAft>
                <a:spcPct val="0"/>
              </a:spcAft>
              <a:defRPr sz="1000">
                <a:solidFill>
                  <a:schemeClr val="tx1"/>
                </a:solidFill>
                <a:latin typeface="Times New Roman" panose="02020603050405020304" pitchFamily="18" charset="0"/>
              </a:defRPr>
            </a:lvl9pPr>
          </a:lstStyle>
          <a:p>
            <a:fld id="{C95408B2-059E-4269-AA85-1D51798F044E}" type="slidenum">
              <a:rPr lang="es-CL" altLang="es-CL" sz="1300" smtClean="0"/>
              <a:pPr/>
              <a:t>1</a:t>
            </a:fld>
            <a:endParaRPr lang="es-CL" altLang="es-CL" sz="1300"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s-CL" altLang="es-CL" smtClean="0"/>
          </a:p>
        </p:txBody>
      </p:sp>
    </p:spTree>
    <p:extLst>
      <p:ext uri="{BB962C8B-B14F-4D97-AF65-F5344CB8AC3E}">
        <p14:creationId xmlns:p14="http://schemas.microsoft.com/office/powerpoint/2010/main" val="237545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2517A23B-FE5E-436E-B7B3-B90D98EC85DD}" type="slidenum">
              <a:rPr lang="es-ES" smtClean="0"/>
              <a:t>2</a:t>
            </a:fld>
            <a:endParaRPr lang="es-ES"/>
          </a:p>
        </p:txBody>
      </p:sp>
    </p:spTree>
    <p:extLst>
      <p:ext uri="{BB962C8B-B14F-4D97-AF65-F5344CB8AC3E}">
        <p14:creationId xmlns:p14="http://schemas.microsoft.com/office/powerpoint/2010/main" val="197414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L" altLang="es-ES" smtClean="0"/>
          </a:p>
        </p:txBody>
      </p:sp>
      <p:sp>
        <p:nvSpPr>
          <p:cNvPr id="1741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fld id="{E2E20E09-CB16-4CDF-8062-BC9D81E388BB}" type="slidenum">
              <a:rPr lang="es-CL" altLang="es-ES" smtClean="0">
                <a:latin typeface="Arial" panose="020B0604020202020204" pitchFamily="34" charset="0"/>
              </a:rPr>
              <a:pPr eaLnBrk="1" hangingPunct="1"/>
              <a:t>8</a:t>
            </a:fld>
            <a:endParaRPr lang="es-CL" altLang="es-ES" smtClean="0">
              <a:latin typeface="Arial" panose="020B0604020202020204" pitchFamily="34" charset="0"/>
            </a:endParaRPr>
          </a:p>
        </p:txBody>
      </p:sp>
    </p:spTree>
    <p:extLst>
      <p:ext uri="{BB962C8B-B14F-4D97-AF65-F5344CB8AC3E}">
        <p14:creationId xmlns:p14="http://schemas.microsoft.com/office/powerpoint/2010/main" val="2211070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90600">
              <a:defRPr sz="1000">
                <a:solidFill>
                  <a:schemeClr val="tx1"/>
                </a:solidFill>
                <a:latin typeface="Times New Roman" panose="02020603050405020304" pitchFamily="18" charset="0"/>
              </a:defRPr>
            </a:lvl1pPr>
            <a:lvl2pPr marL="742950" indent="-285750" defTabSz="990600">
              <a:defRPr sz="1000">
                <a:solidFill>
                  <a:schemeClr val="tx1"/>
                </a:solidFill>
                <a:latin typeface="Times New Roman" panose="02020603050405020304" pitchFamily="18" charset="0"/>
              </a:defRPr>
            </a:lvl2pPr>
            <a:lvl3pPr marL="1143000" indent="-228600" defTabSz="990600">
              <a:defRPr sz="1000">
                <a:solidFill>
                  <a:schemeClr val="tx1"/>
                </a:solidFill>
                <a:latin typeface="Times New Roman" panose="02020603050405020304" pitchFamily="18" charset="0"/>
              </a:defRPr>
            </a:lvl3pPr>
            <a:lvl4pPr marL="1600200" indent="-228600" defTabSz="990600">
              <a:defRPr sz="1000">
                <a:solidFill>
                  <a:schemeClr val="tx1"/>
                </a:solidFill>
                <a:latin typeface="Times New Roman" panose="02020603050405020304" pitchFamily="18" charset="0"/>
              </a:defRPr>
            </a:lvl4pPr>
            <a:lvl5pPr marL="2057400" indent="-228600" defTabSz="990600">
              <a:defRPr sz="1000">
                <a:solidFill>
                  <a:schemeClr val="tx1"/>
                </a:solidFill>
                <a:latin typeface="Times New Roman" panose="02020603050405020304" pitchFamily="18" charset="0"/>
              </a:defRPr>
            </a:lvl5pPr>
            <a:lvl6pPr marL="2514600" indent="-228600" defTabSz="990600" eaLnBrk="0" fontAlgn="base" hangingPunct="0">
              <a:spcBef>
                <a:spcPct val="0"/>
              </a:spcBef>
              <a:spcAft>
                <a:spcPct val="0"/>
              </a:spcAft>
              <a:defRPr sz="1000">
                <a:solidFill>
                  <a:schemeClr val="tx1"/>
                </a:solidFill>
                <a:latin typeface="Times New Roman" panose="02020603050405020304" pitchFamily="18" charset="0"/>
              </a:defRPr>
            </a:lvl6pPr>
            <a:lvl7pPr marL="2971800" indent="-228600" defTabSz="990600" eaLnBrk="0" fontAlgn="base" hangingPunct="0">
              <a:spcBef>
                <a:spcPct val="0"/>
              </a:spcBef>
              <a:spcAft>
                <a:spcPct val="0"/>
              </a:spcAft>
              <a:defRPr sz="1000">
                <a:solidFill>
                  <a:schemeClr val="tx1"/>
                </a:solidFill>
                <a:latin typeface="Times New Roman" panose="02020603050405020304" pitchFamily="18" charset="0"/>
              </a:defRPr>
            </a:lvl7pPr>
            <a:lvl8pPr marL="3429000" indent="-228600" defTabSz="990600" eaLnBrk="0" fontAlgn="base" hangingPunct="0">
              <a:spcBef>
                <a:spcPct val="0"/>
              </a:spcBef>
              <a:spcAft>
                <a:spcPct val="0"/>
              </a:spcAft>
              <a:defRPr sz="1000">
                <a:solidFill>
                  <a:schemeClr val="tx1"/>
                </a:solidFill>
                <a:latin typeface="Times New Roman" panose="02020603050405020304" pitchFamily="18" charset="0"/>
              </a:defRPr>
            </a:lvl8pPr>
            <a:lvl9pPr marL="3886200" indent="-228600" defTabSz="990600" eaLnBrk="0" fontAlgn="base" hangingPunct="0">
              <a:spcBef>
                <a:spcPct val="0"/>
              </a:spcBef>
              <a:spcAft>
                <a:spcPct val="0"/>
              </a:spcAft>
              <a:defRPr sz="1000">
                <a:solidFill>
                  <a:schemeClr val="tx1"/>
                </a:solidFill>
                <a:latin typeface="Times New Roman" panose="02020603050405020304" pitchFamily="18" charset="0"/>
              </a:defRPr>
            </a:lvl9pPr>
          </a:lstStyle>
          <a:p>
            <a:fld id="{D0490DE4-4EE5-4754-905E-05920C9832E0}" type="slidenum">
              <a:rPr lang="es-CL" altLang="es-CL" sz="1300" smtClean="0"/>
              <a:pPr/>
              <a:t>10</a:t>
            </a:fld>
            <a:endParaRPr lang="es-CL" altLang="es-CL" sz="13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s-CL" altLang="es-CL" smtClean="0"/>
          </a:p>
        </p:txBody>
      </p:sp>
    </p:spTree>
    <p:extLst>
      <p:ext uri="{BB962C8B-B14F-4D97-AF65-F5344CB8AC3E}">
        <p14:creationId xmlns:p14="http://schemas.microsoft.com/office/powerpoint/2010/main" val="3556167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CA0CEE22-D37B-491B-B104-C8CC5408A57F}" type="datetime1">
              <a:rPr lang="es-ES" smtClean="0"/>
              <a:t>02/09/2019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1032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506DC6F-3925-4DB5-9ECB-AE20B83E5C13}" type="datetime1">
              <a:rPr lang="es-ES" smtClean="0"/>
              <a:t>02/09/2019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1812438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71A3586-63A5-48C7-B8C8-0800D89CF9CC}" type="datetime1">
              <a:rPr lang="es-ES" smtClean="0"/>
              <a:t>02/09/2019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139928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B9D1F51-D5D7-4C91-A506-A31FBF438EA5}" type="datetime1">
              <a:rPr lang="es-ES" smtClean="0"/>
              <a:t>02/09/2019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422545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C8D2D84-D462-45B4-BBA9-30B0A5FAEEA8}" type="datetime1">
              <a:rPr lang="es-ES" smtClean="0"/>
              <a:t>02/09/2019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1468317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67AD4C4-ED9F-4274-AD29-8A91E031B273}" type="datetime1">
              <a:rPr lang="es-ES" smtClean="0"/>
              <a:t>02/09/2019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1062094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0577BF79-0882-4406-80AB-8F4F02BE4237}" type="datetime1">
              <a:rPr lang="es-ES" smtClean="0"/>
              <a:t>02/09/2019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335336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9FEBC8C2-2DFE-4372-B9B0-B4AD932678A7}" type="datetime1">
              <a:rPr lang="es-ES" smtClean="0"/>
              <a:t>02/09/2019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142498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DF4DFE3-6A94-49B1-9C3D-D66380DC920E}" type="datetime1">
              <a:rPr lang="es-ES" smtClean="0"/>
              <a:t>02/09/2019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358165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456379F-511E-45DF-AA5B-ACB8FDEC7CB8}" type="datetime1">
              <a:rPr lang="es-ES" smtClean="0"/>
              <a:t>02/09/2019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321001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15633E5-59C6-4196-AC39-D44825CA5625}" type="datetime1">
              <a:rPr lang="es-ES" smtClean="0"/>
              <a:t>02/09/2019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D447E0B-DA59-4FC0-84E4-BDB67BD87634}" type="slidenum">
              <a:rPr lang="es-ES" smtClean="0"/>
              <a:t>‹Nº›</a:t>
            </a:fld>
            <a:endParaRPr lang="es-ES"/>
          </a:p>
        </p:txBody>
      </p:sp>
    </p:spTree>
    <p:extLst>
      <p:ext uri="{BB962C8B-B14F-4D97-AF65-F5344CB8AC3E}">
        <p14:creationId xmlns:p14="http://schemas.microsoft.com/office/powerpoint/2010/main" val="1010863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F5FF1-1559-4F06-8DFE-18F2999E7670}" type="datetime1">
              <a:rPr lang="es-ES" smtClean="0"/>
              <a:t>02/09/2019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47E0B-DA59-4FC0-84E4-BDB67BD87634}" type="slidenum">
              <a:rPr lang="es-ES" smtClean="0"/>
              <a:t>‹Nº›</a:t>
            </a:fld>
            <a:endParaRPr lang="es-ES"/>
          </a:p>
        </p:txBody>
      </p:sp>
    </p:spTree>
    <p:extLst>
      <p:ext uri="{BB962C8B-B14F-4D97-AF65-F5344CB8AC3E}">
        <p14:creationId xmlns:p14="http://schemas.microsoft.com/office/powerpoint/2010/main" val="163710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8"/>
          <p:cNvSpPr>
            <a:spLocks noChangeArrowheads="1"/>
          </p:cNvSpPr>
          <p:nvPr/>
        </p:nvSpPr>
        <p:spPr bwMode="auto">
          <a:xfrm>
            <a:off x="1911351" y="692150"/>
            <a:ext cx="7866063" cy="584200"/>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s-CL" altLang="es-CL" dirty="0" smtClean="0">
                <a:ln w="0"/>
                <a:solidFill>
                  <a:schemeClr val="tx1">
                    <a:lumMod val="95000"/>
                    <a:lumOff val="5000"/>
                  </a:schemeClr>
                </a:solidFill>
                <a:effectLst>
                  <a:outerShdw blurRad="38100" dist="25400" dir="5400000" algn="ctr" rotWithShape="0">
                    <a:srgbClr val="6E747A">
                      <a:alpha val="43000"/>
                    </a:srgbClr>
                  </a:outerShdw>
                </a:effectLst>
              </a:rPr>
              <a:t>SEMINARIO </a:t>
            </a:r>
            <a:r>
              <a:rPr lang="es-CL" altLang="es-CL" dirty="0">
                <a:ln w="0"/>
                <a:solidFill>
                  <a:schemeClr val="tx1">
                    <a:lumMod val="95000"/>
                    <a:lumOff val="5000"/>
                  </a:schemeClr>
                </a:solidFill>
                <a:effectLst>
                  <a:outerShdw blurRad="38100" dist="25400" dir="5400000" algn="ctr" rotWithShape="0">
                    <a:srgbClr val="6E747A">
                      <a:alpha val="43000"/>
                    </a:srgbClr>
                  </a:outerShdw>
                </a:effectLst>
              </a:rPr>
              <a:t>DIRECTORES </a:t>
            </a:r>
            <a:r>
              <a:rPr lang="es-CL" altLang="es-CL" dirty="0" smtClean="0">
                <a:ln w="0"/>
                <a:solidFill>
                  <a:schemeClr val="tx1">
                    <a:lumMod val="95000"/>
                    <a:lumOff val="5000"/>
                  </a:schemeClr>
                </a:solidFill>
                <a:effectLst>
                  <a:outerShdw blurRad="38100" dist="25400" dir="5400000" algn="ctr" rotWithShape="0">
                    <a:srgbClr val="6E747A">
                      <a:alpha val="43000"/>
                    </a:srgbClr>
                  </a:outerShdw>
                </a:effectLst>
              </a:rPr>
              <a:t>DE CONTROL </a:t>
            </a:r>
            <a:endParaRPr lang="es-ES" altLang="es-CL" dirty="0">
              <a:ln w="0"/>
              <a:solidFill>
                <a:schemeClr val="tx1">
                  <a:lumMod val="95000"/>
                  <a:lumOff val="5000"/>
                </a:schemeClr>
              </a:solidFill>
              <a:effectLst>
                <a:outerShdw blurRad="38100" dist="25400" dir="5400000" algn="ctr" rotWithShape="0">
                  <a:srgbClr val="6E747A">
                    <a:alpha val="43000"/>
                  </a:srgbClr>
                </a:outerShdw>
              </a:effectLst>
            </a:endParaRPr>
          </a:p>
        </p:txBody>
      </p:sp>
      <p:sp>
        <p:nvSpPr>
          <p:cNvPr id="4099" name="Rectangle 1029"/>
          <p:cNvSpPr>
            <a:spLocks noChangeArrowheads="1"/>
          </p:cNvSpPr>
          <p:nvPr/>
        </p:nvSpPr>
        <p:spPr bwMode="auto">
          <a:xfrm>
            <a:off x="3575050" y="5319713"/>
            <a:ext cx="5329238" cy="163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CL" altLang="es-CL" sz="2000" dirty="0"/>
              <a:t>       </a:t>
            </a:r>
            <a:r>
              <a:rPr lang="es-CL" altLang="es-CL" sz="2000" dirty="0">
                <a:ln w="0"/>
                <a:solidFill>
                  <a:schemeClr val="tx1">
                    <a:lumMod val="95000"/>
                    <a:lumOff val="5000"/>
                  </a:schemeClr>
                </a:solidFill>
                <a:effectLst>
                  <a:outerShdw blurRad="38100" dist="25400" dir="5400000" algn="ctr" rotWithShape="0">
                    <a:srgbClr val="6E747A">
                      <a:alpha val="43000"/>
                    </a:srgbClr>
                  </a:outerShdw>
                </a:effectLst>
              </a:rPr>
              <a:t>NIBALDO SEREY URRIOLA</a:t>
            </a:r>
          </a:p>
          <a:p>
            <a:pPr eaLnBrk="1" hangingPunct="1">
              <a:spcBef>
                <a:spcPct val="50000"/>
              </a:spcBef>
              <a:buFontTx/>
              <a:buNone/>
            </a:pPr>
            <a:r>
              <a:rPr lang="es-CL" altLang="es-CL" sz="2000" dirty="0">
                <a:ln w="0"/>
                <a:solidFill>
                  <a:schemeClr val="tx1">
                    <a:lumMod val="95000"/>
                    <a:lumOff val="5000"/>
                  </a:schemeClr>
                </a:solidFill>
                <a:effectLst>
                  <a:outerShdw blurRad="38100" dist="25400" dir="5400000" algn="ctr" rotWithShape="0">
                    <a:srgbClr val="6E747A">
                      <a:alpha val="43000"/>
                    </a:srgbClr>
                  </a:outerShdw>
                </a:effectLst>
              </a:rPr>
              <a:t>                     29 DE AGOSTO – 2019 </a:t>
            </a:r>
          </a:p>
          <a:p>
            <a:pPr algn="ctr" eaLnBrk="1" hangingPunct="1">
              <a:spcBef>
                <a:spcPct val="50000"/>
              </a:spcBef>
              <a:buFontTx/>
              <a:buNone/>
            </a:pPr>
            <a:r>
              <a:rPr lang="es-CL" altLang="es-CL" sz="2000" dirty="0">
                <a:ln w="0"/>
                <a:solidFill>
                  <a:schemeClr val="tx1">
                    <a:lumMod val="95000"/>
                    <a:lumOff val="5000"/>
                  </a:schemeClr>
                </a:solidFill>
                <a:effectLst>
                  <a:outerShdw blurRad="38100" dist="25400" dir="5400000" algn="ctr" rotWithShape="0">
                    <a:srgbClr val="6E747A">
                      <a:alpha val="43000"/>
                    </a:srgbClr>
                  </a:outerShdw>
                </a:effectLst>
              </a:rPr>
              <a:t>    HOTEL PRINCIPADO DE ASTURIAS  SANTIAGO</a:t>
            </a:r>
            <a:endParaRPr lang="es-ES" altLang="es-CL" sz="2000" dirty="0">
              <a:ln w="0"/>
              <a:solidFill>
                <a:schemeClr val="tx1">
                  <a:lumMod val="95000"/>
                  <a:lumOff val="5000"/>
                </a:schemeClr>
              </a:solidFill>
              <a:effectLst>
                <a:outerShdw blurRad="38100" dist="25400" dir="5400000" algn="ctr" rotWithShape="0">
                  <a:srgbClr val="6E747A">
                    <a:alpha val="43000"/>
                  </a:srgbClr>
                </a:outerShdw>
              </a:effectLst>
            </a:endParaRPr>
          </a:p>
        </p:txBody>
      </p:sp>
      <p:sp>
        <p:nvSpPr>
          <p:cNvPr id="4100" name="Rectangle 1033"/>
          <p:cNvSpPr>
            <a:spLocks noChangeArrowheads="1"/>
          </p:cNvSpPr>
          <p:nvPr/>
        </p:nvSpPr>
        <p:spPr bwMode="auto">
          <a:xfrm>
            <a:off x="1774825" y="2997200"/>
            <a:ext cx="86423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CL" altLang="es-CL" dirty="0" smtClean="0">
                <a:ln w="0"/>
                <a:solidFill>
                  <a:schemeClr val="tx1">
                    <a:lumMod val="95000"/>
                    <a:lumOff val="5000"/>
                  </a:schemeClr>
                </a:solidFill>
                <a:effectLst>
                  <a:outerShdw blurRad="38100" dist="25400" dir="5400000" algn="ctr" rotWithShape="0">
                    <a:srgbClr val="6E747A">
                      <a:alpha val="43000"/>
                    </a:srgbClr>
                  </a:outerShdw>
                </a:effectLst>
              </a:rPr>
              <a:t>Aspectos Generales Programa de Gestión </a:t>
            </a:r>
            <a:r>
              <a:rPr lang="es-CL" altLang="es-CL" dirty="0">
                <a:ln w="0"/>
                <a:solidFill>
                  <a:schemeClr val="tx1">
                    <a:lumMod val="95000"/>
                    <a:lumOff val="5000"/>
                  </a:schemeClr>
                </a:solidFill>
                <a:effectLst>
                  <a:outerShdw blurRad="38100" dist="25400" dir="5400000" algn="ctr" rotWithShape="0">
                    <a:srgbClr val="6E747A">
                      <a:alpha val="43000"/>
                    </a:srgbClr>
                  </a:outerShdw>
                </a:effectLst>
              </a:rPr>
              <a:t>Municipal</a:t>
            </a:r>
          </a:p>
          <a:p>
            <a:pPr algn="ctr" eaLnBrk="1" hangingPunct="1">
              <a:spcBef>
                <a:spcPct val="50000"/>
              </a:spcBef>
              <a:buFontTx/>
              <a:buNone/>
            </a:pPr>
            <a:r>
              <a:rPr lang="es-CL" altLang="es-CL" dirty="0">
                <a:ln w="0"/>
                <a:solidFill>
                  <a:schemeClr val="tx1">
                    <a:lumMod val="95000"/>
                    <a:lumOff val="5000"/>
                  </a:schemeClr>
                </a:solidFill>
                <a:effectLst>
                  <a:outerShdw blurRad="38100" dist="25400" dir="5400000" algn="ctr" rotWithShape="0">
                    <a:srgbClr val="6E747A">
                      <a:alpha val="43000"/>
                    </a:srgbClr>
                  </a:outerShdw>
                </a:effectLst>
              </a:rPr>
              <a:t>Leyes </a:t>
            </a:r>
            <a:r>
              <a:rPr lang="es-CL" altLang="es-CL" dirty="0" err="1">
                <a:ln w="0"/>
                <a:solidFill>
                  <a:schemeClr val="tx1">
                    <a:lumMod val="95000"/>
                    <a:lumOff val="5000"/>
                  </a:schemeClr>
                </a:solidFill>
                <a:effectLst>
                  <a:outerShdw blurRad="38100" dist="25400" dir="5400000" algn="ctr" rotWithShape="0">
                    <a:srgbClr val="6E747A">
                      <a:alpha val="43000"/>
                    </a:srgbClr>
                  </a:outerShdw>
                </a:effectLst>
              </a:rPr>
              <a:t>N°s</a:t>
            </a:r>
            <a:r>
              <a:rPr lang="es-CL" altLang="es-CL" dirty="0">
                <a:ln w="0"/>
                <a:solidFill>
                  <a:schemeClr val="tx1">
                    <a:lumMod val="95000"/>
                    <a:lumOff val="5000"/>
                  </a:schemeClr>
                </a:solidFill>
                <a:effectLst>
                  <a:outerShdw blurRad="38100" dist="25400" dir="5400000" algn="ctr" rotWithShape="0">
                    <a:srgbClr val="6E747A">
                      <a:alpha val="43000"/>
                    </a:srgbClr>
                  </a:outerShdw>
                </a:effectLst>
              </a:rPr>
              <a:t> </a:t>
            </a:r>
            <a:r>
              <a:rPr lang="es-CL" altLang="es-CL" dirty="0" smtClean="0">
                <a:ln w="0"/>
                <a:solidFill>
                  <a:schemeClr val="tx1">
                    <a:lumMod val="95000"/>
                    <a:lumOff val="5000"/>
                  </a:schemeClr>
                </a:solidFill>
                <a:effectLst>
                  <a:outerShdw blurRad="38100" dist="25400" dir="5400000" algn="ctr" rotWithShape="0">
                    <a:srgbClr val="6E747A">
                      <a:alpha val="43000"/>
                    </a:srgbClr>
                  </a:outerShdw>
                </a:effectLst>
              </a:rPr>
              <a:t>19.803 -20.723 y 19.553</a:t>
            </a:r>
            <a:endParaRPr lang="es-CL" altLang="es-CL" dirty="0">
              <a:ln w="0"/>
              <a:solidFill>
                <a:schemeClr val="tx1">
                  <a:lumMod val="95000"/>
                  <a:lumOff val="5000"/>
                </a:schemeClr>
              </a:solidFill>
              <a:effectLst>
                <a:outerShdw blurRad="38100" dist="25400" dir="5400000" algn="ctr" rotWithShape="0">
                  <a:srgbClr val="6E747A">
                    <a:alpha val="43000"/>
                  </a:srgbClr>
                </a:outerShdw>
              </a:effectLst>
            </a:endParaRPr>
          </a:p>
        </p:txBody>
      </p:sp>
      <p:sp>
        <p:nvSpPr>
          <p:cNvPr id="2" name="Rectángulo 1"/>
          <p:cNvSpPr/>
          <p:nvPr/>
        </p:nvSpPr>
        <p:spPr>
          <a:xfrm>
            <a:off x="2351584" y="1276897"/>
            <a:ext cx="6768752" cy="1437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sz="3200" dirty="0">
                <a:ln w="0"/>
                <a:solidFill>
                  <a:schemeClr val="tx1">
                    <a:lumMod val="95000"/>
                    <a:lumOff val="5000"/>
                  </a:schemeClr>
                </a:solidFill>
                <a:effectLst>
                  <a:outerShdw blurRad="38100" dist="25400" dir="5400000" algn="ctr" rotWithShape="0">
                    <a:srgbClr val="6E747A">
                      <a:alpha val="43000"/>
                    </a:srgbClr>
                  </a:outerShdw>
                </a:effectLst>
              </a:rPr>
              <a:t>Organiza Asociación de Directores de Control Interno Municipal de Chile</a:t>
            </a:r>
            <a:endParaRPr lang="es-ES" sz="3200" dirty="0">
              <a:ln w="0"/>
              <a:solidFill>
                <a:schemeClr val="tx1">
                  <a:lumMod val="95000"/>
                  <a:lumOff val="5000"/>
                </a:schemeClr>
              </a:solidFill>
              <a:effectLst>
                <a:outerShdw blurRad="38100" dist="25400" dir="5400000" algn="ctr" rotWithShape="0">
                  <a:srgbClr val="6E747A">
                    <a:alpha val="43000"/>
                  </a:srgbClr>
                </a:outerShdw>
              </a:effectLst>
            </a:endParaRPr>
          </a:p>
        </p:txBody>
      </p:sp>
      <p:sp>
        <p:nvSpPr>
          <p:cNvPr id="3" name="Marcador de número de diapositiva 2"/>
          <p:cNvSpPr>
            <a:spLocks noGrp="1"/>
          </p:cNvSpPr>
          <p:nvPr>
            <p:ph type="sldNum" sz="quarter" idx="12"/>
          </p:nvPr>
        </p:nvSpPr>
        <p:spPr/>
        <p:txBody>
          <a:bodyPr/>
          <a:lstStyle/>
          <a:p>
            <a:fld id="{DD447E0B-DA59-4FC0-84E4-BDB67BD87634}" type="slidenum">
              <a:rPr lang="es-ES" smtClean="0"/>
              <a:t>1</a:t>
            </a:fld>
            <a:endParaRPr lang="es-ES"/>
          </a:p>
        </p:txBody>
      </p:sp>
    </p:spTree>
    <p:extLst>
      <p:ext uri="{BB962C8B-B14F-4D97-AF65-F5344CB8AC3E}">
        <p14:creationId xmlns:p14="http://schemas.microsoft.com/office/powerpoint/2010/main" val="1238254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1828800" y="1668464"/>
            <a:ext cx="9144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CL" altLang="es-CL" sz="1000"/>
          </a:p>
        </p:txBody>
      </p:sp>
      <p:pic>
        <p:nvPicPr>
          <p:cNvPr id="30723" name="Picture 4" descr="36498_wallpaper4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9974" y="1971975"/>
            <a:ext cx="5769447" cy="4327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7" name="Rectangle 7"/>
          <p:cNvSpPr>
            <a:spLocks noGrp="1" noChangeArrowheads="1"/>
          </p:cNvSpPr>
          <p:nvPr>
            <p:ph type="title" idx="4294967295"/>
          </p:nvPr>
        </p:nvSpPr>
        <p:spPr>
          <a:xfrm>
            <a:off x="1981201" y="533400"/>
            <a:ext cx="7859713" cy="1887538"/>
          </a:xfrm>
        </p:spPr>
        <p:txBody>
          <a:bodyPr>
            <a:normAutofit fontScale="90000"/>
          </a:bodyPr>
          <a:lstStyle/>
          <a:p>
            <a:pPr algn="ctr" eaLnBrk="1" hangingPunct="1">
              <a:lnSpc>
                <a:spcPct val="70000"/>
              </a:lnSpc>
            </a:pPr>
            <a:r>
              <a:rPr lang="es-CL" altLang="es-CL" dirty="0" smtClean="0"/>
              <a:t/>
            </a:r>
            <a:br>
              <a:rPr lang="es-CL" altLang="es-CL" dirty="0" smtClean="0"/>
            </a:br>
            <a:r>
              <a:rPr lang="es-CL" altLang="es-CL" smtClean="0"/>
              <a:t/>
            </a:r>
            <a:br>
              <a:rPr lang="es-CL" altLang="es-CL" smtClean="0"/>
            </a:br>
            <a:r>
              <a:rPr lang="es-CL" altLang="es-CL" sz="2800" smtClean="0"/>
              <a:t>GRACIAS</a:t>
            </a:r>
            <a:r>
              <a:rPr lang="es-CL" altLang="es-CL" sz="2800" dirty="0"/>
              <a:t/>
            </a:r>
            <a:br>
              <a:rPr lang="es-CL" altLang="es-CL" sz="2800" dirty="0"/>
            </a:br>
            <a:r>
              <a:rPr lang="es-CL" altLang="es-CL" sz="2800" dirty="0"/>
              <a:t/>
            </a:r>
            <a:br>
              <a:rPr lang="es-CL" altLang="es-CL" sz="2800" dirty="0"/>
            </a:br>
            <a:endParaRPr lang="es-CL" altLang="es-CL" sz="2800" dirty="0"/>
          </a:p>
        </p:txBody>
      </p:sp>
      <p:sp>
        <p:nvSpPr>
          <p:cNvPr id="2" name="Marcador de número de diapositiva 1"/>
          <p:cNvSpPr>
            <a:spLocks noGrp="1"/>
          </p:cNvSpPr>
          <p:nvPr>
            <p:ph type="sldNum" sz="quarter" idx="12"/>
          </p:nvPr>
        </p:nvSpPr>
        <p:spPr/>
        <p:txBody>
          <a:bodyPr/>
          <a:lstStyle/>
          <a:p>
            <a:fld id="{DD447E0B-DA59-4FC0-84E4-BDB67BD87634}" type="slidenum">
              <a:rPr lang="es-ES" smtClean="0"/>
              <a:t>10</a:t>
            </a:fld>
            <a:endParaRPr lang="es-ES"/>
          </a:p>
        </p:txBody>
      </p:sp>
    </p:spTree>
    <p:extLst>
      <p:ext uri="{BB962C8B-B14F-4D97-AF65-F5344CB8AC3E}">
        <p14:creationId xmlns:p14="http://schemas.microsoft.com/office/powerpoint/2010/main" val="3384816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7">
                                            <p:txEl>
                                              <p:pRg st="0" end="0"/>
                                            </p:txEl>
                                          </p:spTgt>
                                        </p:tgtEl>
                                        <p:attrNameLst>
                                          <p:attrName>style.visibility</p:attrName>
                                        </p:attrNameLst>
                                      </p:cBhvr>
                                      <p:to>
                                        <p:strVal val="visible"/>
                                      </p:to>
                                    </p:set>
                                    <p:anim calcmode="lin" valueType="num">
                                      <p:cBhvr additive="base">
                                        <p:cTn id="7" dur="500" fill="hold"/>
                                        <p:tgtEl>
                                          <p:spTgt spid="256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87133" y="631065"/>
            <a:ext cx="9427335" cy="4546242"/>
          </a:xfrm>
        </p:spPr>
        <p:txBody>
          <a:bodyPr>
            <a:noAutofit/>
          </a:bodyPr>
          <a:lstStyle/>
          <a:p>
            <a:pPr algn="l"/>
            <a:r>
              <a:rPr lang="es-ES_tradn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1.- LEY N° 20.723, </a:t>
            </a:r>
            <a:r>
              <a:rPr lang="es-C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MODIFICA LEY °19.803,</a:t>
            </a:r>
            <a:r>
              <a:rPr lang="es-CL" altLang="es-ES" sz="3200" dirty="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
            </a:r>
            <a:br>
              <a:rPr lang="es-CL" altLang="es-ES" sz="3200" dirty="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br>
            <a:r>
              <a:rPr lang="es-C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
            </a:r>
            <a:br>
              <a:rPr lang="es-C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br>
            <a:r>
              <a:rPr lang="es-C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2.-ESTABLECE UNA ASIGNACIÓN DE MEJORAMIENTO DE LA GESTIÓN MUNICIPAL.</a:t>
            </a:r>
            <a:br>
              <a:rPr lang="es-C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br>
            <a:r>
              <a:rPr lang="es-C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
            </a:r>
            <a:br>
              <a:rPr lang="es-C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br>
            <a:r>
              <a:rPr lang="es-CL" altLang="es-ES" sz="3200" dirty="0" smtClean="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3.- PARA HOMOLOGARSE CON LA DISPUESTA EN LEY N° 19.553, QUE CONCEDE UNA ASIGNACIÓN DE MODERNIZACIÓN A LA ADMINISTRACIÓN PÚBLICA (DECRETO LEY N° 249, DE 1974)</a:t>
            </a:r>
            <a:endParaRPr lang="es-ES" sz="3200" dirty="0">
              <a:ln w="0"/>
              <a:solidFill>
                <a:schemeClr val="accent1"/>
              </a:solidFill>
              <a:effectLst>
                <a:outerShdw blurRad="38100" dist="25400" dir="5400000" algn="ctr" rotWithShape="0">
                  <a:srgbClr val="6E747A">
                    <a:alpha val="43000"/>
                  </a:srgbClr>
                </a:outerShdw>
              </a:effectLst>
            </a:endParaRPr>
          </a:p>
        </p:txBody>
      </p:sp>
      <p:sp>
        <p:nvSpPr>
          <p:cNvPr id="3" name="Marcador de número de diapositiva 2"/>
          <p:cNvSpPr>
            <a:spLocks noGrp="1"/>
          </p:cNvSpPr>
          <p:nvPr>
            <p:ph type="sldNum" sz="quarter" idx="12"/>
          </p:nvPr>
        </p:nvSpPr>
        <p:spPr/>
        <p:txBody>
          <a:bodyPr/>
          <a:lstStyle/>
          <a:p>
            <a:fld id="{DD447E0B-DA59-4FC0-84E4-BDB67BD87634}" type="slidenum">
              <a:rPr lang="es-ES" smtClean="0"/>
              <a:t>2</a:t>
            </a:fld>
            <a:endParaRPr lang="es-ES"/>
          </a:p>
        </p:txBody>
      </p:sp>
    </p:spTree>
    <p:extLst>
      <p:ext uri="{BB962C8B-B14F-4D97-AF65-F5344CB8AC3E}">
        <p14:creationId xmlns:p14="http://schemas.microsoft.com/office/powerpoint/2010/main" val="297899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a:spLocks noGrp="1" noChangeArrowheads="1"/>
          </p:cNvSpPr>
          <p:nvPr>
            <p:ph type="title"/>
          </p:nvPr>
        </p:nvSpPr>
        <p:spPr>
          <a:xfrm>
            <a:off x="309093" y="268882"/>
            <a:ext cx="10381617" cy="923330"/>
          </a:xfrm>
          <a:noFill/>
        </p:spPr>
        <p:txBody>
          <a:bodyPr wrap="square">
            <a:spAutoFit/>
          </a:bodyPr>
          <a:lstStyle/>
          <a:p>
            <a:pPr eaLnBrk="1" hangingPunct="1"/>
            <a:r>
              <a:rPr lang="es-CL" altLang="es-ES" b="1" dirty="0" smtClean="0">
                <a:solidFill>
                  <a:srgbClr val="646464"/>
                </a:solidFill>
                <a:cs typeface="Arial" panose="020B0604020202020204" pitchFamily="34" charset="0"/>
              </a:rPr>
              <a:t>ASIGNACIÓN DE MEJORAMIENTO</a:t>
            </a:r>
          </a:p>
        </p:txBody>
      </p:sp>
      <p:sp>
        <p:nvSpPr>
          <p:cNvPr id="5" name="7 Rectángulo redondeado"/>
          <p:cNvSpPr>
            <a:spLocks noGrp="1"/>
          </p:cNvSpPr>
          <p:nvPr>
            <p:ph sz="quarter" idx="12"/>
          </p:nvPr>
        </p:nvSpPr>
        <p:spPr>
          <a:xfrm>
            <a:off x="2373314" y="1255714"/>
            <a:ext cx="1684337" cy="765175"/>
          </a:xfrm>
          <a:prstGeom prst="roundRect">
            <a:avLst/>
          </a:prstGeom>
          <a:gradFill>
            <a:gsLst>
              <a:gs pos="0">
                <a:srgbClr val="5E9EFF"/>
              </a:gs>
              <a:gs pos="39999">
                <a:srgbClr val="85C2FF"/>
              </a:gs>
              <a:gs pos="70000">
                <a:srgbClr val="C4D6EB"/>
              </a:gs>
              <a:gs pos="100000">
                <a:srgbClr val="FFEBFA"/>
              </a:gs>
            </a:gsLst>
          </a:gra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s-CL" dirty="0" smtClean="0">
                <a:solidFill>
                  <a:srgbClr val="17375E"/>
                </a:solidFill>
                <a:ea typeface="MS PGothic" panose="020B0600070205080204" pitchFamily="34" charset="-128"/>
              </a:rPr>
              <a:t>ARTÍCULO 1°</a:t>
            </a:r>
            <a:endParaRPr lang="es-ES" dirty="0" smtClean="0">
              <a:solidFill>
                <a:srgbClr val="17375E"/>
              </a:solidFill>
              <a:ea typeface="MS PGothic" panose="020B0600070205080204" pitchFamily="34" charset="-128"/>
            </a:endParaRPr>
          </a:p>
        </p:txBody>
      </p:sp>
      <p:sp>
        <p:nvSpPr>
          <p:cNvPr id="6" name="14 Flecha derecha"/>
          <p:cNvSpPr/>
          <p:nvPr/>
        </p:nvSpPr>
        <p:spPr>
          <a:xfrm>
            <a:off x="4960939" y="1323976"/>
            <a:ext cx="796925" cy="21431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s-ES"/>
          </a:p>
        </p:txBody>
      </p:sp>
      <p:sp>
        <p:nvSpPr>
          <p:cNvPr id="7" name="14 Flecha derecha"/>
          <p:cNvSpPr/>
          <p:nvPr/>
        </p:nvSpPr>
        <p:spPr>
          <a:xfrm>
            <a:off x="4960939" y="1879601"/>
            <a:ext cx="796925" cy="21431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s-ES"/>
          </a:p>
        </p:txBody>
      </p:sp>
      <p:sp>
        <p:nvSpPr>
          <p:cNvPr id="8" name="9 Rectángulo redondeado"/>
          <p:cNvSpPr/>
          <p:nvPr/>
        </p:nvSpPr>
        <p:spPr>
          <a:xfrm>
            <a:off x="6121401" y="1143000"/>
            <a:ext cx="3554413" cy="736600"/>
          </a:xfrm>
          <a:prstGeom prst="roundRect">
            <a:avLst/>
          </a:prstGeom>
          <a:gradFill>
            <a:gsLst>
              <a:gs pos="0">
                <a:srgbClr val="5E9EFF"/>
              </a:gs>
              <a:gs pos="39999">
                <a:srgbClr val="85C2FF"/>
              </a:gs>
              <a:gs pos="70000">
                <a:srgbClr val="C4D6EB"/>
              </a:gs>
              <a:gs pos="100000">
                <a:srgbClr val="FFEBFA"/>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ES UNA ASIGNACIÓN PARA EL MEJORAMIENTO DE LA GESTIÓN MUNICIPAL</a:t>
            </a:r>
            <a:endParaRPr lang="es-ES" sz="1600" dirty="0">
              <a:solidFill>
                <a:schemeClr val="tx2">
                  <a:lumMod val="75000"/>
                </a:schemeClr>
              </a:solidFill>
            </a:endParaRPr>
          </a:p>
        </p:txBody>
      </p:sp>
      <p:sp>
        <p:nvSpPr>
          <p:cNvPr id="9" name="10 Rectángulo redondeado"/>
          <p:cNvSpPr/>
          <p:nvPr/>
        </p:nvSpPr>
        <p:spPr>
          <a:xfrm>
            <a:off x="6121401" y="2020889"/>
            <a:ext cx="3554413" cy="1046161"/>
          </a:xfrm>
          <a:prstGeom prst="roundRect">
            <a:avLst/>
          </a:prstGeom>
          <a:gradFill>
            <a:gsLst>
              <a:gs pos="0">
                <a:srgbClr val="5E9EFF"/>
              </a:gs>
              <a:gs pos="39999">
                <a:srgbClr val="85C2FF"/>
              </a:gs>
              <a:gs pos="70000">
                <a:srgbClr val="C4D6EB"/>
              </a:gs>
              <a:gs pos="100000">
                <a:srgbClr val="FFEBFA"/>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SE LIQUIDA Y PAGA EN RELACIÓN AL CUMPLIMIENTO DEL PROGRAMA DE MEJORAMIENTO DE LA GESTIÓN MUNICIPAL.</a:t>
            </a:r>
            <a:r>
              <a:rPr lang="es-CL" sz="1050" dirty="0">
                <a:solidFill>
                  <a:schemeClr val="tx2">
                    <a:lumMod val="75000"/>
                  </a:schemeClr>
                </a:solidFill>
              </a:rPr>
              <a:t> </a:t>
            </a:r>
            <a:endParaRPr lang="es-ES" sz="1050" dirty="0">
              <a:solidFill>
                <a:schemeClr val="tx2">
                  <a:lumMod val="75000"/>
                </a:schemeClr>
              </a:solidFill>
            </a:endParaRPr>
          </a:p>
        </p:txBody>
      </p:sp>
      <p:sp>
        <p:nvSpPr>
          <p:cNvPr id="10" name="16 Rectángulo redondeado"/>
          <p:cNvSpPr/>
          <p:nvPr/>
        </p:nvSpPr>
        <p:spPr>
          <a:xfrm>
            <a:off x="2373314" y="2941639"/>
            <a:ext cx="2090737" cy="669925"/>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smtClean="0">
                <a:solidFill>
                  <a:schemeClr val="tx2">
                    <a:lumMod val="75000"/>
                  </a:schemeClr>
                </a:solidFill>
              </a:rPr>
              <a:t>CARACTERÍSTICAS</a:t>
            </a:r>
            <a:endParaRPr lang="es-ES" dirty="0">
              <a:solidFill>
                <a:schemeClr val="tx2">
                  <a:lumMod val="75000"/>
                </a:schemeClr>
              </a:solidFill>
            </a:endParaRPr>
          </a:p>
        </p:txBody>
      </p:sp>
      <p:sp>
        <p:nvSpPr>
          <p:cNvPr id="11" name="20 Abrir llave"/>
          <p:cNvSpPr/>
          <p:nvPr/>
        </p:nvSpPr>
        <p:spPr>
          <a:xfrm>
            <a:off x="4791075" y="2771775"/>
            <a:ext cx="147638" cy="1430338"/>
          </a:xfrm>
          <a:prstGeom prst="leftBrace">
            <a:avLst/>
          </a:prstGeom>
        </p:spPr>
        <p:style>
          <a:lnRef idx="2">
            <a:schemeClr val="accent1"/>
          </a:lnRef>
          <a:fillRef idx="0">
            <a:schemeClr val="accent1"/>
          </a:fillRef>
          <a:effectRef idx="1">
            <a:schemeClr val="accent1"/>
          </a:effectRef>
          <a:fontRef idx="minor">
            <a:schemeClr val="tx1"/>
          </a:fontRef>
        </p:style>
        <p:txBody>
          <a:bodyPr anchor="ctr"/>
          <a:lstStyle/>
          <a:p>
            <a:pPr algn="ctr" eaLnBrk="1" hangingPunct="1">
              <a:defRPr/>
            </a:pPr>
            <a:endParaRPr lang="es-ES"/>
          </a:p>
        </p:txBody>
      </p:sp>
      <p:sp>
        <p:nvSpPr>
          <p:cNvPr id="12" name="17 Rectángulo redondeado"/>
          <p:cNvSpPr/>
          <p:nvPr/>
        </p:nvSpPr>
        <p:spPr>
          <a:xfrm>
            <a:off x="6037263" y="3177796"/>
            <a:ext cx="3722687" cy="760412"/>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ES DE CARÁCTER REMUNERATORIO (ENTRE OTROS, DICTAMEN   N° 31,191, DE 2013).  </a:t>
            </a:r>
            <a:endParaRPr lang="es-ES" sz="1600" dirty="0">
              <a:solidFill>
                <a:schemeClr val="tx2">
                  <a:lumMod val="75000"/>
                </a:schemeClr>
              </a:solidFill>
            </a:endParaRPr>
          </a:p>
        </p:txBody>
      </p:sp>
      <p:sp>
        <p:nvSpPr>
          <p:cNvPr id="13" name="19 Rectángulo redondeado"/>
          <p:cNvSpPr/>
          <p:nvPr/>
        </p:nvSpPr>
        <p:spPr>
          <a:xfrm>
            <a:off x="6121401" y="4160458"/>
            <a:ext cx="3689350" cy="361950"/>
          </a:xfrm>
          <a:prstGeom prst="roundRect">
            <a:avLst>
              <a:gd name="adj" fmla="val 38011"/>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ES TRIBUTABLE E IMPONIBLE</a:t>
            </a:r>
            <a:endParaRPr lang="es-ES" sz="1600" dirty="0">
              <a:solidFill>
                <a:schemeClr val="tx2">
                  <a:lumMod val="75000"/>
                </a:schemeClr>
              </a:solidFill>
            </a:endParaRPr>
          </a:p>
        </p:txBody>
      </p:sp>
      <p:sp>
        <p:nvSpPr>
          <p:cNvPr id="14" name="18 Rectángulo redondeado"/>
          <p:cNvSpPr/>
          <p:nvPr/>
        </p:nvSpPr>
        <p:spPr>
          <a:xfrm>
            <a:off x="6121401" y="4847846"/>
            <a:ext cx="3695700" cy="647700"/>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ES PARA LOS FUNCIONARIOS DE PLANTA Y CONTRATA.</a:t>
            </a:r>
            <a:endParaRPr lang="es-ES" sz="1600" dirty="0">
              <a:solidFill>
                <a:schemeClr val="tx2">
                  <a:lumMod val="75000"/>
                </a:schemeClr>
              </a:solidFill>
            </a:endParaRPr>
          </a:p>
        </p:txBody>
      </p:sp>
      <p:sp>
        <p:nvSpPr>
          <p:cNvPr id="4" name="Rectángulo redondeado 3"/>
          <p:cNvSpPr/>
          <p:nvPr/>
        </p:nvSpPr>
        <p:spPr>
          <a:xfrm>
            <a:off x="-1751013" y="1014413"/>
            <a:ext cx="914400" cy="914400"/>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a:p>
        </p:txBody>
      </p:sp>
      <p:sp>
        <p:nvSpPr>
          <p:cNvPr id="2" name="Marcador de número de diapositiva 1"/>
          <p:cNvSpPr>
            <a:spLocks noGrp="1"/>
          </p:cNvSpPr>
          <p:nvPr>
            <p:ph type="sldNum" sz="quarter" idx="12"/>
          </p:nvPr>
        </p:nvSpPr>
        <p:spPr/>
        <p:txBody>
          <a:bodyPr/>
          <a:lstStyle/>
          <a:p>
            <a:fld id="{DD447E0B-DA59-4FC0-84E4-BDB67BD87634}" type="slidenum">
              <a:rPr lang="es-ES" smtClean="0"/>
              <a:t>3</a:t>
            </a:fld>
            <a:endParaRPr lang="es-ES"/>
          </a:p>
        </p:txBody>
      </p:sp>
    </p:spTree>
    <p:extLst>
      <p:ext uri="{BB962C8B-B14F-4D97-AF65-F5344CB8AC3E}">
        <p14:creationId xmlns:p14="http://schemas.microsoft.com/office/powerpoint/2010/main" val="104192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819731"/>
          </a:xfrm>
        </p:spPr>
        <p:txBody>
          <a:bodyPr>
            <a:normAutofit/>
          </a:bodyPr>
          <a:lstStyle/>
          <a:p>
            <a:r>
              <a:rPr lang="es-CL" sz="2800" dirty="0" smtClean="0">
                <a:ln w="0"/>
                <a:solidFill>
                  <a:schemeClr val="accent1"/>
                </a:solidFill>
                <a:effectLst>
                  <a:outerShdw blurRad="38100" dist="25400" dir="5400000" algn="ctr" rotWithShape="0">
                    <a:srgbClr val="6E747A">
                      <a:alpha val="43000"/>
                    </a:srgbClr>
                  </a:outerShdw>
                </a:effectLst>
              </a:rPr>
              <a:t>ASIGNACIÓN DE MEJORAMIENTO DE LA GESTIÓN MUNICIPAL</a:t>
            </a:r>
            <a:endParaRPr lang="es-ES" sz="2800" dirty="0">
              <a:ln w="0"/>
              <a:solidFill>
                <a:schemeClr val="accent1"/>
              </a:solidFill>
              <a:effectLst>
                <a:outerShdw blurRad="38100" dist="25400" dir="5400000" algn="ctr" rotWithShape="0">
                  <a:srgbClr val="6E747A">
                    <a:alpha val="43000"/>
                  </a:srgbClr>
                </a:outerShdw>
              </a:effectLst>
            </a:endParaRPr>
          </a:p>
        </p:txBody>
      </p:sp>
      <p:sp>
        <p:nvSpPr>
          <p:cNvPr id="3" name="Marcador de contenido 2"/>
          <p:cNvSpPr>
            <a:spLocks noGrp="1"/>
          </p:cNvSpPr>
          <p:nvPr>
            <p:ph idx="1"/>
          </p:nvPr>
        </p:nvSpPr>
        <p:spPr>
          <a:xfrm>
            <a:off x="838200" y="1184856"/>
            <a:ext cx="10515600" cy="4351338"/>
          </a:xfrm>
        </p:spPr>
        <p:txBody>
          <a:bodyPr>
            <a:normAutofit fontScale="70000" lnSpcReduction="20000"/>
          </a:bodyPr>
          <a:lstStyle/>
          <a:p>
            <a:pPr marL="514350" indent="-514350" algn="just">
              <a:spcBef>
                <a:spcPct val="0"/>
              </a:spcBef>
              <a:buAutoNum type="alphaUcParenR"/>
            </a:pPr>
            <a:r>
              <a:rPr lang="es-CL" altLang="es-ES" dirty="0" smtClean="0">
                <a:ln w="0"/>
                <a:solidFill>
                  <a:schemeClr val="accent1"/>
                </a:solidFill>
                <a:effectLst>
                  <a:outerShdw blurRad="38100" dist="25400" dir="5400000" algn="ctr" rotWithShape="0">
                    <a:srgbClr val="6E747A">
                      <a:alpha val="43000"/>
                    </a:srgbClr>
                  </a:outerShdw>
                </a:effectLst>
              </a:rPr>
              <a:t>El programa de mejoramiento se determina año a año, en diciembre </a:t>
            </a:r>
          </a:p>
          <a:p>
            <a:pPr marL="0" indent="0" algn="just">
              <a:spcBef>
                <a:spcPct val="0"/>
              </a:spcBef>
              <a:buNone/>
            </a:pPr>
            <a:r>
              <a:rPr lang="es-CL" altLang="es-ES" dirty="0" smtClean="0">
                <a:ln w="0"/>
                <a:solidFill>
                  <a:schemeClr val="accent1"/>
                </a:solidFill>
                <a:effectLst>
                  <a:outerShdw blurRad="38100" dist="25400" dir="5400000" algn="ctr" rotWithShape="0">
                    <a:srgbClr val="6E747A">
                      <a:alpha val="43000"/>
                    </a:srgbClr>
                  </a:outerShdw>
                </a:effectLst>
              </a:rPr>
              <a:t>       (art    4°de la ley N° 19,803).</a:t>
            </a:r>
          </a:p>
          <a:p>
            <a:pPr algn="just">
              <a:spcBef>
                <a:spcPct val="0"/>
              </a:spcBef>
              <a:buFontTx/>
              <a:buChar char="-"/>
            </a:pPr>
            <a:endParaRPr lang="es-CL" altLang="es-ES" dirty="0" smtClean="0">
              <a:ln w="0"/>
              <a:solidFill>
                <a:schemeClr val="accent1"/>
              </a:solidFill>
              <a:effectLst>
                <a:outerShdw blurRad="38100" dist="25400" dir="5400000" algn="ctr" rotWithShape="0">
                  <a:srgbClr val="6E747A">
                    <a:alpha val="43000"/>
                  </a:srgbClr>
                </a:outerShdw>
              </a:effectLst>
            </a:endParaRPr>
          </a:p>
          <a:p>
            <a:pPr marL="0" indent="0" algn="just">
              <a:spcBef>
                <a:spcPct val="0"/>
              </a:spcBef>
              <a:buNone/>
            </a:pPr>
            <a:r>
              <a:rPr lang="es-CL" altLang="es-ES" dirty="0" smtClean="0">
                <a:ln w="0"/>
                <a:solidFill>
                  <a:schemeClr val="accent1"/>
                </a:solidFill>
                <a:effectLst>
                  <a:outerShdw blurRad="38100" dist="25400" dir="5400000" algn="ctr" rotWithShape="0">
                    <a:srgbClr val="6E747A">
                      <a:alpha val="43000"/>
                    </a:srgbClr>
                  </a:outerShdw>
                </a:effectLst>
              </a:rPr>
              <a:t>B)   El programa es elaborado por el Comité Técnico Municipal, y es propuesto al alcalde (artículos          4°y 5°de la ley 19,803).</a:t>
            </a:r>
          </a:p>
          <a:p>
            <a:pPr algn="just">
              <a:spcBef>
                <a:spcPct val="0"/>
              </a:spcBef>
              <a:buFontTx/>
              <a:buChar char="-"/>
            </a:pPr>
            <a:endParaRPr lang="es-CL" altLang="es-ES" dirty="0" smtClean="0">
              <a:ln w="0"/>
              <a:solidFill>
                <a:schemeClr val="accent1"/>
              </a:solidFill>
              <a:effectLst>
                <a:outerShdw blurRad="38100" dist="25400" dir="5400000" algn="ctr" rotWithShape="0">
                  <a:srgbClr val="6E747A">
                    <a:alpha val="43000"/>
                  </a:srgbClr>
                </a:outerShdw>
              </a:effectLst>
            </a:endParaRPr>
          </a:p>
          <a:p>
            <a:pPr marL="0" indent="0" algn="just">
              <a:spcBef>
                <a:spcPct val="0"/>
              </a:spcBef>
              <a:buNone/>
            </a:pPr>
            <a:r>
              <a:rPr lang="es-CL" altLang="es-ES" dirty="0" smtClean="0">
                <a:ln w="0"/>
                <a:solidFill>
                  <a:schemeClr val="accent1"/>
                </a:solidFill>
                <a:effectLst>
                  <a:outerShdw blurRad="38100" dist="25400" dir="5400000" algn="ctr" rotWithShape="0">
                    <a:srgbClr val="6E747A">
                      <a:alpha val="43000"/>
                    </a:srgbClr>
                  </a:outerShdw>
                </a:effectLst>
              </a:rPr>
              <a:t>C)    El programa debe ser sometido por el alcalde a la aprobación del concejo, conjuntamente con el proyecto de presupuesto.</a:t>
            </a:r>
          </a:p>
          <a:p>
            <a:pPr marL="0" indent="0" algn="just">
              <a:spcBef>
                <a:spcPct val="0"/>
              </a:spcBef>
              <a:buNone/>
            </a:pPr>
            <a:endParaRPr lang="es-CL" altLang="es-ES" dirty="0" smtClean="0">
              <a:ln w="0"/>
              <a:solidFill>
                <a:schemeClr val="accent1"/>
              </a:solidFill>
              <a:effectLst>
                <a:outerShdw blurRad="38100" dist="25400" dir="5400000" algn="ctr" rotWithShape="0">
                  <a:srgbClr val="6E747A">
                    <a:alpha val="43000"/>
                  </a:srgbClr>
                </a:outerShdw>
              </a:effectLst>
            </a:endParaRPr>
          </a:p>
          <a:p>
            <a:pPr marL="0" indent="0" algn="just">
              <a:spcBef>
                <a:spcPct val="0"/>
              </a:spcBef>
              <a:buNone/>
            </a:pPr>
            <a:r>
              <a:rPr lang="es-CL" altLang="es-ES" dirty="0" smtClean="0">
                <a:ln w="0"/>
                <a:solidFill>
                  <a:schemeClr val="accent1"/>
                </a:solidFill>
                <a:effectLst>
                  <a:outerShdw blurRad="38100" dist="25400" dir="5400000" algn="ctr" rotWithShape="0">
                    <a:srgbClr val="6E747A">
                      <a:alpha val="43000"/>
                    </a:srgbClr>
                  </a:outerShdw>
                </a:effectLst>
              </a:rPr>
              <a:t>D)   El concejo al aprobar el programa debe considerar la debida correspondencia entre este y el plan comuna de desarrollo y el presupuesto.</a:t>
            </a:r>
          </a:p>
          <a:p>
            <a:pPr marL="0" indent="0" algn="just">
              <a:spcBef>
                <a:spcPct val="0"/>
              </a:spcBef>
              <a:buNone/>
            </a:pPr>
            <a:endParaRPr lang="es-CL" altLang="es-ES" dirty="0" smtClean="0">
              <a:ln w="0"/>
              <a:solidFill>
                <a:schemeClr val="accent1"/>
              </a:solidFill>
              <a:effectLst>
                <a:outerShdw blurRad="38100" dist="25400" dir="5400000" algn="ctr" rotWithShape="0">
                  <a:srgbClr val="6E747A">
                    <a:alpha val="43000"/>
                  </a:srgbClr>
                </a:outerShdw>
              </a:effectLst>
            </a:endParaRPr>
          </a:p>
          <a:p>
            <a:pPr marL="0" indent="0" algn="just">
              <a:spcBef>
                <a:spcPct val="0"/>
              </a:spcBef>
              <a:buNone/>
            </a:pPr>
            <a:r>
              <a:rPr lang="es-CL" altLang="es-ES" dirty="0" smtClean="0">
                <a:ln w="0"/>
                <a:solidFill>
                  <a:schemeClr val="accent1"/>
                </a:solidFill>
                <a:effectLst>
                  <a:outerShdw blurRad="38100" dist="25400" dir="5400000" algn="ctr" rotWithShape="0">
                    <a:srgbClr val="6E747A">
                      <a:alpha val="43000"/>
                    </a:srgbClr>
                  </a:outerShdw>
                </a:effectLst>
              </a:rPr>
              <a:t>E)   Corresponde al concejo evaluar y sancionar el grado de cumplimiento del programa, en sus dos componentes, conforme al informe que emita el encargado de la unidad de control (artículo 8°de la ley N°19,803)</a:t>
            </a:r>
          </a:p>
          <a:p>
            <a:pPr marL="0" indent="0" algn="just">
              <a:spcBef>
                <a:spcPct val="0"/>
              </a:spcBef>
              <a:buNone/>
            </a:pPr>
            <a:endParaRPr lang="es-CL" altLang="es-ES" dirty="0" smtClean="0">
              <a:ln w="0"/>
              <a:solidFill>
                <a:schemeClr val="accent1"/>
              </a:solidFill>
              <a:effectLst>
                <a:outerShdw blurRad="38100" dist="25400" dir="5400000" algn="ctr" rotWithShape="0">
                  <a:srgbClr val="6E747A">
                    <a:alpha val="43000"/>
                  </a:srgbClr>
                </a:outerShdw>
              </a:effectLst>
            </a:endParaRPr>
          </a:p>
          <a:p>
            <a:pPr marL="0" indent="0" algn="just">
              <a:spcBef>
                <a:spcPct val="0"/>
              </a:spcBef>
              <a:buNone/>
            </a:pPr>
            <a:r>
              <a:rPr lang="es-CL" altLang="es-ES" dirty="0" smtClean="0">
                <a:ln w="0"/>
                <a:solidFill>
                  <a:schemeClr val="accent1"/>
                </a:solidFill>
                <a:effectLst>
                  <a:outerShdw blurRad="38100" dist="25400" dir="5400000" algn="ctr" rotWithShape="0">
                    <a:srgbClr val="6E747A">
                      <a:alpha val="43000"/>
                    </a:srgbClr>
                  </a:outerShdw>
                </a:effectLst>
              </a:rPr>
              <a:t>F)   Cada municipio debe tener un reglamento sobre la materia, los cuales deben modificarse en un plazo de 90 contados desde la publicación de la ley 20,723 (30,01,14), para ajustarse  a sus modificaciones.  </a:t>
            </a:r>
          </a:p>
          <a:p>
            <a:endParaRPr lang="es-ES" dirty="0"/>
          </a:p>
        </p:txBody>
      </p:sp>
      <p:sp>
        <p:nvSpPr>
          <p:cNvPr id="4" name="Marcador de número de diapositiva 3"/>
          <p:cNvSpPr>
            <a:spLocks noGrp="1"/>
          </p:cNvSpPr>
          <p:nvPr>
            <p:ph type="sldNum" sz="quarter" idx="12"/>
          </p:nvPr>
        </p:nvSpPr>
        <p:spPr/>
        <p:txBody>
          <a:bodyPr/>
          <a:lstStyle/>
          <a:p>
            <a:fld id="{DD447E0B-DA59-4FC0-84E4-BDB67BD87634}" type="slidenum">
              <a:rPr lang="es-ES" smtClean="0"/>
              <a:t>4</a:t>
            </a:fld>
            <a:endParaRPr lang="es-ES"/>
          </a:p>
        </p:txBody>
      </p:sp>
    </p:spTree>
    <p:extLst>
      <p:ext uri="{BB962C8B-B14F-4D97-AF65-F5344CB8AC3E}">
        <p14:creationId xmlns:p14="http://schemas.microsoft.com/office/powerpoint/2010/main" val="1194122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a:spLocks noGrp="1" noChangeArrowheads="1"/>
          </p:cNvSpPr>
          <p:nvPr>
            <p:ph type="title"/>
          </p:nvPr>
        </p:nvSpPr>
        <p:spPr>
          <a:xfrm>
            <a:off x="282376" y="-23216"/>
            <a:ext cx="10960501" cy="923330"/>
          </a:xfrm>
          <a:noFill/>
        </p:spPr>
        <p:txBody>
          <a:bodyPr wrap="none">
            <a:spAutoFit/>
          </a:bodyPr>
          <a:lstStyle/>
          <a:p>
            <a:pPr eaLnBrk="1" hangingPunct="1"/>
            <a:r>
              <a:rPr lang="es-CL" altLang="es-ES" b="1" smtClean="0">
                <a:solidFill>
                  <a:srgbClr val="646464"/>
                </a:solidFill>
                <a:cs typeface="Arial" panose="020B0604020202020204" pitchFamily="34" charset="0"/>
              </a:rPr>
              <a:t>COMPONENTES DE LA ASIGNACIÓN</a:t>
            </a:r>
          </a:p>
        </p:txBody>
      </p:sp>
      <p:sp>
        <p:nvSpPr>
          <p:cNvPr id="5" name="7 Rectángulo redondeado"/>
          <p:cNvSpPr>
            <a:spLocks noGrp="1"/>
          </p:cNvSpPr>
          <p:nvPr>
            <p:ph sz="quarter" idx="12"/>
          </p:nvPr>
        </p:nvSpPr>
        <p:spPr>
          <a:xfrm>
            <a:off x="2360436" y="987426"/>
            <a:ext cx="1684337" cy="765175"/>
          </a:xfrm>
          <a:prstGeom prst="roundRect">
            <a:avLst/>
          </a:prstGeom>
          <a:gradFill>
            <a:gsLst>
              <a:gs pos="0">
                <a:srgbClr val="5E9EFF"/>
              </a:gs>
              <a:gs pos="39999">
                <a:srgbClr val="85C2FF"/>
              </a:gs>
              <a:gs pos="70000">
                <a:srgbClr val="C4D6EB"/>
              </a:gs>
              <a:gs pos="100000">
                <a:srgbClr val="FFEBFA"/>
              </a:gs>
            </a:gsLst>
          </a:gra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s-CL" dirty="0" smtClean="0">
                <a:solidFill>
                  <a:srgbClr val="17375E"/>
                </a:solidFill>
                <a:ea typeface="MS PGothic" panose="020B0600070205080204" pitchFamily="34" charset="-128"/>
              </a:rPr>
              <a:t>ARTÍCULO 2°</a:t>
            </a:r>
            <a:endParaRPr lang="es-ES" dirty="0" smtClean="0">
              <a:solidFill>
                <a:srgbClr val="17375E"/>
              </a:solidFill>
              <a:ea typeface="MS PGothic" panose="020B0600070205080204" pitchFamily="34" charset="-128"/>
            </a:endParaRPr>
          </a:p>
        </p:txBody>
      </p:sp>
      <p:sp>
        <p:nvSpPr>
          <p:cNvPr id="6" name="14 Flecha derecha"/>
          <p:cNvSpPr/>
          <p:nvPr/>
        </p:nvSpPr>
        <p:spPr>
          <a:xfrm>
            <a:off x="4769456" y="1016795"/>
            <a:ext cx="796925" cy="21431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s-ES"/>
          </a:p>
        </p:txBody>
      </p:sp>
      <p:sp>
        <p:nvSpPr>
          <p:cNvPr id="7" name="14 Flecha derecha"/>
          <p:cNvSpPr/>
          <p:nvPr/>
        </p:nvSpPr>
        <p:spPr>
          <a:xfrm>
            <a:off x="4684624" y="1508125"/>
            <a:ext cx="796925" cy="21431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s-ES"/>
          </a:p>
        </p:txBody>
      </p:sp>
      <p:sp>
        <p:nvSpPr>
          <p:cNvPr id="8" name="9 Rectángulo redondeado"/>
          <p:cNvSpPr/>
          <p:nvPr/>
        </p:nvSpPr>
        <p:spPr>
          <a:xfrm>
            <a:off x="6018370" y="865982"/>
            <a:ext cx="3554413" cy="338137"/>
          </a:xfrm>
          <a:prstGeom prst="roundRect">
            <a:avLst/>
          </a:prstGeom>
          <a:gradFill>
            <a:gsLst>
              <a:gs pos="0">
                <a:srgbClr val="5E9EFF"/>
              </a:gs>
              <a:gs pos="39999">
                <a:srgbClr val="85C2FF"/>
              </a:gs>
              <a:gs pos="70000">
                <a:srgbClr val="C4D6EB"/>
              </a:gs>
              <a:gs pos="100000">
                <a:srgbClr val="FFEBFA"/>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a:solidFill>
                  <a:schemeClr val="tx2">
                    <a:lumMod val="75000"/>
                  </a:schemeClr>
                </a:solidFill>
              </a:rPr>
              <a:t>COMPONENTES</a:t>
            </a:r>
            <a:endParaRPr lang="es-ES" dirty="0">
              <a:solidFill>
                <a:schemeClr val="tx2">
                  <a:lumMod val="75000"/>
                </a:schemeClr>
              </a:solidFill>
            </a:endParaRPr>
          </a:p>
        </p:txBody>
      </p:sp>
      <p:sp>
        <p:nvSpPr>
          <p:cNvPr id="9" name="10 Rectángulo redondeado"/>
          <p:cNvSpPr/>
          <p:nvPr/>
        </p:nvSpPr>
        <p:spPr>
          <a:xfrm>
            <a:off x="6121400" y="1446214"/>
            <a:ext cx="3924121" cy="923924"/>
          </a:xfrm>
          <a:prstGeom prst="roundRect">
            <a:avLst/>
          </a:prstGeom>
          <a:gradFill>
            <a:gsLst>
              <a:gs pos="0">
                <a:srgbClr val="5E9EFF"/>
              </a:gs>
              <a:gs pos="39999">
                <a:srgbClr val="85C2FF"/>
              </a:gs>
              <a:gs pos="70000">
                <a:srgbClr val="C4D6EB"/>
              </a:gs>
              <a:gs pos="100000">
                <a:srgbClr val="FFEBFA"/>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LA LEY N° 20,723, AGREGA UNA LETRA C) AL INCISO PRIMERO DE LA LEY N° 19,803, PARA INCORPORAR UN COMPONENTE BASE A LA ASIGNACIÓN DE QUE SE TRATA</a:t>
            </a:r>
            <a:r>
              <a:rPr lang="es-CL" sz="1050" dirty="0">
                <a:solidFill>
                  <a:schemeClr val="tx2">
                    <a:lumMod val="75000"/>
                  </a:schemeClr>
                </a:solidFill>
              </a:rPr>
              <a:t>.</a:t>
            </a:r>
            <a:endParaRPr lang="es-ES" sz="1050" dirty="0">
              <a:solidFill>
                <a:schemeClr val="tx2">
                  <a:lumMod val="75000"/>
                </a:schemeClr>
              </a:solidFill>
            </a:endParaRPr>
          </a:p>
        </p:txBody>
      </p:sp>
      <p:sp>
        <p:nvSpPr>
          <p:cNvPr id="10" name="16 Rectángulo redondeado"/>
          <p:cNvSpPr/>
          <p:nvPr/>
        </p:nvSpPr>
        <p:spPr>
          <a:xfrm>
            <a:off x="2482850" y="3200400"/>
            <a:ext cx="2090738" cy="350838"/>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a:solidFill>
                  <a:schemeClr val="tx2">
                    <a:lumMod val="75000"/>
                  </a:schemeClr>
                </a:solidFill>
              </a:rPr>
              <a:t>COMPONENTES</a:t>
            </a:r>
            <a:endParaRPr lang="es-ES" dirty="0">
              <a:solidFill>
                <a:schemeClr val="tx2">
                  <a:lumMod val="75000"/>
                </a:schemeClr>
              </a:solidFill>
            </a:endParaRPr>
          </a:p>
        </p:txBody>
      </p:sp>
      <p:sp>
        <p:nvSpPr>
          <p:cNvPr id="11" name="20 Abrir llave"/>
          <p:cNvSpPr/>
          <p:nvPr/>
        </p:nvSpPr>
        <p:spPr>
          <a:xfrm>
            <a:off x="4791075" y="2771775"/>
            <a:ext cx="147638" cy="1430338"/>
          </a:xfrm>
          <a:prstGeom prst="leftBrace">
            <a:avLst/>
          </a:prstGeom>
        </p:spPr>
        <p:style>
          <a:lnRef idx="2">
            <a:schemeClr val="accent1"/>
          </a:lnRef>
          <a:fillRef idx="0">
            <a:schemeClr val="accent1"/>
          </a:fillRef>
          <a:effectRef idx="1">
            <a:schemeClr val="accent1"/>
          </a:effectRef>
          <a:fontRef idx="minor">
            <a:schemeClr val="tx1"/>
          </a:fontRef>
        </p:style>
        <p:txBody>
          <a:bodyPr anchor="ctr"/>
          <a:lstStyle/>
          <a:p>
            <a:pPr algn="ctr" eaLnBrk="1" hangingPunct="1">
              <a:defRPr/>
            </a:pPr>
            <a:endParaRPr lang="es-ES"/>
          </a:p>
        </p:txBody>
      </p:sp>
      <p:sp>
        <p:nvSpPr>
          <p:cNvPr id="12" name="17 Rectángulo redondeado"/>
          <p:cNvSpPr/>
          <p:nvPr/>
        </p:nvSpPr>
        <p:spPr>
          <a:xfrm>
            <a:off x="6121400" y="2548754"/>
            <a:ext cx="3722687" cy="561975"/>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a) INCENTIVO POR GESTIÓN INSTITUCIONAL </a:t>
            </a:r>
            <a:endParaRPr lang="es-ES" sz="1600" dirty="0">
              <a:solidFill>
                <a:schemeClr val="tx2">
                  <a:lumMod val="75000"/>
                </a:schemeClr>
              </a:solidFill>
            </a:endParaRPr>
          </a:p>
        </p:txBody>
      </p:sp>
      <p:sp>
        <p:nvSpPr>
          <p:cNvPr id="13" name="19 Rectángulo redondeado"/>
          <p:cNvSpPr/>
          <p:nvPr/>
        </p:nvSpPr>
        <p:spPr>
          <a:xfrm>
            <a:off x="6196337" y="3255963"/>
            <a:ext cx="3689350" cy="590550"/>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b)</a:t>
            </a:r>
            <a:r>
              <a:rPr lang="es-CL" dirty="0">
                <a:solidFill>
                  <a:schemeClr val="tx2">
                    <a:lumMod val="75000"/>
                  </a:schemeClr>
                </a:solidFill>
              </a:rPr>
              <a:t> </a:t>
            </a:r>
            <a:r>
              <a:rPr lang="es-CL" sz="1600" dirty="0">
                <a:solidFill>
                  <a:schemeClr val="tx2">
                    <a:lumMod val="75000"/>
                  </a:schemeClr>
                </a:solidFill>
              </a:rPr>
              <a:t>INCENTIVO DE DESEMPEÑO COLECTIVO O INDIVIDUAL</a:t>
            </a:r>
            <a:endParaRPr lang="es-ES" sz="1600" dirty="0">
              <a:solidFill>
                <a:schemeClr val="tx2">
                  <a:lumMod val="75000"/>
                </a:schemeClr>
              </a:solidFill>
            </a:endParaRPr>
          </a:p>
        </p:txBody>
      </p:sp>
      <p:sp>
        <p:nvSpPr>
          <p:cNvPr id="14" name="18 Rectángulo redondeado"/>
          <p:cNvSpPr/>
          <p:nvPr/>
        </p:nvSpPr>
        <p:spPr>
          <a:xfrm>
            <a:off x="6201637" y="4048920"/>
            <a:ext cx="3697287" cy="587375"/>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sz="1600" dirty="0">
                <a:solidFill>
                  <a:schemeClr val="tx2">
                    <a:lumMod val="75000"/>
                  </a:schemeClr>
                </a:solidFill>
              </a:rPr>
              <a:t>c) COMPONENTE BASE, ARTÍCULO 9° BIS (NUEVO)</a:t>
            </a:r>
            <a:endParaRPr lang="es-ES" sz="1600" dirty="0">
              <a:solidFill>
                <a:schemeClr val="tx2">
                  <a:lumMod val="75000"/>
                </a:schemeClr>
              </a:solidFill>
            </a:endParaRPr>
          </a:p>
        </p:txBody>
      </p:sp>
      <p:sp>
        <p:nvSpPr>
          <p:cNvPr id="13325" name="13 CuadroTexto"/>
          <p:cNvSpPr txBox="1">
            <a:spLocks noChangeArrowheads="1"/>
          </p:cNvSpPr>
          <p:nvPr/>
        </p:nvSpPr>
        <p:spPr bwMode="auto">
          <a:xfrm>
            <a:off x="815926" y="4646614"/>
            <a:ext cx="10426951"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defRPr>
                <a:solidFill>
                  <a:srgbClr val="595959"/>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just" eaLnBrk="1" hangingPunct="1">
              <a:spcBef>
                <a:spcPct val="0"/>
              </a:spcBef>
              <a:buFontTx/>
              <a:buChar char="-"/>
            </a:pPr>
            <a:r>
              <a:rPr lang="es-CL" altLang="es-ES" dirty="0">
                <a:ln w="0"/>
                <a:solidFill>
                  <a:schemeClr val="accent1"/>
                </a:solidFill>
                <a:effectLst>
                  <a:outerShdw blurRad="38100" dist="25400" dir="5400000" algn="ctr" rotWithShape="0">
                    <a:srgbClr val="6E747A">
                      <a:alpha val="43000"/>
                    </a:srgbClr>
                  </a:outerShdw>
                </a:effectLst>
              </a:rPr>
              <a:t>Se modifican porcentajes de los incentivos en forma escalonada.</a:t>
            </a:r>
          </a:p>
          <a:p>
            <a:pPr algn="just" eaLnBrk="1" hangingPunct="1">
              <a:spcBef>
                <a:spcPct val="0"/>
              </a:spcBef>
              <a:buFontTx/>
              <a:buChar char="-"/>
            </a:pPr>
            <a:r>
              <a:rPr lang="es-CL" altLang="es-ES" dirty="0">
                <a:ln w="0"/>
                <a:solidFill>
                  <a:schemeClr val="accent1"/>
                </a:solidFill>
                <a:effectLst>
                  <a:outerShdw blurRad="38100" dist="25400" dir="5400000" algn="ctr" rotWithShape="0">
                    <a:srgbClr val="6E747A">
                      <a:alpha val="43000"/>
                    </a:srgbClr>
                  </a:outerShdw>
                </a:effectLst>
              </a:rPr>
              <a:t>Para el año 2014, componente a) 6 %, 3% o 0%;  b) 4%, 2%, o 0%;  c) 10% (Art 2° transitorio de la ley N° 20,723)</a:t>
            </a:r>
          </a:p>
          <a:p>
            <a:pPr algn="just" eaLnBrk="1" hangingPunct="1">
              <a:spcBef>
                <a:spcPct val="0"/>
              </a:spcBef>
              <a:buFontTx/>
              <a:buChar char="-"/>
            </a:pPr>
            <a:r>
              <a:rPr lang="es-CL" altLang="es-ES" dirty="0">
                <a:ln w="0"/>
                <a:solidFill>
                  <a:schemeClr val="accent1"/>
                </a:solidFill>
                <a:effectLst>
                  <a:outerShdw blurRad="38100" dist="25400" dir="5400000" algn="ctr" rotWithShape="0">
                    <a:srgbClr val="6E747A">
                      <a:alpha val="43000"/>
                    </a:srgbClr>
                  </a:outerShdw>
                </a:effectLst>
              </a:rPr>
              <a:t>Para el año 2015, componente a) 6,8 %, 3, 4% o 0%;  b) 6%, 3%, o 0%;  c) 12,5% (Art 3°transitorio de la ley N° 20,273)</a:t>
            </a:r>
          </a:p>
          <a:p>
            <a:pPr algn="just" eaLnBrk="1" hangingPunct="1">
              <a:spcBef>
                <a:spcPct val="0"/>
              </a:spcBef>
              <a:buFontTx/>
              <a:buChar char="-"/>
            </a:pPr>
            <a:r>
              <a:rPr lang="es-CL" altLang="es-ES" dirty="0">
                <a:ln w="0"/>
                <a:solidFill>
                  <a:schemeClr val="accent1"/>
                </a:solidFill>
                <a:effectLst>
                  <a:outerShdw blurRad="38100" dist="25400" dir="5400000" algn="ctr" rotWithShape="0">
                    <a:srgbClr val="6E747A">
                      <a:alpha val="43000"/>
                    </a:srgbClr>
                  </a:outerShdw>
                </a:effectLst>
              </a:rPr>
              <a:t>Para el año 2016  y siguientes, componente a) </a:t>
            </a:r>
            <a:r>
              <a:rPr lang="es-CL" altLang="es-ES" dirty="0">
                <a:ln w="0"/>
                <a:solidFill>
                  <a:srgbClr val="C00000"/>
                </a:solidFill>
                <a:effectLst>
                  <a:outerShdw blurRad="38100" dist="25400" dir="5400000" algn="ctr" rotWithShape="0">
                    <a:srgbClr val="6E747A">
                      <a:alpha val="43000"/>
                    </a:srgbClr>
                  </a:outerShdw>
                </a:effectLst>
              </a:rPr>
              <a:t>7,6 %, 3,8% </a:t>
            </a:r>
            <a:r>
              <a:rPr lang="es-CL" altLang="es-ES" dirty="0">
                <a:ln w="0"/>
                <a:solidFill>
                  <a:schemeClr val="accent1"/>
                </a:solidFill>
                <a:effectLst>
                  <a:outerShdw blurRad="38100" dist="25400" dir="5400000" algn="ctr" rotWithShape="0">
                    <a:srgbClr val="6E747A">
                      <a:alpha val="43000"/>
                    </a:srgbClr>
                  </a:outerShdw>
                </a:effectLst>
              </a:rPr>
              <a:t>o 0%;  b) </a:t>
            </a:r>
            <a:r>
              <a:rPr lang="es-CL" altLang="es-ES" dirty="0">
                <a:ln w="0"/>
                <a:solidFill>
                  <a:srgbClr val="C00000"/>
                </a:solidFill>
                <a:effectLst>
                  <a:outerShdw blurRad="38100" dist="25400" dir="5400000" algn="ctr" rotWithShape="0">
                    <a:srgbClr val="6E747A">
                      <a:alpha val="43000"/>
                    </a:srgbClr>
                  </a:outerShdw>
                </a:effectLst>
              </a:rPr>
              <a:t>8%, 4%</a:t>
            </a:r>
            <a:r>
              <a:rPr lang="es-CL" altLang="es-ES" dirty="0">
                <a:ln w="0"/>
                <a:solidFill>
                  <a:schemeClr val="accent1"/>
                </a:solidFill>
                <a:effectLst>
                  <a:outerShdw blurRad="38100" dist="25400" dir="5400000" algn="ctr" rotWithShape="0">
                    <a:srgbClr val="6E747A">
                      <a:alpha val="43000"/>
                    </a:srgbClr>
                  </a:outerShdw>
                </a:effectLst>
              </a:rPr>
              <a:t>, o 0%;  c) </a:t>
            </a:r>
            <a:r>
              <a:rPr lang="es-CL" altLang="es-ES" dirty="0">
                <a:ln w="0"/>
                <a:solidFill>
                  <a:srgbClr val="C00000"/>
                </a:solidFill>
                <a:effectLst>
                  <a:outerShdw blurRad="38100" dist="25400" dir="5400000" algn="ctr" rotWithShape="0">
                    <a:srgbClr val="6E747A">
                      <a:alpha val="43000"/>
                    </a:srgbClr>
                  </a:outerShdw>
                </a:effectLst>
              </a:rPr>
              <a:t>15%</a:t>
            </a:r>
            <a:r>
              <a:rPr lang="es-CL" altLang="es-ES" dirty="0">
                <a:ln w="0"/>
                <a:solidFill>
                  <a:schemeClr val="accent1"/>
                </a:solidFill>
                <a:effectLst>
                  <a:outerShdw blurRad="38100" dist="25400" dir="5400000" algn="ctr" rotWithShape="0">
                    <a:srgbClr val="6E747A">
                      <a:alpha val="43000"/>
                    </a:srgbClr>
                  </a:outerShdw>
                </a:effectLst>
              </a:rPr>
              <a:t> (artículos  7°,9°y 9 bis de la  </a:t>
            </a:r>
            <a:r>
              <a:rPr lang="es-CL" altLang="es-ES" dirty="0" smtClean="0">
                <a:ln w="0"/>
                <a:solidFill>
                  <a:schemeClr val="accent1"/>
                </a:solidFill>
                <a:effectLst>
                  <a:outerShdw blurRad="38100" dist="25400" dir="5400000" algn="ctr" rotWithShape="0">
                    <a:srgbClr val="6E747A">
                      <a:alpha val="43000"/>
                    </a:srgbClr>
                  </a:outerShdw>
                </a:effectLst>
              </a:rPr>
              <a:t>ley </a:t>
            </a:r>
            <a:r>
              <a:rPr lang="es-CL" altLang="es-ES" dirty="0">
                <a:ln w="0"/>
                <a:solidFill>
                  <a:schemeClr val="accent1"/>
                </a:solidFill>
                <a:effectLst>
                  <a:outerShdw blurRad="38100" dist="25400" dir="5400000" algn="ctr" rotWithShape="0">
                    <a:srgbClr val="6E747A">
                      <a:alpha val="43000"/>
                    </a:srgbClr>
                  </a:outerShdw>
                </a:effectLst>
              </a:rPr>
              <a:t>N°19,803)  </a:t>
            </a:r>
          </a:p>
          <a:p>
            <a:pPr algn="just" eaLnBrk="1" hangingPunct="1">
              <a:spcBef>
                <a:spcPct val="0"/>
              </a:spcBef>
              <a:buFontTx/>
              <a:buChar char="-"/>
            </a:pPr>
            <a:endParaRPr lang="es-CL" altLang="es-ES" sz="1400" dirty="0">
              <a:solidFill>
                <a:schemeClr val="tx1"/>
              </a:solidFill>
            </a:endParaRPr>
          </a:p>
          <a:p>
            <a:pPr algn="just" eaLnBrk="1" hangingPunct="1">
              <a:spcBef>
                <a:spcPct val="0"/>
              </a:spcBef>
              <a:buFontTx/>
              <a:buChar char="-"/>
            </a:pPr>
            <a:endParaRPr lang="es-ES" altLang="es-ES" dirty="0">
              <a:solidFill>
                <a:schemeClr val="tx1"/>
              </a:solidFill>
            </a:endParaRPr>
          </a:p>
        </p:txBody>
      </p:sp>
      <p:sp>
        <p:nvSpPr>
          <p:cNvPr id="2" name="Rectángulo 1"/>
          <p:cNvSpPr/>
          <p:nvPr/>
        </p:nvSpPr>
        <p:spPr>
          <a:xfrm>
            <a:off x="5407026" y="2574925"/>
            <a:ext cx="161925" cy="58738"/>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a:p>
        </p:txBody>
      </p:sp>
      <p:sp>
        <p:nvSpPr>
          <p:cNvPr id="3" name="Rectángulo redondeado 2"/>
          <p:cNvSpPr/>
          <p:nvPr/>
        </p:nvSpPr>
        <p:spPr>
          <a:xfrm>
            <a:off x="5313364" y="2633663"/>
            <a:ext cx="46037" cy="138112"/>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CL"/>
          </a:p>
        </p:txBody>
      </p:sp>
      <p:sp>
        <p:nvSpPr>
          <p:cNvPr id="4" name="Marcador de número de diapositiva 3"/>
          <p:cNvSpPr>
            <a:spLocks noGrp="1"/>
          </p:cNvSpPr>
          <p:nvPr>
            <p:ph type="sldNum" sz="quarter" idx="12"/>
          </p:nvPr>
        </p:nvSpPr>
        <p:spPr/>
        <p:txBody>
          <a:bodyPr/>
          <a:lstStyle/>
          <a:p>
            <a:fld id="{DD447E0B-DA59-4FC0-84E4-BDB67BD87634}" type="slidenum">
              <a:rPr lang="es-ES" smtClean="0"/>
              <a:t>5</a:t>
            </a:fld>
            <a:endParaRPr lang="es-ES" dirty="0"/>
          </a:p>
        </p:txBody>
      </p:sp>
    </p:spTree>
    <p:extLst>
      <p:ext uri="{BB962C8B-B14F-4D97-AF65-F5344CB8AC3E}">
        <p14:creationId xmlns:p14="http://schemas.microsoft.com/office/powerpoint/2010/main" val="2667004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a:spLocks noGrp="1" noChangeArrowheads="1"/>
          </p:cNvSpPr>
          <p:nvPr>
            <p:ph type="title"/>
          </p:nvPr>
        </p:nvSpPr>
        <p:spPr>
          <a:xfrm>
            <a:off x="774278" y="-23216"/>
            <a:ext cx="9036897" cy="923330"/>
          </a:xfrm>
          <a:noFill/>
        </p:spPr>
        <p:txBody>
          <a:bodyPr wrap="none">
            <a:spAutoFit/>
          </a:bodyPr>
          <a:lstStyle/>
          <a:p>
            <a:pPr eaLnBrk="1" hangingPunct="1"/>
            <a:r>
              <a:rPr lang="es-CL" altLang="es-ES" b="1" smtClean="0">
                <a:solidFill>
                  <a:srgbClr val="646464"/>
                </a:solidFill>
                <a:cs typeface="Arial" panose="020B0604020202020204" pitchFamily="34" charset="0"/>
              </a:rPr>
              <a:t>ESTIPENDIOS A CONSIDERAR </a:t>
            </a:r>
          </a:p>
        </p:txBody>
      </p:sp>
      <p:sp>
        <p:nvSpPr>
          <p:cNvPr id="5" name="7 Rectángulo redondeado"/>
          <p:cNvSpPr>
            <a:spLocks noGrp="1"/>
          </p:cNvSpPr>
          <p:nvPr>
            <p:ph sz="quarter" idx="12"/>
          </p:nvPr>
        </p:nvSpPr>
        <p:spPr>
          <a:xfrm>
            <a:off x="2373314" y="1255714"/>
            <a:ext cx="1684337" cy="765175"/>
          </a:xfrm>
          <a:prstGeom prst="roundRect">
            <a:avLst/>
          </a:prstGeom>
          <a:gradFill>
            <a:gsLst>
              <a:gs pos="0">
                <a:srgbClr val="5E9EFF"/>
              </a:gs>
              <a:gs pos="39999">
                <a:srgbClr val="85C2FF"/>
              </a:gs>
              <a:gs pos="70000">
                <a:srgbClr val="C4D6EB"/>
              </a:gs>
              <a:gs pos="100000">
                <a:srgbClr val="FFEBFA"/>
              </a:gs>
            </a:gsLst>
          </a:gra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s-CL" sz="1800" dirty="0" smtClean="0">
                <a:solidFill>
                  <a:srgbClr val="17375E"/>
                </a:solidFill>
                <a:ea typeface="MS PGothic" panose="020B0600070205080204" pitchFamily="34" charset="-128"/>
              </a:rPr>
              <a:t>ARTÍCULO 3°</a:t>
            </a:r>
            <a:endParaRPr lang="es-ES" sz="1800" dirty="0" smtClean="0">
              <a:solidFill>
                <a:srgbClr val="17375E"/>
              </a:solidFill>
              <a:ea typeface="MS PGothic" panose="020B0600070205080204" pitchFamily="34" charset="-128"/>
            </a:endParaRPr>
          </a:p>
        </p:txBody>
      </p:sp>
      <p:sp>
        <p:nvSpPr>
          <p:cNvPr id="6" name="14 Flecha derecha"/>
          <p:cNvSpPr/>
          <p:nvPr/>
        </p:nvSpPr>
        <p:spPr>
          <a:xfrm>
            <a:off x="4772026" y="1600201"/>
            <a:ext cx="796925" cy="21431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s-ES"/>
          </a:p>
        </p:txBody>
      </p:sp>
      <p:sp>
        <p:nvSpPr>
          <p:cNvPr id="9" name="10 Rectángulo redondeado"/>
          <p:cNvSpPr/>
          <p:nvPr/>
        </p:nvSpPr>
        <p:spPr>
          <a:xfrm>
            <a:off x="6121401" y="1112839"/>
            <a:ext cx="3554413" cy="1006475"/>
          </a:xfrm>
          <a:prstGeom prst="roundRect">
            <a:avLst/>
          </a:prstGeom>
          <a:gradFill>
            <a:gsLst>
              <a:gs pos="0">
                <a:srgbClr val="5E9EFF"/>
              </a:gs>
              <a:gs pos="39999">
                <a:srgbClr val="85C2FF"/>
              </a:gs>
              <a:gs pos="70000">
                <a:srgbClr val="C4D6EB"/>
              </a:gs>
              <a:gs pos="100000">
                <a:srgbClr val="FFEBFA"/>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a:solidFill>
                  <a:schemeClr val="tx2">
                    <a:lumMod val="75000"/>
                  </a:schemeClr>
                </a:solidFill>
              </a:rPr>
              <a:t>El monto de la asignación se determinará sobre al base de los siguientes estipendios:</a:t>
            </a:r>
            <a:endParaRPr lang="es-ES" dirty="0">
              <a:solidFill>
                <a:schemeClr val="tx2">
                  <a:lumMod val="75000"/>
                </a:schemeClr>
              </a:solidFill>
            </a:endParaRPr>
          </a:p>
        </p:txBody>
      </p:sp>
      <p:sp>
        <p:nvSpPr>
          <p:cNvPr id="10" name="16 Rectángulo redondeado"/>
          <p:cNvSpPr/>
          <p:nvPr/>
        </p:nvSpPr>
        <p:spPr>
          <a:xfrm>
            <a:off x="3116263" y="5043488"/>
            <a:ext cx="3656012" cy="569912"/>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a:solidFill>
                  <a:schemeClr val="tx2">
                    <a:lumMod val="75000"/>
                  </a:schemeClr>
                </a:solidFill>
              </a:rPr>
              <a:t>d) Asignación del artículo 1° de la ley 19,529.</a:t>
            </a:r>
            <a:endParaRPr lang="es-ES" dirty="0">
              <a:solidFill>
                <a:schemeClr val="tx2">
                  <a:lumMod val="75000"/>
                </a:schemeClr>
              </a:solidFill>
            </a:endParaRPr>
          </a:p>
        </p:txBody>
      </p:sp>
      <p:sp>
        <p:nvSpPr>
          <p:cNvPr id="11" name="20 Abrir llave"/>
          <p:cNvSpPr/>
          <p:nvPr/>
        </p:nvSpPr>
        <p:spPr>
          <a:xfrm>
            <a:off x="2443164" y="3270250"/>
            <a:ext cx="147637" cy="1430338"/>
          </a:xfrm>
          <a:prstGeom prst="leftBrace">
            <a:avLst/>
          </a:prstGeom>
        </p:spPr>
        <p:style>
          <a:lnRef idx="2">
            <a:schemeClr val="accent1"/>
          </a:lnRef>
          <a:fillRef idx="0">
            <a:schemeClr val="accent1"/>
          </a:fillRef>
          <a:effectRef idx="1">
            <a:schemeClr val="accent1"/>
          </a:effectRef>
          <a:fontRef idx="minor">
            <a:schemeClr val="tx1"/>
          </a:fontRef>
        </p:style>
        <p:txBody>
          <a:bodyPr anchor="ctr"/>
          <a:lstStyle/>
          <a:p>
            <a:pPr algn="ctr" eaLnBrk="1" hangingPunct="1">
              <a:defRPr/>
            </a:pPr>
            <a:endParaRPr lang="es-ES"/>
          </a:p>
        </p:txBody>
      </p:sp>
      <p:sp>
        <p:nvSpPr>
          <p:cNvPr id="12" name="17 Rectángulo redondeado"/>
          <p:cNvSpPr/>
          <p:nvPr/>
        </p:nvSpPr>
        <p:spPr>
          <a:xfrm>
            <a:off x="3076575" y="2797176"/>
            <a:ext cx="3722688" cy="561975"/>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a:solidFill>
                  <a:schemeClr val="tx2">
                    <a:lumMod val="75000"/>
                  </a:schemeClr>
                </a:solidFill>
              </a:rPr>
              <a:t>a) Sueldo base, del artículo 23 del Decreto Ley N° 3,551, de 1980. </a:t>
            </a:r>
            <a:endParaRPr lang="es-ES" dirty="0">
              <a:solidFill>
                <a:schemeClr val="tx2">
                  <a:lumMod val="75000"/>
                </a:schemeClr>
              </a:solidFill>
            </a:endParaRPr>
          </a:p>
        </p:txBody>
      </p:sp>
      <p:sp>
        <p:nvSpPr>
          <p:cNvPr id="13" name="19 Rectángulo redondeado"/>
          <p:cNvSpPr/>
          <p:nvPr/>
        </p:nvSpPr>
        <p:spPr>
          <a:xfrm>
            <a:off x="3076575" y="3517107"/>
            <a:ext cx="3689350" cy="590550"/>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a:solidFill>
                  <a:schemeClr val="tx2">
                    <a:lumMod val="75000"/>
                  </a:schemeClr>
                </a:solidFill>
              </a:rPr>
              <a:t>b) Asignación Municipal del artículo 24 del Decreto Ley N° 3,551, de 1980</a:t>
            </a:r>
            <a:endParaRPr lang="es-ES" dirty="0">
              <a:solidFill>
                <a:schemeClr val="tx2">
                  <a:lumMod val="75000"/>
                </a:schemeClr>
              </a:solidFill>
            </a:endParaRPr>
          </a:p>
        </p:txBody>
      </p:sp>
      <p:sp>
        <p:nvSpPr>
          <p:cNvPr id="14" name="18 Rectángulo redondeado"/>
          <p:cNvSpPr/>
          <p:nvPr/>
        </p:nvSpPr>
        <p:spPr>
          <a:xfrm>
            <a:off x="3125788" y="4289425"/>
            <a:ext cx="3695700" cy="585788"/>
          </a:xfrm>
          <a:prstGeom prst="round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s-CL" dirty="0">
                <a:solidFill>
                  <a:schemeClr val="tx2">
                    <a:lumMod val="75000"/>
                  </a:schemeClr>
                </a:solidFill>
              </a:rPr>
              <a:t>c) Asignación de los artículos 3° y 4° de la ley N° 18,717,</a:t>
            </a:r>
            <a:endParaRPr lang="es-ES" dirty="0">
              <a:solidFill>
                <a:schemeClr val="tx2">
                  <a:lumMod val="75000"/>
                </a:schemeClr>
              </a:solidFill>
            </a:endParaRPr>
          </a:p>
        </p:txBody>
      </p:sp>
      <p:sp>
        <p:nvSpPr>
          <p:cNvPr id="14347" name="13 CuadroTexto"/>
          <p:cNvSpPr txBox="1">
            <a:spLocks noChangeArrowheads="1"/>
          </p:cNvSpPr>
          <p:nvPr/>
        </p:nvSpPr>
        <p:spPr bwMode="auto">
          <a:xfrm>
            <a:off x="2320925" y="5781676"/>
            <a:ext cx="8040688"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defRPr>
                <a:solidFill>
                  <a:srgbClr val="595959"/>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just" eaLnBrk="1" hangingPunct="1">
              <a:spcBef>
                <a:spcPct val="0"/>
              </a:spcBef>
              <a:buFontTx/>
              <a:buChar char="-"/>
            </a:pPr>
            <a:endParaRPr lang="es-CL" altLang="es-ES" sz="1100">
              <a:solidFill>
                <a:schemeClr val="tx1"/>
              </a:solidFill>
            </a:endParaRPr>
          </a:p>
          <a:p>
            <a:pPr algn="just" eaLnBrk="1" hangingPunct="1">
              <a:spcBef>
                <a:spcPct val="0"/>
              </a:spcBef>
              <a:buFontTx/>
              <a:buChar char="-"/>
            </a:pPr>
            <a:endParaRPr lang="es-ES" altLang="es-ES">
              <a:solidFill>
                <a:schemeClr val="tx1"/>
              </a:solidFill>
            </a:endParaRPr>
          </a:p>
        </p:txBody>
      </p:sp>
      <p:sp>
        <p:nvSpPr>
          <p:cNvPr id="2" name="Marcador de número de diapositiva 1"/>
          <p:cNvSpPr>
            <a:spLocks noGrp="1"/>
          </p:cNvSpPr>
          <p:nvPr>
            <p:ph type="sldNum" sz="quarter" idx="12"/>
          </p:nvPr>
        </p:nvSpPr>
        <p:spPr/>
        <p:txBody>
          <a:bodyPr/>
          <a:lstStyle/>
          <a:p>
            <a:fld id="{DD447E0B-DA59-4FC0-84E4-BDB67BD87634}" type="slidenum">
              <a:rPr lang="es-ES" smtClean="0"/>
              <a:t>6</a:t>
            </a:fld>
            <a:endParaRPr lang="es-ES"/>
          </a:p>
        </p:txBody>
      </p:sp>
    </p:spTree>
    <p:extLst>
      <p:ext uri="{BB962C8B-B14F-4D97-AF65-F5344CB8AC3E}">
        <p14:creationId xmlns:p14="http://schemas.microsoft.com/office/powerpoint/2010/main" val="769144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Marcador de contenido 2"/>
          <p:cNvSpPr>
            <a:spLocks noGrp="1"/>
          </p:cNvSpPr>
          <p:nvPr>
            <p:ph sz="quarter" idx="4294967295"/>
          </p:nvPr>
        </p:nvSpPr>
        <p:spPr>
          <a:xfrm>
            <a:off x="2388069" y="643945"/>
            <a:ext cx="7631694" cy="437880"/>
          </a:xfrm>
          <a:prstGeom prst="rect">
            <a:avLst/>
          </a:prstGeom>
        </p:spPr>
        <p:txBody>
          <a:bodyPr>
            <a:normAutofit lnSpcReduction="10000"/>
          </a:bodyPr>
          <a:lstStyle/>
          <a:p>
            <a:pPr marL="0" indent="0" algn="ctr">
              <a:buNone/>
            </a:pPr>
            <a:r>
              <a:rPr lang="es-CL" altLang="es-ES" dirty="0" smtClean="0">
                <a:ln w="0"/>
                <a:solidFill>
                  <a:schemeClr val="accent1"/>
                </a:solidFill>
                <a:effectLst>
                  <a:outerShdw blurRad="38100" dist="25400" dir="5400000" algn="ctr" rotWithShape="0">
                    <a:srgbClr val="6E747A">
                      <a:alpha val="43000"/>
                    </a:srgbClr>
                  </a:outerShdw>
                </a:effectLst>
              </a:rPr>
              <a:t>LÍMITE DE ASIGNACIÓN</a:t>
            </a:r>
          </a:p>
          <a:p>
            <a:endParaRPr lang="es-CL" altLang="es-ES" dirty="0" smtClean="0"/>
          </a:p>
          <a:p>
            <a:endParaRPr lang="es-CL" altLang="es-ES" dirty="0" smtClean="0"/>
          </a:p>
          <a:p>
            <a:endParaRPr lang="es-CL" altLang="es-ES" dirty="0" smtClean="0"/>
          </a:p>
        </p:txBody>
      </p:sp>
      <p:sp>
        <p:nvSpPr>
          <p:cNvPr id="4" name="Rectángulo redondeado 3"/>
          <p:cNvSpPr/>
          <p:nvPr/>
        </p:nvSpPr>
        <p:spPr>
          <a:xfrm>
            <a:off x="2806201" y="1365161"/>
            <a:ext cx="7355230" cy="4778062"/>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just">
              <a:defRPr/>
            </a:pPr>
            <a:r>
              <a:rPr lang="es-CL" sz="2400" dirty="0">
                <a:solidFill>
                  <a:schemeClr val="tx1"/>
                </a:solidFill>
              </a:rPr>
              <a:t>El artículo 9 ter.- de la ley N° 19,803 –incorporado por la ley           N° 20,723-, señala que “La remuneración bruta mensual correspondiente a los meses de mayo, julio, octubre y diciembre, que resulte al incluir la asignación de mejoramiento de la gestión municipal y según los porcentajes que correspondieren, deberá compararse con el total de la remuneración equivalente, en los mismos grados y estamentos, de la Escala Única de Sueldos, en los meses de marzo, junio, septiembre y diciembre”.</a:t>
            </a:r>
          </a:p>
        </p:txBody>
      </p:sp>
      <p:sp>
        <p:nvSpPr>
          <p:cNvPr id="2" name="Marcador de número de diapositiva 1"/>
          <p:cNvSpPr>
            <a:spLocks noGrp="1"/>
          </p:cNvSpPr>
          <p:nvPr>
            <p:ph type="sldNum" sz="quarter" idx="12"/>
          </p:nvPr>
        </p:nvSpPr>
        <p:spPr/>
        <p:txBody>
          <a:bodyPr/>
          <a:lstStyle/>
          <a:p>
            <a:fld id="{DD447E0B-DA59-4FC0-84E4-BDB67BD87634}" type="slidenum">
              <a:rPr lang="es-ES" smtClean="0"/>
              <a:t>7</a:t>
            </a:fld>
            <a:endParaRPr lang="es-ES"/>
          </a:p>
        </p:txBody>
      </p:sp>
    </p:spTree>
    <p:extLst>
      <p:ext uri="{BB962C8B-B14F-4D97-AF65-F5344CB8AC3E}">
        <p14:creationId xmlns:p14="http://schemas.microsoft.com/office/powerpoint/2010/main" val="353343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1522413" y="28575"/>
            <a:ext cx="36433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ES" altLang="es-ES" sz="1600" b="1">
                <a:solidFill>
                  <a:schemeClr val="tx1"/>
                </a:solidFill>
              </a:rPr>
              <a:t>Escala de Sueldos de Funcionarios</a:t>
            </a:r>
          </a:p>
          <a:p>
            <a:pPr algn="ctr" eaLnBrk="1" hangingPunct="1">
              <a:spcBef>
                <a:spcPct val="0"/>
              </a:spcBef>
              <a:buFontTx/>
              <a:buNone/>
            </a:pPr>
            <a:r>
              <a:rPr lang="es-ES" altLang="es-ES" sz="1600" b="1">
                <a:solidFill>
                  <a:schemeClr val="tx1"/>
                </a:solidFill>
              </a:rPr>
              <a:t>Municipales - Grado 6°Profesional</a:t>
            </a:r>
            <a:endParaRPr lang="es-CL" altLang="es-ES" sz="2400" b="1">
              <a:solidFill>
                <a:srgbClr val="646464"/>
              </a:solidFill>
              <a:cs typeface="Arial" panose="020B0604020202020204" pitchFamily="34" charset="0"/>
            </a:endParaRPr>
          </a:p>
        </p:txBody>
      </p:sp>
      <p:sp>
        <p:nvSpPr>
          <p:cNvPr id="12" name="Line 3"/>
          <p:cNvSpPr>
            <a:spLocks noChangeShapeType="1"/>
          </p:cNvSpPr>
          <p:nvPr/>
        </p:nvSpPr>
        <p:spPr bwMode="auto">
          <a:xfrm flipV="1">
            <a:off x="1712913" y="612775"/>
            <a:ext cx="3452812" cy="1588"/>
          </a:xfrm>
          <a:prstGeom prst="line">
            <a:avLst/>
          </a:prstGeom>
          <a:noFill/>
          <a:ln w="28575">
            <a:solidFill>
              <a:schemeClr val="accent6"/>
            </a:solidFill>
            <a:round/>
            <a:headEnd/>
            <a:tailEnd/>
          </a:ln>
        </p:spPr>
        <p:txBody>
          <a:bodyPr/>
          <a:lstStyle/>
          <a:p>
            <a:pPr>
              <a:defRPr/>
            </a:pPr>
            <a:endParaRPr lang="es-ES_tradnl">
              <a:latin typeface="Arial" charset="0"/>
              <a:ea typeface="ＭＳ Ｐゴシック" charset="-128"/>
              <a:cs typeface="ＭＳ Ｐゴシック" charset="-128"/>
            </a:endParaRPr>
          </a:p>
        </p:txBody>
      </p:sp>
      <p:sp>
        <p:nvSpPr>
          <p:cNvPr id="8" name="Text Box 2"/>
          <p:cNvSpPr txBox="1">
            <a:spLocks noChangeArrowheads="1"/>
          </p:cNvSpPr>
          <p:nvPr/>
        </p:nvSpPr>
        <p:spPr bwMode="auto">
          <a:xfrm>
            <a:off x="7881939" y="100013"/>
            <a:ext cx="2600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ES" altLang="es-ES" sz="1600" b="1">
                <a:solidFill>
                  <a:schemeClr val="tx1"/>
                </a:solidFill>
              </a:rPr>
              <a:t>Escala Única de Sueldos</a:t>
            </a:r>
          </a:p>
          <a:p>
            <a:pPr algn="ctr" eaLnBrk="1" hangingPunct="1">
              <a:spcBef>
                <a:spcPct val="0"/>
              </a:spcBef>
              <a:buFontTx/>
              <a:buNone/>
            </a:pPr>
            <a:r>
              <a:rPr lang="es-ES" altLang="es-ES" sz="1600" b="1">
                <a:solidFill>
                  <a:schemeClr val="tx1"/>
                </a:solidFill>
              </a:rPr>
              <a:t>Grado 6°Profesional</a:t>
            </a:r>
            <a:endParaRPr lang="es-CL" altLang="es-ES" sz="2400" b="1">
              <a:solidFill>
                <a:srgbClr val="646464"/>
              </a:solidFill>
              <a:cs typeface="Arial" panose="020B0604020202020204" pitchFamily="34" charset="0"/>
            </a:endParaRPr>
          </a:p>
        </p:txBody>
      </p:sp>
      <p:sp>
        <p:nvSpPr>
          <p:cNvPr id="9" name="Line 3"/>
          <p:cNvSpPr>
            <a:spLocks noChangeShapeType="1"/>
          </p:cNvSpPr>
          <p:nvPr/>
        </p:nvSpPr>
        <p:spPr bwMode="auto">
          <a:xfrm flipV="1">
            <a:off x="7881939" y="695325"/>
            <a:ext cx="2600325" cy="0"/>
          </a:xfrm>
          <a:prstGeom prst="line">
            <a:avLst/>
          </a:prstGeom>
          <a:noFill/>
          <a:ln w="28575">
            <a:solidFill>
              <a:schemeClr val="accent6"/>
            </a:solidFill>
            <a:round/>
            <a:headEnd/>
            <a:tailEnd/>
          </a:ln>
        </p:spPr>
        <p:txBody>
          <a:bodyPr/>
          <a:lstStyle/>
          <a:p>
            <a:pPr>
              <a:defRPr/>
            </a:pPr>
            <a:endParaRPr lang="es-ES_tradnl">
              <a:latin typeface="Arial" charset="0"/>
              <a:ea typeface="ＭＳ Ｐゴシック" charset="-128"/>
              <a:cs typeface="ＭＳ Ｐゴシック" charset="-128"/>
            </a:endParaRPr>
          </a:p>
        </p:txBody>
      </p:sp>
      <p:graphicFrame>
        <p:nvGraphicFramePr>
          <p:cNvPr id="3" name="2 Tabla"/>
          <p:cNvGraphicFramePr>
            <a:graphicFrameLocks noGrp="1"/>
          </p:cNvGraphicFramePr>
          <p:nvPr>
            <p:extLst>
              <p:ext uri="{D42A27DB-BD31-4B8C-83A1-F6EECF244321}">
                <p14:modId xmlns:p14="http://schemas.microsoft.com/office/powerpoint/2010/main" val="1187675309"/>
              </p:ext>
            </p:extLst>
          </p:nvPr>
        </p:nvGraphicFramePr>
        <p:xfrm>
          <a:off x="1620838" y="900113"/>
          <a:ext cx="4419600" cy="5865818"/>
        </p:xfrm>
        <a:graphic>
          <a:graphicData uri="http://schemas.openxmlformats.org/drawingml/2006/table">
            <a:tbl>
              <a:tblPr/>
              <a:tblGrid>
                <a:gridCol w="3394075"/>
                <a:gridCol w="1025525"/>
              </a:tblGrid>
              <a:tr h="51816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dirty="0" smtClean="0">
                          <a:ln>
                            <a:noFill/>
                          </a:ln>
                          <a:solidFill>
                            <a:schemeClr val="tx1"/>
                          </a:solidFill>
                          <a:effectLst/>
                          <a:latin typeface="Calibri" panose="020F0502020204030204" pitchFamily="34" charset="0"/>
                          <a:ea typeface="MS PGothic" panose="020B0600070205080204" pitchFamily="34" charset="-128"/>
                        </a:rPr>
                        <a:t>Concepto</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Calibri" panose="020F0502020204030204" pitchFamily="34" charset="0"/>
                          <a:ea typeface="MS PGothic" panose="020B0600070205080204" pitchFamily="34" charset="-128"/>
                        </a:rPr>
                        <a:t>Monto  </a:t>
                      </a:r>
                    </a:p>
                    <a:p>
                      <a:pPr marL="0" marR="0" lvl="0" indent="0" algn="ctr" defTabSz="4572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chemeClr val="tx1"/>
                          </a:solidFill>
                          <a:effectLst/>
                          <a:latin typeface="Calibri" panose="020F0502020204030204" pitchFamily="34" charset="0"/>
                          <a:ea typeface="MS PGothic" panose="020B0600070205080204" pitchFamily="34" charset="-128"/>
                        </a:rPr>
                        <a:t>$</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9D9D9"/>
                    </a:solidFill>
                  </a:tcPr>
                </a:tc>
              </a:tr>
              <a:tr h="32855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Sueldo Base</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52367">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DL N° 3.501 Art.2° (21,5%)</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816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DL N° 3.551 Art.24 </a:t>
                      </a:r>
                    </a:p>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(Asignación  Municipal)</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1816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18.566 Art.3°</a:t>
                      </a:r>
                    </a:p>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(Bonificación Salud)</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2855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Ley N° 18.675 Art.10 – 11 cuando procede</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2855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18.717 Art.4°</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2855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19.429 Art.21</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2855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19.529 Art.1°</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3329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Ley N° 19.803 -Asig. de Mejor.  de la </a:t>
                      </a:r>
                      <a:r>
                        <a:rPr kumimoji="0" lang="es-CL" sz="1400" b="0" i="0" u="none" strike="noStrike" cap="none" normalizeH="0" baseline="0" dirty="0" err="1" smtClean="0">
                          <a:ln>
                            <a:noFill/>
                          </a:ln>
                          <a:solidFill>
                            <a:srgbClr val="000000"/>
                          </a:solidFill>
                          <a:effectLst/>
                          <a:latin typeface="Calibri" panose="020F0502020204030204" pitchFamily="34" charset="0"/>
                          <a:ea typeface="MS PGothic" panose="020B0600070205080204" pitchFamily="34" charset="-128"/>
                        </a:rPr>
                        <a:t>Gest</a:t>
                      </a: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a:t>
                      </a:r>
                    </a:p>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Base de Cálculo: </a:t>
                      </a:r>
                      <a:r>
                        <a:rPr kumimoji="0" lang="es-CL" sz="12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SB + Asig. </a:t>
                      </a:r>
                      <a:r>
                        <a:rPr kumimoji="0" lang="es-CL" sz="1200" b="0" i="0" u="none" strike="noStrike" cap="none" normalizeH="0" baseline="0" dirty="0" err="1" smtClean="0">
                          <a:ln>
                            <a:noFill/>
                          </a:ln>
                          <a:solidFill>
                            <a:srgbClr val="000000"/>
                          </a:solidFill>
                          <a:effectLst/>
                          <a:latin typeface="Calibri" panose="020F0502020204030204" pitchFamily="34" charset="0"/>
                          <a:ea typeface="MS PGothic" panose="020B0600070205080204" pitchFamily="34" charset="-128"/>
                        </a:rPr>
                        <a:t>Mun</a:t>
                      </a:r>
                      <a:r>
                        <a:rPr kumimoji="0" lang="es-CL" sz="12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 + Ley 18717+ Ley N° 19.529 Art.1 -</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22209">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Letra a) = 7,6%  - 3,8% base  = </a:t>
                      </a:r>
                      <a:r>
                        <a:rPr kumimoji="0" lang="es-CL" sz="12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   * 3 meses</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6336">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Letra b) =  8% - 4%  base = </a:t>
                      </a:r>
                      <a:r>
                        <a:rPr kumimoji="0" lang="es-CL" sz="12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     * 3 meses</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8768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Letra c) =  15% - 12,5%   base = $</a:t>
                      </a:r>
                      <a:r>
                        <a:rPr kumimoji="0" lang="es-CL" sz="12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 * 3 meses</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66652">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Total</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14" name="Text Box 2"/>
          <p:cNvSpPr txBox="1">
            <a:spLocks noChangeArrowheads="1"/>
          </p:cNvSpPr>
          <p:nvPr/>
        </p:nvSpPr>
        <p:spPr bwMode="auto">
          <a:xfrm>
            <a:off x="5438775" y="0"/>
            <a:ext cx="18351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1pPr>
            <a:lvl2pPr marL="742950" indent="-28575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595959"/>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s-ES" altLang="es-ES" sz="1600" b="1" dirty="0">
                <a:solidFill>
                  <a:schemeClr val="tx1"/>
                </a:solidFill>
              </a:rPr>
              <a:t>Grado de Cumplimiento </a:t>
            </a:r>
            <a:r>
              <a:rPr lang="es-ES" altLang="es-ES" sz="1600" b="1" dirty="0" smtClean="0">
                <a:solidFill>
                  <a:schemeClr val="tx1"/>
                </a:solidFill>
              </a:rPr>
              <a:t>100</a:t>
            </a:r>
            <a:r>
              <a:rPr lang="es-ES" altLang="es-ES" sz="1600" b="1" dirty="0">
                <a:solidFill>
                  <a:schemeClr val="tx1"/>
                </a:solidFill>
              </a:rPr>
              <a:t>%</a:t>
            </a:r>
            <a:endParaRPr lang="es-CL" altLang="es-ES" sz="2400" b="1" dirty="0">
              <a:solidFill>
                <a:srgbClr val="646464"/>
              </a:solidFill>
              <a:cs typeface="Arial" panose="020B0604020202020204" pitchFamily="34" charset="0"/>
            </a:endParaRPr>
          </a:p>
        </p:txBody>
      </p:sp>
      <p:graphicFrame>
        <p:nvGraphicFramePr>
          <p:cNvPr id="15" name="14 Tabla"/>
          <p:cNvGraphicFramePr>
            <a:graphicFrameLocks noGrp="1"/>
          </p:cNvGraphicFramePr>
          <p:nvPr>
            <p:extLst>
              <p:ext uri="{D42A27DB-BD31-4B8C-83A1-F6EECF244321}">
                <p14:modId xmlns:p14="http://schemas.microsoft.com/office/powerpoint/2010/main" val="2071784798"/>
              </p:ext>
            </p:extLst>
          </p:nvPr>
        </p:nvGraphicFramePr>
        <p:xfrm>
          <a:off x="6227763" y="877889"/>
          <a:ext cx="4254501" cy="6045010"/>
        </p:xfrm>
        <a:graphic>
          <a:graphicData uri="http://schemas.openxmlformats.org/drawingml/2006/table">
            <a:tbl>
              <a:tblPr/>
              <a:tblGrid>
                <a:gridCol w="2666704"/>
                <a:gridCol w="1587797"/>
              </a:tblGrid>
              <a:tr h="4949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dirty="0" smtClean="0">
                          <a:ln>
                            <a:noFill/>
                          </a:ln>
                          <a:solidFill>
                            <a:schemeClr val="tx1"/>
                          </a:solidFill>
                          <a:effectLst/>
                          <a:latin typeface="Calibri" panose="020F0502020204030204" pitchFamily="34" charset="0"/>
                          <a:ea typeface="MS PGothic" panose="020B0600070205080204" pitchFamily="34" charset="-128"/>
                        </a:rPr>
                        <a:t>Concepto</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s-CL" sz="1400" b="1" i="0" u="none" strike="noStrike" cap="none" normalizeH="0" baseline="0" dirty="0" smtClean="0">
                        <a:ln>
                          <a:noFill/>
                        </a:ln>
                        <a:solidFill>
                          <a:schemeClr val="tx1"/>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dirty="0" smtClean="0">
                          <a:ln>
                            <a:noFill/>
                          </a:ln>
                          <a:solidFill>
                            <a:schemeClr val="tx1"/>
                          </a:solidFill>
                          <a:effectLst/>
                          <a:latin typeface="Calibri" panose="020F0502020204030204" pitchFamily="34" charset="0"/>
                          <a:ea typeface="MS PGothic" panose="020B0600070205080204" pitchFamily="34" charset="-128"/>
                        </a:rPr>
                        <a:t>Monto </a:t>
                      </a:r>
                    </a:p>
                    <a:p>
                      <a:pPr marL="0" marR="0" lvl="0" indent="0" algn="ctr" defTabSz="457200" rtl="0" eaLnBrk="1" fontAlgn="base" latinLnBrk="0" hangingPunct="1">
                        <a:lnSpc>
                          <a:spcPct val="100000"/>
                        </a:lnSpc>
                        <a:spcBef>
                          <a:spcPct val="0"/>
                        </a:spcBef>
                        <a:spcAft>
                          <a:spcPct val="0"/>
                        </a:spcAft>
                        <a:buClrTx/>
                        <a:buSzTx/>
                        <a:buFontTx/>
                        <a:buNone/>
                        <a:tabLst/>
                      </a:pPr>
                      <a:r>
                        <a:rPr kumimoji="0" lang="es-CL" sz="1400" b="1" i="0" u="none" strike="noStrike" cap="none" normalizeH="0" baseline="0" dirty="0" smtClean="0">
                          <a:ln>
                            <a:noFill/>
                          </a:ln>
                          <a:solidFill>
                            <a:schemeClr val="tx1"/>
                          </a:solidFill>
                          <a:effectLst/>
                          <a:latin typeface="Calibri" panose="020F0502020204030204" pitchFamily="34" charset="0"/>
                          <a:ea typeface="MS PGothic" panose="020B0600070205080204" pitchFamily="34" charset="-128"/>
                        </a:rPr>
                        <a:t>$</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9D9D9"/>
                    </a:solidFill>
                  </a:tcPr>
                </a:tc>
              </a:tr>
              <a:tr h="29111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Sueldo Base</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111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DL N° 3.501 Art. 2° </a:t>
                      </a:r>
                      <a:r>
                        <a:rPr kumimoji="0" lang="es-CL" sz="12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(13,05%)</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949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DL N° 479 Art. 3° (Asig. Profesion.)</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949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DL N° 1.770 Art. 6° (Asig. Respons.)</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111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19.185 Art. 17</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111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18.566 Art. 3°</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9111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18.675 Art.10</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9111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19.429 Art.21</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949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Ley N° 19.553 -Asig. de Moderniz.</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6578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Componente Base </a:t>
                      </a:r>
                    </a:p>
                    <a:p>
                      <a:pPr marL="0" marR="0" lvl="0" indent="0" algn="l" defTabSz="457200" rtl="0" eaLnBrk="1" fontAlgn="base" latinLnBrk="0" hangingPunct="1">
                        <a:lnSpc>
                          <a:spcPct val="100000"/>
                        </a:lnSpc>
                        <a:spcBef>
                          <a:spcPct val="0"/>
                        </a:spcBef>
                        <a:spcAft>
                          <a:spcPct val="0"/>
                        </a:spcAft>
                        <a:buClrTx/>
                        <a:buSzTx/>
                        <a:buFontTx/>
                        <a:buNone/>
                        <a:tabLst/>
                      </a:pPr>
                      <a:r>
                        <a:rPr kumimoji="0" lang="es-CL" sz="12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 </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6578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Componente Colectivo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s-CL" sz="12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6578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Componente Institucional </a:t>
                      </a:r>
                    </a:p>
                    <a:p>
                      <a:pPr marL="0" marR="0" lvl="0" indent="0" algn="l" defTabSz="457200" rtl="0" eaLnBrk="1" fontAlgn="base" latinLnBrk="0" hangingPunct="1">
                        <a:lnSpc>
                          <a:spcPct val="100000"/>
                        </a:lnSpc>
                        <a:spcBef>
                          <a:spcPct val="0"/>
                        </a:spcBef>
                        <a:spcAft>
                          <a:spcPct val="0"/>
                        </a:spcAft>
                        <a:buClrTx/>
                        <a:buSzTx/>
                        <a:buFontTx/>
                        <a:buNone/>
                        <a:tabLst/>
                      </a:pPr>
                      <a:r>
                        <a:rPr kumimoji="0" lang="es-CL" sz="12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rPr>
                        <a:t> </a:t>
                      </a:r>
                      <a:endParaRPr kumimoji="0" lang="es-CL" sz="1400" b="0" i="0" u="none" strike="noStrike" cap="none" normalizeH="0" baseline="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80608">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rPr>
                        <a:t>Total </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s-CL" sz="14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extLst>
      <p:ext uri="{BB962C8B-B14F-4D97-AF65-F5344CB8AC3E}">
        <p14:creationId xmlns:p14="http://schemas.microsoft.com/office/powerpoint/2010/main" val="2346038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p:tgtEl>
                                          <p:spTgt spid="8"/>
                                        </p:tgtEl>
                                        <p:attrNameLst>
                                          <p:attrName>ppt_y</p:attrName>
                                        </p:attrNameLst>
                                      </p:cBhvr>
                                      <p:tavLst>
                                        <p:tav tm="0">
                                          <p:val>
                                            <p:strVal val="#ppt_y+#ppt_h*1.125000"/>
                                          </p:val>
                                        </p:tav>
                                        <p:tav tm="100000">
                                          <p:val>
                                            <p:strVal val="#ppt_y"/>
                                          </p:val>
                                        </p:tav>
                                      </p:tavLst>
                                    </p:anim>
                                    <p:animEffect transition="in" filter="wipe(up)">
                                      <p:cBhvr>
                                        <p:cTn id="14" dur="500"/>
                                        <p:tgtEl>
                                          <p:spTgt spid="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p:tgtEl>
                                          <p:spTgt spid="14"/>
                                        </p:tgtEl>
                                        <p:attrNameLst>
                                          <p:attrName>ppt_y</p:attrName>
                                        </p:attrNameLst>
                                      </p:cBhvr>
                                      <p:tavLst>
                                        <p:tav tm="0">
                                          <p:val>
                                            <p:strVal val="#ppt_y+#ppt_h*1.125000"/>
                                          </p:val>
                                        </p:tav>
                                        <p:tav tm="100000">
                                          <p:val>
                                            <p:strVal val="#ppt_y"/>
                                          </p:val>
                                        </p:tav>
                                      </p:tavLst>
                                    </p:anim>
                                    <p:animEffect transition="in" filter="wipe(up)">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utoUpdateAnimBg="0"/>
      <p:bldP spid="8" grpId="0" autoUpdateAnimBg="0"/>
      <p:bldP spid="1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Marcador de contenido 2"/>
          <p:cNvSpPr>
            <a:spLocks noGrp="1"/>
          </p:cNvSpPr>
          <p:nvPr>
            <p:ph sz="quarter" idx="4294967295"/>
          </p:nvPr>
        </p:nvSpPr>
        <p:spPr>
          <a:xfrm>
            <a:off x="2391568" y="1342209"/>
            <a:ext cx="7408863" cy="4787900"/>
          </a:xfrm>
        </p:spPr>
        <p:txBody>
          <a:bodyPr rtlCol="0" anchor="ctr"/>
          <a:lstStyle/>
          <a:p>
            <a:pPr marL="0" indent="0">
              <a:spcBef>
                <a:spcPct val="0"/>
              </a:spcBef>
              <a:buNone/>
              <a:defRPr/>
            </a:pPr>
            <a:endParaRPr lang="es-CL" sz="1200" b="1" dirty="0">
              <a:solidFill>
                <a:schemeClr val="tx1">
                  <a:lumMod val="65000"/>
                  <a:lumOff val="35000"/>
                </a:schemeClr>
              </a:solidFill>
              <a:ea typeface="ＭＳ Ｐゴシック" charset="0"/>
              <a:cs typeface="Arial"/>
            </a:endParaRPr>
          </a:p>
          <a:p>
            <a:pPr marL="0" indent="0">
              <a:spcBef>
                <a:spcPct val="0"/>
              </a:spcBef>
              <a:buNone/>
              <a:defRPr/>
            </a:pPr>
            <a:endParaRPr lang="es-CL" sz="1200" b="1" dirty="0">
              <a:solidFill>
                <a:schemeClr val="tx1">
                  <a:lumMod val="65000"/>
                  <a:lumOff val="35000"/>
                </a:schemeClr>
              </a:solidFill>
              <a:ea typeface="ＭＳ Ｐゴシック" charset="0"/>
              <a:cs typeface="Arial"/>
            </a:endParaRPr>
          </a:p>
          <a:p>
            <a:pPr marL="0" indent="0">
              <a:spcBef>
                <a:spcPct val="0"/>
              </a:spcBef>
              <a:buNone/>
              <a:defRPr/>
            </a:pPr>
            <a:endParaRPr lang="es-CL" sz="1200" b="1" dirty="0">
              <a:solidFill>
                <a:schemeClr val="tx1">
                  <a:lumMod val="65000"/>
                  <a:lumOff val="35000"/>
                </a:schemeClr>
              </a:solidFill>
              <a:ea typeface="ＭＳ Ｐゴシック" charset="0"/>
              <a:cs typeface="Arial"/>
            </a:endParaRPr>
          </a:p>
          <a:p>
            <a:pPr marL="0" indent="0">
              <a:spcBef>
                <a:spcPct val="0"/>
              </a:spcBef>
              <a:buNone/>
              <a:defRPr/>
            </a:pPr>
            <a:endParaRPr lang="es-CL" sz="1200" b="1" dirty="0">
              <a:solidFill>
                <a:schemeClr val="tx1">
                  <a:lumMod val="65000"/>
                  <a:lumOff val="35000"/>
                </a:schemeClr>
              </a:solidFill>
              <a:ea typeface="ＭＳ Ｐゴシック" charset="0"/>
              <a:cs typeface="Arial"/>
            </a:endParaRPr>
          </a:p>
          <a:p>
            <a:pPr marL="0" indent="0">
              <a:spcBef>
                <a:spcPct val="0"/>
              </a:spcBef>
              <a:buNone/>
              <a:defRPr/>
            </a:pPr>
            <a:endParaRPr lang="es-CL" sz="1200" b="1" dirty="0">
              <a:solidFill>
                <a:schemeClr val="tx1">
                  <a:lumMod val="65000"/>
                  <a:lumOff val="35000"/>
                </a:schemeClr>
              </a:solidFill>
              <a:ea typeface="ＭＳ Ｐゴシック" charset="0"/>
              <a:cs typeface="Arial"/>
            </a:endParaRPr>
          </a:p>
        </p:txBody>
      </p:sp>
      <p:sp>
        <p:nvSpPr>
          <p:cNvPr id="4" name="Rectángulo redondeado 3"/>
          <p:cNvSpPr/>
          <p:nvPr/>
        </p:nvSpPr>
        <p:spPr>
          <a:xfrm>
            <a:off x="2778126" y="1685925"/>
            <a:ext cx="6543675" cy="46038"/>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just">
              <a:defRPr/>
            </a:pPr>
            <a:endParaRPr lang="es-CL" dirty="0">
              <a:solidFill>
                <a:schemeClr val="tx1"/>
              </a:solidFill>
            </a:endParaRPr>
          </a:p>
        </p:txBody>
      </p:sp>
      <p:sp>
        <p:nvSpPr>
          <p:cNvPr id="2" name="Rectángulo redondeado 1"/>
          <p:cNvSpPr/>
          <p:nvPr/>
        </p:nvSpPr>
        <p:spPr>
          <a:xfrm>
            <a:off x="2264900" y="2225501"/>
            <a:ext cx="8529710" cy="2768530"/>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just">
              <a:defRPr/>
            </a:pPr>
            <a:r>
              <a:rPr lang="es-CL" sz="2400" dirty="0">
                <a:solidFill>
                  <a:schemeClr val="tx1"/>
                </a:solidFill>
              </a:rPr>
              <a:t>El inciso quinto de dicha norma señala que todas las rentas que correspondan a los grados de la Escala Única de Sueldos (DL 249, de 1974) serán publicadas en el sitio electrónico institucional de la Contraloría General de la República, en los meses pertinentes, para cada uno de los porcentajes de cumplimiento de la asignación de modernización.</a:t>
            </a:r>
          </a:p>
        </p:txBody>
      </p:sp>
      <p:sp>
        <p:nvSpPr>
          <p:cNvPr id="3" name="Marcador de número de diapositiva 2"/>
          <p:cNvSpPr>
            <a:spLocks noGrp="1"/>
          </p:cNvSpPr>
          <p:nvPr>
            <p:ph type="sldNum" sz="quarter" idx="12"/>
          </p:nvPr>
        </p:nvSpPr>
        <p:spPr/>
        <p:txBody>
          <a:bodyPr/>
          <a:lstStyle/>
          <a:p>
            <a:fld id="{DD447E0B-DA59-4FC0-84E4-BDB67BD87634}" type="slidenum">
              <a:rPr lang="es-ES" smtClean="0"/>
              <a:t>9</a:t>
            </a:fld>
            <a:endParaRPr lang="es-ES"/>
          </a:p>
        </p:txBody>
      </p:sp>
    </p:spTree>
    <p:extLst>
      <p:ext uri="{BB962C8B-B14F-4D97-AF65-F5344CB8AC3E}">
        <p14:creationId xmlns:p14="http://schemas.microsoft.com/office/powerpoint/2010/main" val="602963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1002</Words>
  <Application>Microsoft Office PowerPoint</Application>
  <PresentationFormat>Panorámica</PresentationFormat>
  <Paragraphs>111</Paragraphs>
  <Slides>10</Slides>
  <Notes>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ＭＳ Ｐゴシック</vt:lpstr>
      <vt:lpstr>ＭＳ Ｐゴシック</vt:lpstr>
      <vt:lpstr>Arial</vt:lpstr>
      <vt:lpstr>Calibri</vt:lpstr>
      <vt:lpstr>Calibri Light</vt:lpstr>
      <vt:lpstr>Times New Roman</vt:lpstr>
      <vt:lpstr>Tema de Office</vt:lpstr>
      <vt:lpstr>Presentación de PowerPoint</vt:lpstr>
      <vt:lpstr>1.- LEY N° 20.723, MODIFICA LEY °19.803,  2.-ESTABLECE UNA ASIGNACIÓN DE MEJORAMIENTO DE LA GESTIÓN MUNICIPAL.  3.- PARA HOMOLOGARSE CON LA DISPUESTA EN LEY N° 19.553, QUE CONCEDE UNA ASIGNACIÓN DE MODERNIZACIÓN A LA ADMINISTRACIÓN PÚBLICA (DECRETO LEY N° 249, DE 1974)</vt:lpstr>
      <vt:lpstr>ASIGNACIÓN DE MEJORAMIENTO</vt:lpstr>
      <vt:lpstr>ASIGNACIÓN DE MEJORAMIENTO DE LA GESTIÓN MUNICIPAL</vt:lpstr>
      <vt:lpstr>COMPONENTES DE LA ASIGNACIÓN</vt:lpstr>
      <vt:lpstr>ESTIPENDIOS A CONSIDERAR </vt:lpstr>
      <vt:lpstr>Presentación de PowerPoint</vt:lpstr>
      <vt:lpstr>Presentación de PowerPoint</vt:lpstr>
      <vt:lpstr>Presentación de PowerPoint</vt:lpstr>
      <vt:lpstr>  GRACIAS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dc:creator>
  <cp:lastModifiedBy>Lorena Urriola</cp:lastModifiedBy>
  <cp:revision>13</cp:revision>
  <dcterms:created xsi:type="dcterms:W3CDTF">2019-08-24T23:36:31Z</dcterms:created>
  <dcterms:modified xsi:type="dcterms:W3CDTF">2019-09-02T20:53:51Z</dcterms:modified>
</cp:coreProperties>
</file>