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17" name="16 Marcador de pie de página"/>
          <p:cNvSpPr>
            <a:spLocks noGrp="1"/>
          </p:cNvSpPr>
          <p:nvPr>
            <p:ph type="ftr" sz="quarter" idx="11"/>
          </p:nvPr>
        </p:nvSpPr>
        <p:spPr/>
        <p:txBody>
          <a:bodyPr/>
          <a:lstStyle/>
          <a:p>
            <a:endParaRPr lang="es-CL"/>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D51EC1E6-056E-4D42-8F95-2957524FF45A}" type="slidenum">
              <a:rPr lang="es-CL" smtClean="0"/>
              <a:t>‹Nº›</a:t>
            </a:fld>
            <a:endParaRPr lang="es-CL"/>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5" name="4 Marcador de pie de página"/>
          <p:cNvSpPr>
            <a:spLocks noGrp="1"/>
          </p:cNvSpPr>
          <p:nvPr>
            <p:ph type="ftr" sz="quarter" idx="11"/>
          </p:nvPr>
        </p:nvSpPr>
        <p:spPr>
          <a:xfrm>
            <a:off x="800100" y="6172200"/>
            <a:ext cx="4000500" cy="457200"/>
          </a:xfrm>
        </p:spPr>
        <p:txBody>
          <a:bodyPr/>
          <a:lstStyle/>
          <a:p>
            <a:endParaRPr lang="es-CL"/>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D51EC1E6-056E-4D42-8F95-2957524FF45A}"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51EC1E6-056E-4D42-8F95-2957524FF45A}" type="slidenum">
              <a:rPr lang="es-CL" smtClean="0"/>
              <a:t>‹Nº›</a:t>
            </a:fld>
            <a:endParaRPr lang="es-CL"/>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D9EDE10-1648-4D57-B59E-3AAB39A902A3}" type="datetimeFigureOut">
              <a:rPr lang="es-CL" smtClean="0"/>
              <a:t>22-06-2018</a:t>
            </a:fld>
            <a:endParaRPr lang="es-CL"/>
          </a:p>
        </p:txBody>
      </p:sp>
      <p:sp>
        <p:nvSpPr>
          <p:cNvPr id="6" name="5 Marcador de pie de página"/>
          <p:cNvSpPr>
            <a:spLocks noGrp="1"/>
          </p:cNvSpPr>
          <p:nvPr>
            <p:ph type="ftr" sz="quarter" idx="11"/>
          </p:nvPr>
        </p:nvSpPr>
        <p:spPr>
          <a:xfrm>
            <a:off x="914400" y="6172200"/>
            <a:ext cx="3886200" cy="457200"/>
          </a:xfrm>
        </p:spPr>
        <p:txBody>
          <a:bodyPr/>
          <a:lstStyle/>
          <a:p>
            <a:endParaRPr lang="es-CL"/>
          </a:p>
        </p:txBody>
      </p:sp>
      <p:sp>
        <p:nvSpPr>
          <p:cNvPr id="7" name="6 Marcador de número de diapositiva"/>
          <p:cNvSpPr>
            <a:spLocks noGrp="1"/>
          </p:cNvSpPr>
          <p:nvPr>
            <p:ph type="sldNum" sz="quarter" idx="12"/>
          </p:nvPr>
        </p:nvSpPr>
        <p:spPr>
          <a:xfrm>
            <a:off x="146304" y="6208776"/>
            <a:ext cx="457200" cy="457200"/>
          </a:xfrm>
        </p:spPr>
        <p:txBody>
          <a:bodyPr/>
          <a:lstStyle/>
          <a:p>
            <a:fld id="{D51EC1E6-056E-4D42-8F95-2957524FF45A}" type="slidenum">
              <a:rPr lang="es-CL" smtClean="0"/>
              <a:t>‹Nº›</a:t>
            </a:fld>
            <a:endParaRPr lang="es-CL"/>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D9EDE10-1648-4D57-B59E-3AAB39A902A3}" type="datetimeFigureOut">
              <a:rPr lang="es-CL" smtClean="0"/>
              <a:t>22-06-2018</a:t>
            </a:fld>
            <a:endParaRPr lang="es-CL"/>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CL"/>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51EC1E6-056E-4D42-8F95-2957524FF45A}"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s.wikipedia.org/wiki/Responsabilidad_contractu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s.wikipedia.org/wiki/Indemnizaci%C3%B3n_de_perjuicio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fontScale="92500"/>
          </a:bodyPr>
          <a:lstStyle/>
          <a:p>
            <a:r>
              <a:rPr lang="es-CL" dirty="0" smtClean="0"/>
              <a:t>PRESENTACION  DIRECTORES DE CONTROL.</a:t>
            </a:r>
          </a:p>
          <a:p>
            <a:r>
              <a:rPr lang="es-CL" dirty="0" smtClean="0"/>
              <a:t> </a:t>
            </a:r>
          </a:p>
          <a:p>
            <a:r>
              <a:rPr lang="es-CL" dirty="0" smtClean="0"/>
              <a:t> SITUACIÓN DE LOS DIRECTORES DE CONTROL .</a:t>
            </a:r>
          </a:p>
          <a:p>
            <a:endParaRPr lang="es-CL" dirty="0"/>
          </a:p>
        </p:txBody>
      </p:sp>
      <p:sp>
        <p:nvSpPr>
          <p:cNvPr id="2" name="1 Título"/>
          <p:cNvSpPr>
            <a:spLocks noGrp="1"/>
          </p:cNvSpPr>
          <p:nvPr>
            <p:ph type="ctrTitle"/>
          </p:nvPr>
        </p:nvSpPr>
        <p:spPr/>
        <p:txBody>
          <a:bodyPr/>
          <a:lstStyle/>
          <a:p>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JUICIO DE CUENTAS</a:t>
            </a:r>
            <a:r>
              <a:rPr lang="es-CL" dirty="0" smtClean="0"/>
              <a:t/>
            </a:r>
            <a:br>
              <a:rPr lang="es-CL" dirty="0" smtClean="0"/>
            </a:br>
            <a:endParaRPr lang="es-CL" dirty="0"/>
          </a:p>
        </p:txBody>
      </p:sp>
      <p:sp>
        <p:nvSpPr>
          <p:cNvPr id="3" name="2 Marcador de contenido"/>
          <p:cNvSpPr>
            <a:spLocks noGrp="1"/>
          </p:cNvSpPr>
          <p:nvPr>
            <p:ph sz="quarter" idx="1"/>
          </p:nvPr>
        </p:nvSpPr>
        <p:spPr/>
        <p:txBody>
          <a:bodyPr>
            <a:normAutofit/>
          </a:bodyPr>
          <a:lstStyle/>
          <a:p>
            <a:r>
              <a:rPr lang="es-CL" sz="3200" dirty="0" smtClean="0"/>
              <a:t>El Juicio de Cuentas es un procedimiento contencioso administrativo.</a:t>
            </a:r>
          </a:p>
          <a:p>
            <a:r>
              <a:rPr lang="es-CL" sz="3200" dirty="0" smtClean="0"/>
              <a:t>Para hacer efectiva la responsabilidad civil o pecuniaria de funcionarios o ex funcionarios públicos, o de personas que tengan a su cargo fondos o bienes públicos, y que por sus actuaciones, actividades </a:t>
            </a:r>
            <a:r>
              <a:rPr lang="es-CL" sz="3200" dirty="0" err="1" smtClean="0"/>
              <a:t>oconductas</a:t>
            </a:r>
            <a:r>
              <a:rPr lang="es-CL" sz="3200" dirty="0" smtClean="0"/>
              <a:t> negligentes o dolosas, han causado un daño o perjuicio al patrimonio público. </a:t>
            </a:r>
          </a:p>
          <a:p>
            <a:endParaRPr lang="es-CL"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 </a:t>
            </a:r>
            <a:r>
              <a:rPr lang="es-CL" dirty="0" smtClean="0"/>
              <a:t/>
            </a:r>
            <a:br>
              <a:rPr lang="es-CL" dirty="0" smtClean="0"/>
            </a:br>
            <a:r>
              <a:rPr lang="es-CL" b="1" dirty="0" smtClean="0"/>
              <a:t>ETAPAS DEL JUICIO DE CUENTAS</a:t>
            </a:r>
            <a:r>
              <a:rPr lang="es-CL" dirty="0" smtClean="0"/>
              <a:t/>
            </a:r>
            <a:br>
              <a:rPr lang="es-CL" dirty="0" smtClean="0"/>
            </a:br>
            <a:endParaRPr lang="es-CL" dirty="0"/>
          </a:p>
        </p:txBody>
      </p:sp>
      <p:sp>
        <p:nvSpPr>
          <p:cNvPr id="3" name="2 Marcador de contenido"/>
          <p:cNvSpPr>
            <a:spLocks noGrp="1"/>
          </p:cNvSpPr>
          <p:nvPr>
            <p:ph sz="quarter" idx="1"/>
          </p:nvPr>
        </p:nvSpPr>
        <p:spPr/>
        <p:txBody>
          <a:bodyPr/>
          <a:lstStyle/>
          <a:p>
            <a:r>
              <a:rPr lang="es-CL" dirty="0" smtClean="0"/>
              <a:t>Comienza con la formulación del REPARO, que constituye la demanda, en contra del </a:t>
            </a:r>
            <a:r>
              <a:rPr lang="es-CL" dirty="0" err="1" smtClean="0"/>
              <a:t>cuentadante.La</a:t>
            </a:r>
            <a:r>
              <a:rPr lang="es-CL" dirty="0" smtClean="0"/>
              <a:t> suma que se repara se fija en unidades tributarias mensuales .El valor queda fijado en la sentencia .</a:t>
            </a:r>
          </a:p>
          <a:p>
            <a:endParaRPr lang="es-CL" dirty="0" smtClean="0"/>
          </a:p>
          <a:p>
            <a:r>
              <a:rPr lang="es-CL" dirty="0" smtClean="0"/>
              <a:t>El respectivo Jefe de División o el Contralor Regional, según </a:t>
            </a:r>
          </a:p>
          <a:p>
            <a:r>
              <a:rPr lang="es-CL" dirty="0" smtClean="0"/>
              <a:t>corresponda, es quien formula el reparo ante el Juez de Primera Instancia Subcontralor</a:t>
            </a:r>
            <a:endParaRPr lang="es-C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Contestación al reparo</a:t>
            </a:r>
            <a:endParaRPr lang="es-CL" dirty="0"/>
          </a:p>
        </p:txBody>
      </p:sp>
      <p:sp>
        <p:nvSpPr>
          <p:cNvPr id="3" name="2 Marcador de contenido"/>
          <p:cNvSpPr>
            <a:spLocks noGrp="1"/>
          </p:cNvSpPr>
          <p:nvPr>
            <p:ph sz="quarter" idx="1"/>
          </p:nvPr>
        </p:nvSpPr>
        <p:spPr/>
        <p:txBody>
          <a:bodyPr/>
          <a:lstStyle/>
          <a:p>
            <a:r>
              <a:rPr lang="es-CL" dirty="0" smtClean="0"/>
              <a:t>El juez otorgará un plazo de 15 días hábiles para que el demandado ejerza su defensa, este plazo se cuenta desde la fecha de la notificación del reparo.( se puede solicitar prórroga ) </a:t>
            </a:r>
            <a:endParaRPr lang="es-C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Defensa del cuentadante </a:t>
            </a:r>
            <a:endParaRPr lang="es-CL" dirty="0"/>
          </a:p>
        </p:txBody>
      </p:sp>
      <p:sp>
        <p:nvSpPr>
          <p:cNvPr id="3" name="2 Marcador de contenido"/>
          <p:cNvSpPr>
            <a:spLocks noGrp="1"/>
          </p:cNvSpPr>
          <p:nvPr>
            <p:ph sz="quarter" idx="1"/>
          </p:nvPr>
        </p:nvSpPr>
        <p:spPr/>
        <p:txBody>
          <a:bodyPr>
            <a:normAutofit lnSpcReduction="10000"/>
          </a:bodyPr>
          <a:lstStyle/>
          <a:p>
            <a:r>
              <a:rPr lang="es-CL" dirty="0" smtClean="0"/>
              <a:t>a)Formulando excepciones, que busquen la corrección de vicios del procedimiento, por ejemplo: que el asunto ya es conocido por otro tribunal (</a:t>
            </a:r>
            <a:r>
              <a:rPr lang="es-CL" dirty="0" err="1" smtClean="0"/>
              <a:t>litis</a:t>
            </a:r>
            <a:r>
              <a:rPr lang="es-CL" dirty="0" smtClean="0"/>
              <a:t> pendencia), o pretendan desvirtuar el fondo del reparo (prescripción, cosa juzgada.</a:t>
            </a:r>
          </a:p>
          <a:p>
            <a:r>
              <a:rPr lang="es-CL" dirty="0" smtClean="0"/>
              <a:t> </a:t>
            </a:r>
          </a:p>
          <a:p>
            <a:r>
              <a:rPr lang="es-CL" dirty="0" smtClean="0"/>
              <a:t>b)Realizando alegaciones que controviertan la responsabilidad que se le imputa o el daño a indemnizar.</a:t>
            </a:r>
          </a:p>
          <a:p>
            <a:r>
              <a:rPr lang="es-CL" dirty="0" smtClean="0"/>
              <a:t> </a:t>
            </a:r>
          </a:p>
          <a:p>
            <a:r>
              <a:rPr lang="es-CL" dirty="0" smtClean="0"/>
              <a:t>c)Presentando documentos o solicitando diligencias, para reunir o acompañar documentos o antecedentes en su favor.</a:t>
            </a:r>
          </a:p>
          <a:p>
            <a:r>
              <a:rPr lang="es-CL" dirty="0" smtClean="0"/>
              <a:t>Lista de Testigos </a:t>
            </a:r>
          </a:p>
          <a:p>
            <a:endParaRPr lang="es-C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REBELDIA</a:t>
            </a:r>
            <a:endParaRPr lang="es-CL" dirty="0"/>
          </a:p>
        </p:txBody>
      </p:sp>
      <p:sp>
        <p:nvSpPr>
          <p:cNvPr id="3" name="2 Marcador de contenido"/>
          <p:cNvSpPr>
            <a:spLocks noGrp="1"/>
          </p:cNvSpPr>
          <p:nvPr>
            <p:ph sz="quarter" idx="1"/>
          </p:nvPr>
        </p:nvSpPr>
        <p:spPr/>
        <p:txBody>
          <a:bodyPr/>
          <a:lstStyle/>
          <a:p>
            <a:r>
              <a:rPr lang="es-CL" dirty="0" smtClean="0"/>
              <a:t>Si el cuentadante no evacúa el trámite de contestación y no solicita la ampliación del plazo para contestar, </a:t>
            </a:r>
          </a:p>
          <a:p>
            <a:endParaRPr lang="es-CL" dirty="0" smtClean="0"/>
          </a:p>
          <a:p>
            <a:r>
              <a:rPr lang="es-CL" dirty="0" smtClean="0"/>
              <a:t>el Juez de Cuentas debe declarar de oficio su rebeldía, esto es, se prosigue el juicio sin esperar su contestación</a:t>
            </a:r>
            <a:endParaRPr lang="es-C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INFORMES</a:t>
            </a:r>
            <a:r>
              <a:rPr lang="es-CL" dirty="0" smtClean="0"/>
              <a:t> </a:t>
            </a:r>
            <a:endParaRPr lang="es-CL" dirty="0"/>
          </a:p>
        </p:txBody>
      </p:sp>
      <p:sp>
        <p:nvSpPr>
          <p:cNvPr id="3" name="2 Marcador de contenido"/>
          <p:cNvSpPr>
            <a:spLocks noGrp="1"/>
          </p:cNvSpPr>
          <p:nvPr>
            <p:ph sz="quarter" idx="1"/>
          </p:nvPr>
        </p:nvSpPr>
        <p:spPr/>
        <p:txBody>
          <a:bodyPr>
            <a:normAutofit lnSpcReduction="10000"/>
          </a:bodyPr>
          <a:lstStyle/>
          <a:p>
            <a:r>
              <a:rPr lang="es-CL" dirty="0" smtClean="0"/>
              <a:t>En rebeldía del cuentadante o con la contestación de este, el Tribunal remitirá el expediente al Jefe de División o Contralor Regional que formuló el reparo, para que emita un informe en el plazo de 30 días. (Art. 110 de la Ley N° 10.336).</a:t>
            </a:r>
          </a:p>
          <a:p>
            <a:r>
              <a:rPr lang="es-CL" dirty="0" smtClean="0"/>
              <a:t> </a:t>
            </a:r>
          </a:p>
          <a:p>
            <a:r>
              <a:rPr lang="es-CL" dirty="0" smtClean="0"/>
              <a:t>Luego de emitido el precitado informe, el expediente será remitido al Fiscal de la CGR, como representante de los intereses del Fisco o las instituciones públicas afectadas, quien deberá contestar dentro de quince días, enviándolo al Juzgado de Cuentas</a:t>
            </a:r>
          </a:p>
          <a:p>
            <a:endParaRPr lang="es-C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smtClean="0"/>
              <a:t>ETAPA DE PRUEBA:</a:t>
            </a:r>
            <a:br>
              <a:rPr lang="es-CL" smtClean="0"/>
            </a:br>
            <a:endParaRPr lang="es-CL" dirty="0"/>
          </a:p>
        </p:txBody>
      </p:sp>
      <p:sp>
        <p:nvSpPr>
          <p:cNvPr id="3" name="2 Marcador de contenido"/>
          <p:cNvSpPr>
            <a:spLocks noGrp="1"/>
          </p:cNvSpPr>
          <p:nvPr>
            <p:ph sz="quarter" idx="1"/>
          </p:nvPr>
        </p:nvSpPr>
        <p:spPr/>
        <p:txBody>
          <a:bodyPr/>
          <a:lstStyle/>
          <a:p>
            <a:r>
              <a:rPr lang="es-CL" dirty="0" smtClean="0"/>
              <a:t>El Término Probatorio comienza con la resolución que ordena su apertura</a:t>
            </a:r>
          </a:p>
          <a:p>
            <a:r>
              <a:rPr lang="es-CL" dirty="0" smtClean="0"/>
              <a:t> En la cual se fijan los puntos en que deberá recaer la prueba.</a:t>
            </a:r>
          </a:p>
          <a:p>
            <a:endParaRPr lang="es-CL" dirty="0" smtClean="0"/>
          </a:p>
          <a:p>
            <a:r>
              <a:rPr lang="es-CL" dirty="0" smtClean="0"/>
              <a:t> En primera instancia puede ser decretado por el Juez por un plazo de 15 días prorrogables </a:t>
            </a:r>
            <a:endParaRPr lang="es-C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MEDIOS DE PRUEBA </a:t>
            </a:r>
            <a:endParaRPr lang="es-CL" dirty="0"/>
          </a:p>
        </p:txBody>
      </p:sp>
      <p:sp>
        <p:nvSpPr>
          <p:cNvPr id="3" name="2 Marcador de contenido"/>
          <p:cNvSpPr>
            <a:spLocks noGrp="1"/>
          </p:cNvSpPr>
          <p:nvPr>
            <p:ph sz="quarter" idx="1"/>
          </p:nvPr>
        </p:nvSpPr>
        <p:spPr/>
        <p:txBody>
          <a:bodyPr/>
          <a:lstStyle/>
          <a:p>
            <a:r>
              <a:rPr lang="es-CL" dirty="0" smtClean="0"/>
              <a:t>  Presentación de documentos;</a:t>
            </a:r>
          </a:p>
          <a:p>
            <a:r>
              <a:rPr lang="es-CL" dirty="0" smtClean="0"/>
              <a:t>  Declaración de testigos;</a:t>
            </a:r>
          </a:p>
          <a:p>
            <a:r>
              <a:rPr lang="es-CL" dirty="0" smtClean="0"/>
              <a:t> Solicitud de oficios para recabar antecedentes;</a:t>
            </a:r>
          </a:p>
          <a:p>
            <a:r>
              <a:rPr lang="es-CL" dirty="0" smtClean="0"/>
              <a:t> Medidas para mejor resolver.</a:t>
            </a:r>
          </a:p>
          <a:p>
            <a:r>
              <a:rPr lang="es-CL" dirty="0" smtClean="0"/>
              <a:t> Toda otra prueba que aporten las partes con posterioridad a la contestación.</a:t>
            </a:r>
          </a:p>
          <a:p>
            <a:endParaRPr lang="es-CL" dirty="0" smtClean="0"/>
          </a:p>
          <a:p>
            <a:endParaRPr lang="es-C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ETAPA DE FALLO:</a:t>
            </a:r>
            <a:r>
              <a:rPr lang="es-CL" dirty="0" smtClean="0">
                <a:sym typeface="Symbol"/>
              </a:rPr>
              <a:t></a:t>
            </a:r>
            <a:r>
              <a:rPr lang="es-CL" dirty="0" smtClean="0"/>
              <a:t/>
            </a:r>
            <a:br>
              <a:rPr lang="es-CL" dirty="0" smtClean="0"/>
            </a:br>
            <a:endParaRPr lang="es-CL" dirty="0"/>
          </a:p>
        </p:txBody>
      </p:sp>
      <p:sp>
        <p:nvSpPr>
          <p:cNvPr id="3" name="2 Marcador de contenido"/>
          <p:cNvSpPr>
            <a:spLocks noGrp="1"/>
          </p:cNvSpPr>
          <p:nvPr>
            <p:ph sz="quarter" idx="1"/>
          </p:nvPr>
        </p:nvSpPr>
        <p:spPr/>
        <p:txBody>
          <a:bodyPr/>
          <a:lstStyle/>
          <a:p>
            <a:r>
              <a:rPr lang="es-CL" sz="3600" dirty="0" smtClean="0"/>
              <a:t>expirado el término probatorio, el expediente quedará en estado de sentencia, la que debe ser dictada en el plazo de 30 días, contado desde la última diligencia</a:t>
            </a:r>
            <a:r>
              <a:rPr lang="es-CL" dirty="0" smtClean="0"/>
              <a:t>. </a:t>
            </a:r>
          </a:p>
          <a:p>
            <a:r>
              <a:rPr lang="es-CL" sz="4000" dirty="0" smtClean="0"/>
              <a:t>Plazo no se cumple ,y aumenta el valor de la </a:t>
            </a:r>
            <a:r>
              <a:rPr lang="es-CL" sz="4000" dirty="0" err="1" smtClean="0"/>
              <a:t>utm</a:t>
            </a:r>
            <a:r>
              <a:rPr lang="es-CL" sz="4000" dirty="0" smtClean="0"/>
              <a:t> y el monto del reparo.</a:t>
            </a:r>
            <a:endParaRPr lang="es-CL" sz="4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NOTIFICACION</a:t>
            </a:r>
            <a:r>
              <a:rPr lang="es-CL" dirty="0" smtClean="0"/>
              <a:t> </a:t>
            </a:r>
            <a:endParaRPr lang="es-CL" dirty="0"/>
          </a:p>
        </p:txBody>
      </p:sp>
      <p:sp>
        <p:nvSpPr>
          <p:cNvPr id="3" name="2 Marcador de contenido"/>
          <p:cNvSpPr>
            <a:spLocks noGrp="1"/>
          </p:cNvSpPr>
          <p:nvPr>
            <p:ph sz="quarter" idx="1"/>
          </p:nvPr>
        </p:nvSpPr>
        <p:spPr/>
        <p:txBody>
          <a:bodyPr/>
          <a:lstStyle/>
          <a:p>
            <a:r>
              <a:rPr lang="es-CL" dirty="0" smtClean="0"/>
              <a:t>La sentencia de primera instancia </a:t>
            </a:r>
          </a:p>
          <a:p>
            <a:r>
              <a:rPr lang="es-CL" dirty="0" smtClean="0"/>
              <a:t>Notificada personalmente al cuentadante y al Fiscal de la CGR. </a:t>
            </a:r>
          </a:p>
          <a:p>
            <a:r>
              <a:rPr lang="es-CL" dirty="0" smtClean="0"/>
              <a:t>Es puesta además en conocimiento del Jefe de la División que tuvo a su cargo la cuenta una vez que aquella quede ejecutoriada.</a:t>
            </a:r>
            <a:r>
              <a:rPr lang="es-CL" dirty="0" smtClean="0">
                <a:sym typeface="Symbol"/>
              </a:rPr>
              <a:t></a:t>
            </a:r>
            <a:endParaRPr lang="es-CL" dirty="0" smtClean="0"/>
          </a:p>
          <a:p>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RESPONSABILIDADES A LAS QUE ESTAMOS AFECTOS</a:t>
            </a:r>
            <a:r>
              <a:rPr lang="es-CL" dirty="0" smtClean="0"/>
              <a:t> :</a:t>
            </a:r>
            <a:endParaRPr lang="es-CL" dirty="0"/>
          </a:p>
        </p:txBody>
      </p:sp>
      <p:sp>
        <p:nvSpPr>
          <p:cNvPr id="3" name="2 Marcador de contenido"/>
          <p:cNvSpPr>
            <a:spLocks noGrp="1"/>
          </p:cNvSpPr>
          <p:nvPr>
            <p:ph sz="quarter" idx="1"/>
          </p:nvPr>
        </p:nvSpPr>
        <p:spPr/>
        <p:txBody>
          <a:bodyPr/>
          <a:lstStyle/>
          <a:p>
            <a:r>
              <a:rPr lang="es-CL" b="1" dirty="0" smtClean="0"/>
              <a:t>ADMINISTRATIVA</a:t>
            </a:r>
            <a:r>
              <a:rPr lang="es-CL" dirty="0" smtClean="0"/>
              <a:t> .</a:t>
            </a:r>
          </a:p>
          <a:p>
            <a:r>
              <a:rPr lang="es-CL" sz="4000" dirty="0" smtClean="0"/>
              <a:t>anotaciones de demérito en su hoja </a:t>
            </a:r>
            <a:br>
              <a:rPr lang="es-CL" sz="4000" dirty="0" smtClean="0"/>
            </a:br>
            <a:r>
              <a:rPr lang="es-CL" sz="4000" dirty="0" smtClean="0"/>
              <a:t>de vida.</a:t>
            </a:r>
          </a:p>
          <a:p>
            <a:r>
              <a:rPr lang="es-CL" sz="4000" dirty="0" smtClean="0"/>
              <a:t> de medidas disciplinarias</a:t>
            </a:r>
            <a:endParaRPr lang="es-CL"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RECURSOS :</a:t>
            </a:r>
            <a:r>
              <a:rPr lang="es-CL" dirty="0" smtClean="0"/>
              <a:t/>
            </a:r>
            <a:br>
              <a:rPr lang="es-CL" dirty="0" smtClean="0"/>
            </a:br>
            <a:endParaRPr lang="es-CL" dirty="0"/>
          </a:p>
        </p:txBody>
      </p:sp>
      <p:sp>
        <p:nvSpPr>
          <p:cNvPr id="3" name="2 Marcador de contenido"/>
          <p:cNvSpPr>
            <a:spLocks noGrp="1"/>
          </p:cNvSpPr>
          <p:nvPr>
            <p:ph sz="quarter" idx="1"/>
          </p:nvPr>
        </p:nvSpPr>
        <p:spPr/>
        <p:txBody>
          <a:bodyPr/>
          <a:lstStyle/>
          <a:p>
            <a:r>
              <a:rPr lang="es-CL" dirty="0" smtClean="0">
                <a:sym typeface="Symbol"/>
              </a:rPr>
              <a:t>APELACION :</a:t>
            </a:r>
            <a:endParaRPr lang="es-CL" dirty="0" smtClean="0"/>
          </a:p>
          <a:p>
            <a:r>
              <a:rPr lang="es-CL" sz="2800" b="1" dirty="0" smtClean="0"/>
              <a:t>Segunda Instancia</a:t>
            </a:r>
            <a:r>
              <a:rPr lang="es-CL" dirty="0" smtClean="0"/>
              <a:t>: </a:t>
            </a:r>
          </a:p>
          <a:p>
            <a:endParaRPr lang="es-CL" dirty="0" smtClean="0"/>
          </a:p>
          <a:p>
            <a:r>
              <a:rPr lang="es-CL" dirty="0" smtClean="0"/>
              <a:t>el Tribunal de Cuentas de Segunda Instancia es integrado por 3 miembros: el Contralor General de la República, que es su presidente, y por dos abogados externos al Órgano Contralor, los cuales son designados por el Presidente de la República</a:t>
            </a:r>
            <a:endParaRPr lang="es-C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PLAZO</a:t>
            </a:r>
            <a:endParaRPr lang="es-CL" b="1" dirty="0"/>
          </a:p>
        </p:txBody>
      </p:sp>
      <p:sp>
        <p:nvSpPr>
          <p:cNvPr id="3" name="2 Marcador de contenido"/>
          <p:cNvSpPr>
            <a:spLocks noGrp="1"/>
          </p:cNvSpPr>
          <p:nvPr>
            <p:ph sz="quarter" idx="1"/>
          </p:nvPr>
        </p:nvSpPr>
        <p:spPr/>
        <p:txBody>
          <a:bodyPr/>
          <a:lstStyle/>
          <a:p>
            <a:r>
              <a:rPr lang="es-CL" dirty="0" smtClean="0"/>
              <a:t>.</a:t>
            </a:r>
            <a:r>
              <a:rPr lang="es-CL" sz="3600" dirty="0" smtClean="0"/>
              <a:t>Plazo fatal de 15 días.</a:t>
            </a:r>
          </a:p>
          <a:p>
            <a:endParaRPr lang="es-CL" sz="3600" dirty="0" smtClean="0"/>
          </a:p>
          <a:p>
            <a:r>
              <a:rPr lang="es-CL" sz="3600" dirty="0" smtClean="0"/>
              <a:t> El recurso se presenta ante el Juez de Cuentas para ante el Tribunal de Segunda Instancia. (Artículo 119, Ley N° 10.336.</a:t>
            </a:r>
          </a:p>
          <a:p>
            <a:endParaRPr lang="es-C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Recurso de Revisión</a:t>
            </a:r>
            <a:endParaRPr lang="es-CL" dirty="0"/>
          </a:p>
        </p:txBody>
      </p:sp>
      <p:sp>
        <p:nvSpPr>
          <p:cNvPr id="3" name="2 Marcador de contenido"/>
          <p:cNvSpPr>
            <a:spLocks noGrp="1"/>
          </p:cNvSpPr>
          <p:nvPr>
            <p:ph sz="quarter" idx="1"/>
          </p:nvPr>
        </p:nvSpPr>
        <p:spPr/>
        <p:txBody>
          <a:bodyPr>
            <a:normAutofit fontScale="92500"/>
          </a:bodyPr>
          <a:lstStyle/>
          <a:p>
            <a:r>
              <a:rPr lang="es-CL" sz="3600" dirty="0" smtClean="0"/>
              <a:t>recurso excepcional. </a:t>
            </a:r>
          </a:p>
          <a:p>
            <a:r>
              <a:rPr lang="es-CL" sz="3600" dirty="0" smtClean="0"/>
              <a:t>Lo conoce el Tribunal de Cuentas de Segunda Instancia . se interpone directamente ante él, en el plazo de tres meses para los residentes en el territorio de la República y de seis para los a</a:t>
            </a:r>
          </a:p>
          <a:p>
            <a:r>
              <a:rPr lang="es-CL" sz="3600" dirty="0" smtClean="0"/>
              <a:t>ausentes del país, contado desde la notificación de la sentencia definitiva de segunda instancia.</a:t>
            </a:r>
            <a:endParaRPr lang="es-CL"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CAUSAS</a:t>
            </a:r>
            <a:endParaRPr lang="es-CL" b="1" dirty="0"/>
          </a:p>
        </p:txBody>
      </p:sp>
      <p:sp>
        <p:nvSpPr>
          <p:cNvPr id="3" name="2 Marcador de contenido"/>
          <p:cNvSpPr>
            <a:spLocks noGrp="1"/>
          </p:cNvSpPr>
          <p:nvPr>
            <p:ph sz="quarter" idx="1"/>
          </p:nvPr>
        </p:nvSpPr>
        <p:spPr/>
        <p:txBody>
          <a:bodyPr/>
          <a:lstStyle/>
          <a:p>
            <a:r>
              <a:rPr lang="es-CL" b="1" dirty="0" smtClean="0"/>
              <a:t>POR</a:t>
            </a:r>
            <a:r>
              <a:rPr lang="es-CL" dirty="0" smtClean="0"/>
              <a:t> falta de emplazamiento, error de hecho y nuevos antecedentes  o circunstancias  que puedan probarse con documentos  no considerados  en la revisión  cuya resolución se solicita .</a:t>
            </a:r>
          </a:p>
          <a:p>
            <a:endParaRPr lang="es-CL" dirty="0" smtClean="0"/>
          </a:p>
          <a:p>
            <a:r>
              <a:rPr lang="es-CL" dirty="0" smtClean="0"/>
              <a:t>La Revisión procederá aún sin cumplir con estas exigencias en el caso  en que el tribunal de cuentas en lugar de condenar pecuniariamente  , resuelva aplicar  en cambio  aplicar una medida disciplinaria</a:t>
            </a:r>
            <a:endParaRPr lang="es-C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a:t>
            </a:r>
            <a:br>
              <a:rPr lang="es-CL" dirty="0" smtClean="0"/>
            </a:br>
            <a:r>
              <a:rPr lang="es-CL" b="1" dirty="0" smtClean="0"/>
              <a:t>RECURSO DE QUEJA ANTE LA CORTE SUPREMA</a:t>
            </a:r>
            <a:endParaRPr lang="es-CL" b="1" dirty="0"/>
          </a:p>
        </p:txBody>
      </p:sp>
      <p:sp>
        <p:nvSpPr>
          <p:cNvPr id="3" name="2 Marcador de contenido"/>
          <p:cNvSpPr>
            <a:spLocks noGrp="1"/>
          </p:cNvSpPr>
          <p:nvPr>
            <p:ph sz="quarter" idx="1"/>
          </p:nvPr>
        </p:nvSpPr>
        <p:spPr/>
        <p:txBody>
          <a:bodyPr/>
          <a:lstStyle/>
          <a:p>
            <a:r>
              <a:rPr lang="es-CL" dirty="0" smtClean="0"/>
              <a:t>contra del juez o jueces inferiores  que dictaron en un proceso del cual conocen un resolución con una grave falta o abuso.</a:t>
            </a:r>
          </a:p>
          <a:p>
            <a:r>
              <a:rPr lang="es-CL" dirty="0" smtClean="0"/>
              <a:t>No es instancia.</a:t>
            </a:r>
            <a:endParaRPr lang="es-C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ETAPA DE CUMPLIMIENTO:</a:t>
            </a:r>
            <a:r>
              <a:rPr lang="es-CL" dirty="0" smtClean="0"/>
              <a:t/>
            </a:r>
            <a:br>
              <a:rPr lang="es-CL" dirty="0" smtClean="0"/>
            </a:br>
            <a:endParaRPr lang="es-CL" dirty="0"/>
          </a:p>
        </p:txBody>
      </p:sp>
      <p:sp>
        <p:nvSpPr>
          <p:cNvPr id="3" name="2 Marcador de contenido"/>
          <p:cNvSpPr>
            <a:spLocks noGrp="1"/>
          </p:cNvSpPr>
          <p:nvPr>
            <p:ph sz="quarter" idx="1"/>
          </p:nvPr>
        </p:nvSpPr>
        <p:spPr/>
        <p:txBody>
          <a:bodyPr>
            <a:normAutofit lnSpcReduction="10000"/>
          </a:bodyPr>
          <a:lstStyle/>
          <a:p>
            <a:r>
              <a:rPr lang="es-CL" dirty="0" smtClean="0"/>
              <a:t>a)El Contralor General puede disponer que se descuente directamente de las remuneraciones del funcionario la suma ordenada reintegrar.</a:t>
            </a:r>
          </a:p>
          <a:p>
            <a:r>
              <a:rPr lang="es-CL" dirty="0" smtClean="0"/>
              <a:t>b)El Contralor General puede ordenar que se pague la suma debida mediante un descuento mensual de las remuneraciones del funcionario, con un interés penal del 1% mensual.</a:t>
            </a:r>
          </a:p>
          <a:p>
            <a:r>
              <a:rPr lang="es-CL" dirty="0" smtClean="0"/>
              <a:t>c)Si el cuentadante no da cumplimiento con su obligación, el Contralor puede remitir los antecedentes al Consejo de Defensa del Estado, para que este organismo persiga el cumplimiento de la sentencia por medio de un juicio ejecutivo.</a:t>
            </a:r>
          </a:p>
          <a:p>
            <a:endParaRPr lang="es-C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EFECTOS DEL JUICIO DE CUENTAS</a:t>
            </a:r>
            <a:r>
              <a:rPr lang="es-CL" dirty="0" smtClean="0"/>
              <a:t/>
            </a:r>
            <a:br>
              <a:rPr lang="es-CL" dirty="0" smtClean="0"/>
            </a:br>
            <a:endParaRPr lang="es-CL" dirty="0"/>
          </a:p>
        </p:txBody>
      </p:sp>
      <p:sp>
        <p:nvSpPr>
          <p:cNvPr id="3" name="2 Marcador de contenido"/>
          <p:cNvSpPr>
            <a:spLocks noGrp="1"/>
          </p:cNvSpPr>
          <p:nvPr>
            <p:ph sz="quarter" idx="1"/>
          </p:nvPr>
        </p:nvSpPr>
        <p:spPr/>
        <p:txBody>
          <a:bodyPr/>
          <a:lstStyle/>
          <a:p>
            <a:r>
              <a:rPr lang="es-CL" dirty="0" smtClean="0"/>
              <a:t>Estado quede finalmente indemne ante el dolo o negligencia en la gestión de </a:t>
            </a:r>
            <a:r>
              <a:rPr lang="es-CL" dirty="0" err="1" smtClean="0"/>
              <a:t>unfuncionario</a:t>
            </a:r>
            <a:r>
              <a:rPr lang="es-CL" dirty="0" smtClean="0"/>
              <a:t> o ex funcionario, o de una persona, los que teniendo a su cargo bienes o recursos públicos, ocasionaron un perjuicio al patrimonio.</a:t>
            </a:r>
          </a:p>
          <a:p>
            <a:r>
              <a:rPr lang="es-CL" dirty="0" smtClean="0"/>
              <a:t> </a:t>
            </a:r>
          </a:p>
          <a:p>
            <a:r>
              <a:rPr lang="es-CL" dirty="0" smtClean="0"/>
              <a:t> </a:t>
            </a:r>
          </a:p>
          <a:p>
            <a:endParaRPr lang="es-C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SITUACIÓN DE LOS DIRECTORES DE CONTROL</a:t>
            </a:r>
            <a:endParaRPr lang="es-CL" b="1" dirty="0"/>
          </a:p>
        </p:txBody>
      </p:sp>
      <p:sp>
        <p:nvSpPr>
          <p:cNvPr id="3" name="2 Marcador de contenido"/>
          <p:cNvSpPr>
            <a:spLocks noGrp="1"/>
          </p:cNvSpPr>
          <p:nvPr>
            <p:ph sz="quarter" idx="1"/>
          </p:nvPr>
        </p:nvSpPr>
        <p:spPr/>
        <p:txBody>
          <a:bodyPr/>
          <a:lstStyle/>
          <a:p>
            <a:r>
              <a:rPr lang="es-CL" dirty="0" smtClean="0"/>
              <a:t>Tratándose de reparos </a:t>
            </a:r>
          </a:p>
          <a:p>
            <a:r>
              <a:rPr lang="es-CL" dirty="0" smtClean="0"/>
              <a:t>en las cuentas de egresos fiscales por gastos variables, según el régimen presupuestario, </a:t>
            </a:r>
            <a:r>
              <a:rPr lang="es-CL" b="1" dirty="0" smtClean="0"/>
              <a:t>serán directa y solidariamente responsables los funcionarios que aparezcan firmando el giro.</a:t>
            </a:r>
            <a:endParaRPr lang="es-CL" dirty="0" smtClean="0"/>
          </a:p>
          <a:p>
            <a:endParaRPr lang="es-C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Dictamen N° 74.588 y 76.515</a:t>
            </a:r>
            <a:r>
              <a:rPr lang="es-ES" dirty="0" smtClean="0"/>
              <a:t>,</a:t>
            </a:r>
            <a:endParaRPr lang="es-CL" dirty="0"/>
          </a:p>
        </p:txBody>
      </p:sp>
      <p:sp>
        <p:nvSpPr>
          <p:cNvPr id="3" name="2 Marcador de contenido"/>
          <p:cNvSpPr>
            <a:spLocks noGrp="1"/>
          </p:cNvSpPr>
          <p:nvPr>
            <p:ph sz="quarter" idx="1"/>
          </p:nvPr>
        </p:nvSpPr>
        <p:spPr/>
        <p:txBody>
          <a:bodyPr/>
          <a:lstStyle/>
          <a:p>
            <a:pPr lvl="0"/>
            <a:r>
              <a:rPr lang="es-ES" b="1" dirty="0" smtClean="0"/>
              <a:t>N</a:t>
            </a:r>
            <a:r>
              <a:rPr lang="es-ES" dirty="0" smtClean="0"/>
              <a:t>o es </a:t>
            </a:r>
            <a:r>
              <a:rPr lang="es-ES" b="1" dirty="0" smtClean="0"/>
              <a:t>IMPERATIVA</a:t>
            </a:r>
            <a:r>
              <a:rPr lang="es-ES" dirty="0" smtClean="0"/>
              <a:t> la revisión previa de los decretos de pago. </a:t>
            </a:r>
          </a:p>
          <a:p>
            <a:pPr lvl="0"/>
            <a:r>
              <a:rPr lang="es-ES" dirty="0" smtClean="0"/>
              <a:t>Revisión selectiva y aleatoria.</a:t>
            </a:r>
          </a:p>
          <a:p>
            <a:pPr lvl="0"/>
            <a:r>
              <a:rPr lang="es-ES" dirty="0" smtClean="0"/>
              <a:t> V</a:t>
            </a:r>
            <a:r>
              <a:rPr lang="es-CL" dirty="0" err="1" smtClean="0"/>
              <a:t>elar</a:t>
            </a:r>
            <a:r>
              <a:rPr lang="es-CL" dirty="0" smtClean="0"/>
              <a:t> por  legalidad de las actuaciones municipales, control debe enfocarse en examinar documentación que verifique si se ajustan  a derecho, de forma previa a que produzcan sus efectos. (Bases de Licitación, adjudicaciones, evaluación de </a:t>
            </a:r>
            <a:r>
              <a:rPr lang="es-CL" dirty="0" err="1" smtClean="0"/>
              <a:t>ofertas,etc</a:t>
            </a:r>
            <a:r>
              <a:rPr lang="es-CL" dirty="0" smtClean="0"/>
              <a:t>.) </a:t>
            </a:r>
          </a:p>
          <a:p>
            <a:endParaRPr lang="es-C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RESPONSABILIDADES EN PROCESO DE PAGO </a:t>
            </a:r>
            <a:endParaRPr lang="es-CL" dirty="0"/>
          </a:p>
        </p:txBody>
      </p:sp>
      <p:sp>
        <p:nvSpPr>
          <p:cNvPr id="3" name="2 Marcador de contenido"/>
          <p:cNvSpPr>
            <a:spLocks noGrp="1"/>
          </p:cNvSpPr>
          <p:nvPr>
            <p:ph sz="quarter" idx="1"/>
          </p:nvPr>
        </p:nvSpPr>
        <p:spPr/>
        <p:txBody>
          <a:bodyPr/>
          <a:lstStyle/>
          <a:p>
            <a:pPr lvl="0"/>
            <a:r>
              <a:rPr lang="es-ES" b="1" dirty="0" smtClean="0"/>
              <a:t>Dto. 250/2004 Min. De Hacienda. Modificado Dto. 1410/2015</a:t>
            </a:r>
            <a:r>
              <a:rPr lang="es-ES" dirty="0" smtClean="0"/>
              <a:t>: D</a:t>
            </a:r>
            <a:r>
              <a:rPr lang="es-CL" dirty="0" err="1" smtClean="0"/>
              <a:t>elimita</a:t>
            </a:r>
            <a:r>
              <a:rPr lang="es-CL" dirty="0" smtClean="0"/>
              <a:t> las funciones y ámbitos de competencia de los distintos funcionarios que participan en las múltiples etapas de los procesos de compra.</a:t>
            </a:r>
          </a:p>
          <a:p>
            <a:pPr lvl="0"/>
            <a:r>
              <a:rPr lang="es-CL" b="1" dirty="0" smtClean="0"/>
              <a:t>Art. 79 Bis:</a:t>
            </a:r>
            <a:r>
              <a:rPr lang="es-CL" dirty="0" smtClean="0"/>
              <a:t> Pagos dentro de 30 días corridos contados desde recepción de facturas en municipalidad.</a:t>
            </a:r>
          </a:p>
          <a:p>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Responsabilidad penal</a:t>
            </a:r>
            <a:r>
              <a:rPr lang="es-CL" dirty="0" smtClean="0"/>
              <a:t> </a:t>
            </a:r>
            <a:endParaRPr lang="es-CL" dirty="0"/>
          </a:p>
        </p:txBody>
      </p:sp>
      <p:sp>
        <p:nvSpPr>
          <p:cNvPr id="3" name="2 Marcador de contenido"/>
          <p:cNvSpPr>
            <a:spLocks noGrp="1"/>
          </p:cNvSpPr>
          <p:nvPr>
            <p:ph sz="quarter" idx="1"/>
          </p:nvPr>
        </p:nvSpPr>
        <p:spPr/>
        <p:txBody>
          <a:bodyPr>
            <a:normAutofit/>
          </a:bodyPr>
          <a:lstStyle/>
          <a:p>
            <a:r>
              <a:rPr lang="es-CL" sz="3600" dirty="0" smtClean="0"/>
              <a:t>comisión de un hecho tipificado en una ley </a:t>
            </a:r>
            <a:r>
              <a:rPr lang="es-CL" sz="3600" b="1" dirty="0" smtClean="0"/>
              <a:t>penal</a:t>
            </a:r>
            <a:r>
              <a:rPr lang="es-CL" sz="3600" dirty="0" smtClean="0"/>
              <a:t> </a:t>
            </a:r>
            <a:endParaRPr lang="es-CL"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NORMAS IMPORTANTES</a:t>
            </a:r>
            <a:endParaRPr lang="es-CL" b="1" dirty="0"/>
          </a:p>
        </p:txBody>
      </p:sp>
      <p:sp>
        <p:nvSpPr>
          <p:cNvPr id="3" name="2 Marcador de contenido"/>
          <p:cNvSpPr>
            <a:spLocks noGrp="1"/>
          </p:cNvSpPr>
          <p:nvPr>
            <p:ph sz="quarter" idx="1"/>
          </p:nvPr>
        </p:nvSpPr>
        <p:spPr/>
        <p:txBody>
          <a:bodyPr/>
          <a:lstStyle/>
          <a:p>
            <a:r>
              <a:rPr lang="es-CL" dirty="0" smtClean="0"/>
              <a:t>Artículo 10 de la ley Orgánica de Bases de Administración del Estado.</a:t>
            </a:r>
          </a:p>
          <a:p>
            <a:r>
              <a:rPr lang="es-CL" dirty="0" smtClean="0"/>
              <a:t>Artículo 12bis del Decreto 250 de 2004  de Hacienda de 2004 que reglamenta la ley de 19886 , de bases sobre contratos administrativos , de suministro y prestación de servicios.</a:t>
            </a:r>
          </a:p>
          <a:p>
            <a:r>
              <a:rPr lang="es-CL" dirty="0" smtClean="0"/>
              <a:t>Artículo 3 de la ley 19983.pago de facturas  . .</a:t>
            </a:r>
          </a:p>
          <a:p>
            <a:r>
              <a:rPr lang="es-CL" dirty="0" smtClean="0"/>
              <a:t>En  la Ley 18.883. Estatuto Administrativo Municipal  Artículo 84 letra e),</a:t>
            </a:r>
            <a:endParaRPr lang="es-C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Contenido de las normas citadas</a:t>
            </a:r>
            <a:endParaRPr lang="es-CL" b="1" dirty="0"/>
          </a:p>
        </p:txBody>
      </p:sp>
      <p:sp>
        <p:nvSpPr>
          <p:cNvPr id="3" name="2 Marcador de contenido"/>
          <p:cNvSpPr>
            <a:spLocks noGrp="1"/>
          </p:cNvSpPr>
          <p:nvPr>
            <p:ph sz="quarter" idx="1"/>
          </p:nvPr>
        </p:nvSpPr>
        <p:spPr/>
        <p:txBody>
          <a:bodyPr>
            <a:noAutofit/>
          </a:bodyPr>
          <a:lstStyle/>
          <a:p>
            <a:r>
              <a:rPr lang="es-CL" sz="3200" dirty="0" smtClean="0"/>
              <a:t>Separación de las responsabilidades funcionarias , a cumplir en forma oportuna con los plazos de pago, sobre el pago de las facturas no objetadas   por  el deudor, dentro del plazo de ocho días  , no pudiendo con posterioridad reclamar en contra de su contenido o de la falta total o parcial de entrega de las mercaderías o de la prestación del servicio y a impedir la dilación innecesaria de los procedimientos administrativos .</a:t>
            </a:r>
            <a:endParaRPr lang="es-CL" sz="3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instrucciones </a:t>
            </a:r>
            <a:endParaRPr lang="es-CL" dirty="0"/>
          </a:p>
        </p:txBody>
      </p:sp>
      <p:sp>
        <p:nvSpPr>
          <p:cNvPr id="3" name="2 Marcador de contenido"/>
          <p:cNvSpPr>
            <a:spLocks noGrp="1"/>
          </p:cNvSpPr>
          <p:nvPr>
            <p:ph sz="quarter" idx="1"/>
          </p:nvPr>
        </p:nvSpPr>
        <p:spPr/>
        <p:txBody>
          <a:bodyPr/>
          <a:lstStyle/>
          <a:p>
            <a:r>
              <a:rPr lang="es-CL" b="1" dirty="0" smtClean="0"/>
              <a:t>Contraloría General de la República</a:t>
            </a:r>
            <a:r>
              <a:rPr lang="es-CL" dirty="0" smtClean="0"/>
              <a:t>, mediante </a:t>
            </a:r>
            <a:r>
              <a:rPr lang="es-CL" b="1" dirty="0" smtClean="0"/>
              <a:t>dictamen 7561 de fecha 21 de marzo de 2018,</a:t>
            </a:r>
            <a:r>
              <a:rPr lang="es-CL" dirty="0" smtClean="0"/>
              <a:t> establece el procedimiento en relación con el pago oportuno a los proveedores de las facturas de bienes y servicios .</a:t>
            </a:r>
          </a:p>
          <a:p>
            <a:r>
              <a:rPr lang="es-CL" dirty="0" smtClean="0"/>
              <a:t>Se refiere ala exigencia de la certificación conforme de los bienes y servicios </a:t>
            </a:r>
            <a:r>
              <a:rPr lang="es-CL" dirty="0" err="1" smtClean="0"/>
              <a:t>adquiridos,por</a:t>
            </a:r>
            <a:r>
              <a:rPr lang="es-CL" dirty="0" smtClean="0"/>
              <a:t> las autoridades de la entidad, en el proceso de pago.</a:t>
            </a:r>
          </a:p>
          <a:p>
            <a:endParaRPr lang="es-C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JURISPRUDENCIA DE CONTRALORIA GENERAL  SOBRE LA MATERIA</a:t>
            </a:r>
            <a:endParaRPr lang="es-CL" b="1" dirty="0"/>
          </a:p>
        </p:txBody>
      </p:sp>
      <p:sp>
        <p:nvSpPr>
          <p:cNvPr id="3" name="2 Marcador de contenido"/>
          <p:cNvSpPr>
            <a:spLocks noGrp="1"/>
          </p:cNvSpPr>
          <p:nvPr>
            <p:ph sz="quarter" idx="1"/>
          </p:nvPr>
        </p:nvSpPr>
        <p:spPr/>
        <p:txBody>
          <a:bodyPr>
            <a:normAutofit/>
          </a:bodyPr>
          <a:lstStyle/>
          <a:p>
            <a:r>
              <a:rPr lang="es-CL" dirty="0" smtClean="0"/>
              <a:t>— 2: ST: 000484.- Santiago, seis de enero de dos mil quince.- Que de acuerdo con la descripción de las funciones asignadas a la Dirección de Control municipal, de acuerdo al artículo 29 de la ley N° 18.695, efectivamente resulta ineludible la representación de los actos que estime ilegales. </a:t>
            </a:r>
          </a:p>
          <a:p>
            <a:r>
              <a:rPr lang="es-CL" dirty="0" smtClean="0"/>
              <a:t>A ello debe agregarse que la supervisión de la ejecución presupuestaria y financiera del municipio obliga a ejecutar el control de los procesos </a:t>
            </a:r>
            <a:r>
              <a:rPr lang="es-CL" b="1" dirty="0" smtClean="0"/>
              <a:t>de pagos de remuneraciones de los distintos departamentos que conforman la orgánica de la corporación. La inobservancia de este deber le acarrea responsabilidad civil.</a:t>
            </a:r>
            <a:endParaRPr lang="es-CL"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JURISPRUDENCIA CONTRALORIA GENERAL I</a:t>
            </a:r>
            <a:endParaRPr lang="es-CL" dirty="0"/>
          </a:p>
        </p:txBody>
      </p:sp>
      <p:sp>
        <p:nvSpPr>
          <p:cNvPr id="3" name="2 Marcador de contenido"/>
          <p:cNvSpPr>
            <a:spLocks noGrp="1"/>
          </p:cNvSpPr>
          <p:nvPr>
            <p:ph sz="quarter" idx="1"/>
          </p:nvPr>
        </p:nvSpPr>
        <p:spPr/>
        <p:txBody>
          <a:bodyPr/>
          <a:lstStyle/>
          <a:p>
            <a:r>
              <a:rPr lang="es-CL" dirty="0" smtClean="0"/>
              <a:t>.  </a:t>
            </a:r>
          </a:p>
          <a:p>
            <a:r>
              <a:rPr lang="es-CL" dirty="0" smtClean="0"/>
              <a:t>TC – 2: ST: 000362.- Santiago, doce de octubre de dos mil doce La visación de los pagos en cuestión suponía el examen previo, básico y natural, del número de horas cronológicas de docencia que desempeñaban las funcionarias beneficiadas, de modo que su falta de constatación configura una omisión culpable que es la causa directa del perjuicio que se demanda. POR</a:t>
            </a:r>
            <a:endParaRPr lang="es-C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 Sentencias de  primera instancia n°32,33 y 34 de 2014.FAGEN 2011</a:t>
            </a:r>
            <a:endParaRPr lang="es-CL" b="1" dirty="0"/>
          </a:p>
        </p:txBody>
      </p:sp>
      <p:sp>
        <p:nvSpPr>
          <p:cNvPr id="3" name="2 Marcador de contenido"/>
          <p:cNvSpPr>
            <a:spLocks noGrp="1"/>
          </p:cNvSpPr>
          <p:nvPr>
            <p:ph sz="quarter" idx="1"/>
          </p:nvPr>
        </p:nvSpPr>
        <p:spPr/>
        <p:txBody>
          <a:bodyPr>
            <a:normAutofit fontScale="25000" lnSpcReduction="20000"/>
          </a:bodyPr>
          <a:lstStyle/>
          <a:p>
            <a:r>
              <a:rPr lang="es-CL" sz="6000" dirty="0" smtClean="0"/>
              <a:t>  </a:t>
            </a:r>
            <a:r>
              <a:rPr lang="es-CL" sz="7400" dirty="0" smtClean="0"/>
              <a:t>DIRECCION DE CONTROL  se limitó  a analizar  los antecedentes documentales , previamente aportados  y revisados por la Dirección  de Educación Municipal de Santiago , unidad encargada de supervisar directamente  la pertinencia de los egresos objetados    ya que  esa era la unidad  la que los originó  y era la que proponía  la actividad  y solicitaba el transporte  y daba visto bueno a las facturas .</a:t>
            </a:r>
          </a:p>
          <a:p>
            <a:endParaRPr lang="es-CL" sz="7400" dirty="0" smtClean="0"/>
          </a:p>
          <a:p>
            <a:r>
              <a:rPr lang="es-CL" sz="7400" dirty="0" smtClean="0"/>
              <a:t>Considerando lo anterior  ha de ponderarse  una innegable  imposibilidad  material de efectuar  una supervisión más acabada  y estricta  en materias referidas  con el adecuado cumplimiento de aquello que era materia  del programa Fagem2011, cuyos expedientes de pago  le eran remitidos  ya estudiados  y decidido  el gasto , por lo que atendido el mérito  del proceso este tribunal no ha constatado que  la cuentadante  hubiese  tenido una intervención directa  en la  generación del pago , por lo que procede  rechazar el reparo a su respecto  .</a:t>
            </a:r>
          </a:p>
          <a:p>
            <a:endParaRPr lang="es-CL" sz="7400" dirty="0" smtClean="0"/>
          </a:p>
          <a:p>
            <a:r>
              <a:rPr lang="es-CL" sz="7400" smtClean="0"/>
              <a:t>IMPORTANCIA DE LA VISACION PREVIA DE LA UNIDAD QUE RECIBE EL SERVICIO.</a:t>
            </a:r>
            <a:endParaRPr lang="es-CL" sz="7400" dirty="0" smtClean="0"/>
          </a:p>
          <a:p>
            <a:r>
              <a:rPr lang="es-CL" dirty="0" smtClean="0"/>
              <a:t> </a:t>
            </a:r>
          </a:p>
          <a:p>
            <a:endParaRPr lang="es-C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RESPONSABILIDAD CIVIL</a:t>
            </a:r>
            <a:r>
              <a:rPr lang="es-CL" dirty="0" smtClean="0"/>
              <a:t> </a:t>
            </a:r>
            <a:endParaRPr lang="es-CL" dirty="0"/>
          </a:p>
        </p:txBody>
      </p:sp>
      <p:sp>
        <p:nvSpPr>
          <p:cNvPr id="3" name="2 Marcador de contenido"/>
          <p:cNvSpPr>
            <a:spLocks noGrp="1"/>
          </p:cNvSpPr>
          <p:nvPr>
            <p:ph sz="quarter" idx="1"/>
          </p:nvPr>
        </p:nvSpPr>
        <p:spPr/>
        <p:txBody>
          <a:bodyPr>
            <a:normAutofit/>
          </a:bodyPr>
          <a:lstStyle/>
          <a:p>
            <a:r>
              <a:rPr lang="es-CL" sz="3600" u="sng" dirty="0" smtClean="0">
                <a:solidFill>
                  <a:srgbClr val="FF0000"/>
                </a:solidFill>
                <a:hlinkClick r:id="rId2" tooltip="Responsabilidad contractual"/>
              </a:rPr>
              <a:t>Responsabilidad contractual</a:t>
            </a:r>
            <a:r>
              <a:rPr lang="es-CL" sz="3600" u="sng" dirty="0" smtClean="0">
                <a:solidFill>
                  <a:srgbClr val="FF0000"/>
                </a:solidFill>
              </a:rPr>
              <a:t>.</a:t>
            </a:r>
          </a:p>
          <a:p>
            <a:r>
              <a:rPr lang="es-CL" sz="3600" dirty="0" smtClean="0"/>
              <a:t>Responsabilidad extracontractual</a:t>
            </a:r>
            <a:endParaRPr lang="es-CL" sz="36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EFECTO</a:t>
            </a:r>
            <a:endParaRPr lang="es-CL" b="1" dirty="0"/>
          </a:p>
        </p:txBody>
      </p:sp>
      <p:sp>
        <p:nvSpPr>
          <p:cNvPr id="3" name="2 Marcador de contenido"/>
          <p:cNvSpPr>
            <a:spLocks noGrp="1"/>
          </p:cNvSpPr>
          <p:nvPr>
            <p:ph sz="quarter" idx="1"/>
          </p:nvPr>
        </p:nvSpPr>
        <p:spPr/>
        <p:txBody>
          <a:bodyPr/>
          <a:lstStyle/>
          <a:p>
            <a:r>
              <a:rPr lang="es-CL" sz="4800" u="sng" dirty="0" smtClean="0">
                <a:hlinkClick r:id="rId2" tooltip="Indemnización de perjuicios"/>
              </a:rPr>
              <a:t>indemnización de perjuicios</a:t>
            </a:r>
            <a:r>
              <a:rPr lang="es-CL" sz="4800" dirty="0" smtClean="0"/>
              <a:t>.</a:t>
            </a:r>
          </a:p>
          <a:p>
            <a:r>
              <a:rPr lang="es-CL" dirty="0" smtClean="0"/>
              <a:t>.</a:t>
            </a:r>
          </a:p>
          <a:p>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INDEPENDENCIA DE LAS RESPONSABILIDADES</a:t>
            </a:r>
            <a:endParaRPr lang="es-CL" dirty="0"/>
          </a:p>
        </p:txBody>
      </p:sp>
      <p:sp>
        <p:nvSpPr>
          <p:cNvPr id="3" name="2 Marcador de contenido"/>
          <p:cNvSpPr>
            <a:spLocks noGrp="1"/>
          </p:cNvSpPr>
          <p:nvPr>
            <p:ph sz="quarter" idx="1"/>
          </p:nvPr>
        </p:nvSpPr>
        <p:spPr/>
        <p:txBody>
          <a:bodyPr>
            <a:normAutofit fontScale="25000" lnSpcReduction="20000"/>
          </a:bodyPr>
          <a:lstStyle/>
          <a:p>
            <a:pPr>
              <a:buNone/>
            </a:pPr>
            <a:r>
              <a:rPr lang="es-CL" sz="4100" dirty="0" smtClean="0"/>
              <a:t> </a:t>
            </a:r>
            <a:r>
              <a:rPr lang="es-CL" sz="8000" dirty="0" smtClean="0"/>
              <a:t>Puede ser sancionado por una y no las demás .</a:t>
            </a:r>
          </a:p>
          <a:p>
            <a:pPr>
              <a:buNone/>
            </a:pPr>
            <a:r>
              <a:rPr lang="es-CL" sz="8000" dirty="0" smtClean="0"/>
              <a:t>Excepto: </a:t>
            </a:r>
            <a:br>
              <a:rPr lang="es-CL" sz="8000" dirty="0" smtClean="0"/>
            </a:br>
            <a:r>
              <a:rPr lang="es-CL" sz="8000" dirty="0" smtClean="0"/>
              <a:t>destitución como consecuencia </a:t>
            </a:r>
            <a:br>
              <a:rPr lang="es-CL" sz="8000" dirty="0" smtClean="0"/>
            </a:br>
            <a:r>
              <a:rPr lang="es-CL" sz="8000" dirty="0" smtClean="0"/>
              <a:t>exclusiva de hechos que revisten </a:t>
            </a:r>
            <a:br>
              <a:rPr lang="es-CL" sz="8000" dirty="0" smtClean="0"/>
            </a:br>
            <a:r>
              <a:rPr lang="es-CL" sz="8000" dirty="0" smtClean="0"/>
              <a:t>caracteres de delito y en el proceso </a:t>
            </a:r>
            <a:br>
              <a:rPr lang="es-CL" sz="8000" dirty="0" smtClean="0"/>
            </a:br>
            <a:r>
              <a:rPr lang="es-CL" sz="8000" dirty="0" smtClean="0"/>
              <a:t>criminal hubiere sido absuelto o </a:t>
            </a:r>
            <a:br>
              <a:rPr lang="es-CL" sz="8000" dirty="0" smtClean="0"/>
            </a:br>
            <a:r>
              <a:rPr lang="es-CL" sz="8000" dirty="0" smtClean="0"/>
              <a:t>sobreseído definitivamente por no </a:t>
            </a:r>
            <a:br>
              <a:rPr lang="es-CL" sz="8000" dirty="0" smtClean="0"/>
            </a:br>
            <a:r>
              <a:rPr lang="es-CL" sz="8000" dirty="0" smtClean="0"/>
              <a:t>constituir delito los hechos </a:t>
            </a:r>
            <a:br>
              <a:rPr lang="es-CL" sz="8000" dirty="0" smtClean="0"/>
            </a:br>
            <a:r>
              <a:rPr lang="es-CL" sz="8000" dirty="0" smtClean="0"/>
              <a:t>denunciados,.</a:t>
            </a:r>
          </a:p>
          <a:p>
            <a:pPr>
              <a:buNone/>
            </a:pPr>
            <a:endParaRPr lang="es-CL" sz="8000" dirty="0" smtClean="0"/>
          </a:p>
          <a:p>
            <a:pPr>
              <a:buNone/>
            </a:pPr>
            <a:r>
              <a:rPr lang="es-CL" sz="8000" dirty="0" smtClean="0"/>
              <a:t>Funcionario  </a:t>
            </a:r>
            <a:br>
              <a:rPr lang="es-CL" sz="8000" dirty="0" smtClean="0"/>
            </a:br>
            <a:r>
              <a:rPr lang="es-CL" sz="8000" dirty="0" smtClean="0"/>
              <a:t>Reincorporado a la institución </a:t>
            </a:r>
            <a:br>
              <a:rPr lang="es-CL" sz="8000" dirty="0" smtClean="0"/>
            </a:br>
            <a:r>
              <a:rPr lang="es-CL" sz="8000" dirty="0" smtClean="0"/>
              <a:t>en el cargo que desempeñaba a la </a:t>
            </a:r>
            <a:br>
              <a:rPr lang="es-CL" sz="8000" dirty="0" smtClean="0"/>
            </a:br>
            <a:r>
              <a:rPr lang="es-CL" sz="8000" dirty="0" smtClean="0"/>
              <a:t>fecha de la destitución o en otro </a:t>
            </a:r>
            <a:br>
              <a:rPr lang="es-CL" sz="8000" dirty="0" smtClean="0"/>
            </a:br>
            <a:r>
              <a:rPr lang="es-CL" sz="8000" dirty="0" smtClean="0"/>
              <a:t>de igual jerarquía. </a:t>
            </a:r>
            <a:br>
              <a:rPr lang="es-CL" sz="8000" dirty="0" smtClean="0"/>
            </a:br>
            <a:r>
              <a:rPr lang="es-CL" sz="8000" dirty="0" smtClean="0"/>
              <a:t>Conserva  derechos y </a:t>
            </a:r>
            <a:br>
              <a:rPr lang="es-CL" sz="8000" dirty="0" smtClean="0"/>
            </a:br>
            <a:r>
              <a:rPr lang="es-CL" sz="8000" dirty="0" smtClean="0"/>
              <a:t>beneficios legales y previsionales,  </a:t>
            </a:r>
          </a:p>
          <a:p>
            <a:r>
              <a:rPr lang="es-CL" sz="8000" dirty="0" smtClean="0"/>
              <a:t> </a:t>
            </a:r>
          </a:p>
          <a:p>
            <a:r>
              <a:rPr lang="es-CL" sz="8000" dirty="0" smtClean="0"/>
              <a:t> </a:t>
            </a:r>
          </a:p>
          <a:p>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2800" dirty="0" smtClean="0"/>
              <a:t>RESPONSABILIDAD CIVIL EXTRACONTRACTUAL  FUNCIONARIOS  MUNICIPALES </a:t>
            </a:r>
            <a:endParaRPr lang="es-CL" sz="2800" dirty="0"/>
          </a:p>
        </p:txBody>
      </p:sp>
      <p:sp>
        <p:nvSpPr>
          <p:cNvPr id="5" name="4 Marcador de contenido"/>
          <p:cNvSpPr>
            <a:spLocks noGrp="1"/>
          </p:cNvSpPr>
          <p:nvPr>
            <p:ph sz="quarter" idx="1"/>
          </p:nvPr>
        </p:nvSpPr>
        <p:spPr/>
        <p:txBody>
          <a:bodyPr/>
          <a:lstStyle/>
          <a:p>
            <a:r>
              <a:rPr lang="es-CL" b="1" dirty="0" smtClean="0"/>
              <a:t>CONSEJO DE DEFENSA DEL ESTADO .</a:t>
            </a:r>
          </a:p>
          <a:p>
            <a:endParaRPr lang="es-CL" b="1" dirty="0" smtClean="0"/>
          </a:p>
          <a:p>
            <a:endParaRPr lang="es-CL" b="1" dirty="0" smtClean="0"/>
          </a:p>
          <a:p>
            <a:r>
              <a:rPr lang="es-CL" b="1" dirty="0" smtClean="0"/>
              <a:t>CONTRALORIA GENERAL</a:t>
            </a: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TRIBUNAL DE CUENTAS</a:t>
            </a:r>
            <a:endParaRPr lang="es-CL" dirty="0"/>
          </a:p>
        </p:txBody>
      </p:sp>
      <p:sp>
        <p:nvSpPr>
          <p:cNvPr id="3" name="2 Marcador de contenido"/>
          <p:cNvSpPr>
            <a:spLocks noGrp="1"/>
          </p:cNvSpPr>
          <p:nvPr>
            <p:ph sz="quarter" idx="1"/>
          </p:nvPr>
        </p:nvSpPr>
        <p:spPr/>
        <p:txBody>
          <a:bodyPr>
            <a:normAutofit/>
          </a:bodyPr>
          <a:lstStyle/>
          <a:p>
            <a:r>
              <a:rPr lang="es-CL" sz="4000" dirty="0" smtClean="0"/>
              <a:t>Juicio de Cuentas”</a:t>
            </a:r>
          </a:p>
          <a:p>
            <a:r>
              <a:rPr lang="es-CL" sz="4000" dirty="0" smtClean="0"/>
              <a:t>CAUSAS ;</a:t>
            </a:r>
          </a:p>
          <a:p>
            <a:pPr lvl="0"/>
            <a:r>
              <a:rPr lang="es-CL" sz="4000" b="1" dirty="0" smtClean="0"/>
              <a:t>Un examen de cuentas</a:t>
            </a:r>
            <a:endParaRPr lang="es-CL" sz="4000" dirty="0" smtClean="0"/>
          </a:p>
          <a:p>
            <a:pPr lvl="0"/>
            <a:r>
              <a:rPr lang="es-CL" sz="4000" b="1" dirty="0" smtClean="0"/>
              <a:t>Un sumario o investigación administrativa</a:t>
            </a:r>
            <a:endParaRPr lang="es-CL" sz="4000" dirty="0" smtClean="0"/>
          </a:p>
          <a:p>
            <a:endParaRPr lang="es-CL"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Plazo de caducidad </a:t>
            </a:r>
            <a:r>
              <a:rPr lang="es-CL" dirty="0" smtClean="0"/>
              <a:t/>
            </a:r>
            <a:br>
              <a:rPr lang="es-CL" dirty="0" smtClean="0"/>
            </a:br>
            <a:endParaRPr lang="es-CL" dirty="0"/>
          </a:p>
        </p:txBody>
      </p:sp>
      <p:sp>
        <p:nvSpPr>
          <p:cNvPr id="3" name="2 Marcador de contenido"/>
          <p:cNvSpPr>
            <a:spLocks noGrp="1"/>
          </p:cNvSpPr>
          <p:nvPr>
            <p:ph sz="quarter" idx="1"/>
          </p:nvPr>
        </p:nvSpPr>
        <p:spPr/>
        <p:txBody>
          <a:bodyPr>
            <a:normAutofit fontScale="92500" lnSpcReduction="20000"/>
          </a:bodyPr>
          <a:lstStyle/>
          <a:p>
            <a:r>
              <a:rPr lang="es-CL" dirty="0" smtClean="0"/>
              <a:t> </a:t>
            </a:r>
          </a:p>
          <a:p>
            <a:r>
              <a:rPr lang="es-CL" dirty="0" smtClean="0"/>
              <a:t> </a:t>
            </a:r>
          </a:p>
          <a:p>
            <a:r>
              <a:rPr lang="es-CL" b="1" dirty="0" smtClean="0"/>
              <a:t>ARTÍCULO 96. Ley 10336 :</a:t>
            </a:r>
            <a:endParaRPr lang="es-CL" dirty="0" smtClean="0"/>
          </a:p>
          <a:p>
            <a:r>
              <a:rPr lang="es-CL" dirty="0" smtClean="0"/>
              <a:t>Cuenta debe ser  examinada, finiquitada o reparada en un plazo que no exceda de un año, contado desde la fecha de su recepción por la Contraloría .</a:t>
            </a:r>
          </a:p>
          <a:p>
            <a:r>
              <a:rPr lang="es-CL" dirty="0" smtClean="0"/>
              <a:t>Vencido este plazo, cesará la responsabilidad del cuentadante y la que pueda afectar a terceros, sin perjuicio de las medidas disciplinarias que corresponda aplicar a los funcionarios culpables del retardo.</a:t>
            </a:r>
          </a:p>
          <a:p>
            <a:r>
              <a:rPr lang="es-CL" dirty="0" smtClean="0"/>
              <a:t> las responsabilidades civil y criminal, que continuarán sometidas  alas normas legales comunes</a:t>
            </a:r>
          </a:p>
          <a:p>
            <a:r>
              <a:rPr lang="es-CL" dirty="0" smtClean="0"/>
              <a:t> </a:t>
            </a:r>
          </a:p>
          <a:p>
            <a:endParaRPr lang="es-C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161</TotalTime>
  <Words>1546</Words>
  <Application>Microsoft Office PowerPoint</Application>
  <PresentationFormat>Presentación en pantalla (4:3)</PresentationFormat>
  <Paragraphs>144</Paragraphs>
  <Slides>35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35</vt:i4>
      </vt:variant>
    </vt:vector>
  </HeadingPairs>
  <TitlesOfParts>
    <vt:vector size="40" baseType="lpstr">
      <vt:lpstr>Franklin Gothic Book</vt:lpstr>
      <vt:lpstr>Perpetua</vt:lpstr>
      <vt:lpstr>Symbol</vt:lpstr>
      <vt:lpstr>Wingdings 2</vt:lpstr>
      <vt:lpstr>Equidad</vt:lpstr>
      <vt:lpstr>Presentación de PowerPoint</vt:lpstr>
      <vt:lpstr>RESPONSABILIDADES A LAS QUE ESTAMOS AFECTOS :</vt:lpstr>
      <vt:lpstr>Responsabilidad penal </vt:lpstr>
      <vt:lpstr>RESPONSABILIDAD CIVIL </vt:lpstr>
      <vt:lpstr>EFECTO</vt:lpstr>
      <vt:lpstr>INDEPENDENCIA DE LAS RESPONSABILIDADES</vt:lpstr>
      <vt:lpstr>RESPONSABILIDAD CIVIL EXTRACONTRACTUAL  FUNCIONARIOS  MUNICIPALES </vt:lpstr>
      <vt:lpstr>TRIBUNAL DE CUENTAS</vt:lpstr>
      <vt:lpstr>Plazo de caducidad  </vt:lpstr>
      <vt:lpstr>JUICIO DE CUENTAS </vt:lpstr>
      <vt:lpstr>  ETAPAS DEL JUICIO DE CUENTAS </vt:lpstr>
      <vt:lpstr>Contestación al reparo</vt:lpstr>
      <vt:lpstr>Defensa del cuentadante </vt:lpstr>
      <vt:lpstr>REBELDIA</vt:lpstr>
      <vt:lpstr>INFORMES </vt:lpstr>
      <vt:lpstr>ETAPA DE PRUEBA: </vt:lpstr>
      <vt:lpstr>MEDIOS DE PRUEBA </vt:lpstr>
      <vt:lpstr>ETAPA DE FALLO: </vt:lpstr>
      <vt:lpstr>NOTIFICACION </vt:lpstr>
      <vt:lpstr>RECURSOS : </vt:lpstr>
      <vt:lpstr>PLAZO</vt:lpstr>
      <vt:lpstr>Recurso de Revisión</vt:lpstr>
      <vt:lpstr>CAUSAS</vt:lpstr>
      <vt:lpstr>. RECURSO DE QUEJA ANTE LA CORTE SUPREMA</vt:lpstr>
      <vt:lpstr>ETAPA DE CUMPLIMIENTO: </vt:lpstr>
      <vt:lpstr>EFECTOS DEL JUICIO DE CUENTAS </vt:lpstr>
      <vt:lpstr>SITUACIÓN DE LOS DIRECTORES DE CONTROL</vt:lpstr>
      <vt:lpstr>Dictamen N° 74.588 y 76.515,</vt:lpstr>
      <vt:lpstr>RESPONSABILIDADES EN PROCESO DE PAGO </vt:lpstr>
      <vt:lpstr>NORMAS IMPORTANTES</vt:lpstr>
      <vt:lpstr>Contenido de las normas citadas</vt:lpstr>
      <vt:lpstr>instrucciones </vt:lpstr>
      <vt:lpstr>JURISPRUDENCIA DE CONTRALORIA GENERAL  SOBRE LA MATERIA</vt:lpstr>
      <vt:lpstr>JURISPRUDENCIA CONTRALORIA GENERAL I</vt:lpstr>
      <vt:lpstr> Sentencias de  primera instancia n°32,33 y 34 de 2014.FAGEN 2011</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R.Merino</dc:creator>
  <cp:lastModifiedBy>PC</cp:lastModifiedBy>
  <cp:revision>11</cp:revision>
  <dcterms:created xsi:type="dcterms:W3CDTF">2018-06-22T00:18:28Z</dcterms:created>
  <dcterms:modified xsi:type="dcterms:W3CDTF">2018-06-22T14:09:02Z</dcterms:modified>
</cp:coreProperties>
</file>