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7" r:id="rId3"/>
    <p:sldId id="281" r:id="rId4"/>
    <p:sldId id="290" r:id="rId5"/>
    <p:sldId id="282" r:id="rId6"/>
    <p:sldId id="257" r:id="rId7"/>
    <p:sldId id="258" r:id="rId8"/>
    <p:sldId id="285" r:id="rId9"/>
    <p:sldId id="264" r:id="rId10"/>
    <p:sldId id="262" r:id="rId11"/>
    <p:sldId id="263" r:id="rId12"/>
    <p:sldId id="273" r:id="rId13"/>
    <p:sldId id="261" r:id="rId14"/>
    <p:sldId id="266" r:id="rId15"/>
    <p:sldId id="259" r:id="rId16"/>
    <p:sldId id="260" r:id="rId17"/>
    <p:sldId id="283" r:id="rId18"/>
    <p:sldId id="287" r:id="rId19"/>
    <p:sldId id="288" r:id="rId20"/>
    <p:sldId id="267" r:id="rId21"/>
    <p:sldId id="278" r:id="rId22"/>
    <p:sldId id="279" r:id="rId23"/>
    <p:sldId id="280" r:id="rId24"/>
    <p:sldId id="293" r:id="rId25"/>
    <p:sldId id="292" r:id="rId26"/>
    <p:sldId id="294" r:id="rId27"/>
    <p:sldId id="276" r:id="rId28"/>
  </p:sldIdLst>
  <p:sldSz cx="9144000" cy="6858000" type="screen4x3"/>
  <p:notesSz cx="6797675" cy="99282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4" d="100"/>
          <a:sy n="84" d="100"/>
        </p:scale>
        <p:origin x="1536" y="78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BE674-BD97-4784-BC7C-490C1D328CA2}" type="doc">
      <dgm:prSet loTypeId="urn:microsoft.com/office/officeart/2005/8/layout/hProcess4" loCatId="process" qsTypeId="urn:microsoft.com/office/officeart/2005/8/quickstyle/3d2" qsCatId="3D" csTypeId="urn:microsoft.com/office/officeart/2005/8/colors/accent3_2" csCatId="accent3" phldr="1"/>
      <dgm:spPr/>
    </dgm:pt>
    <dgm:pt modelId="{DEAA98C2-665F-436D-93C1-DA81C7C5A88C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dirty="0" smtClean="0"/>
            <a:t>1982</a:t>
          </a:r>
          <a:endParaRPr lang="es-CL" dirty="0"/>
        </a:p>
      </dgm:t>
    </dgm:pt>
    <dgm:pt modelId="{1270F8E1-72F3-4590-B68C-63D743A7FC12}" type="parTrans" cxnId="{F544E55A-B6C3-4CD4-B4DC-B22001E5FD0D}">
      <dgm:prSet/>
      <dgm:spPr/>
      <dgm:t>
        <a:bodyPr/>
        <a:lstStyle/>
        <a:p>
          <a:endParaRPr lang="es-CL"/>
        </a:p>
      </dgm:t>
    </dgm:pt>
    <dgm:pt modelId="{E454E8AF-8D37-4AE9-9683-A0AC86D63CAA}" type="sibTrans" cxnId="{F544E55A-B6C3-4CD4-B4DC-B22001E5FD0D}">
      <dgm:prSet/>
      <dgm:spPr>
        <a:solidFill>
          <a:srgbClr val="7030A0"/>
        </a:solidFill>
      </dgm:spPr>
      <dgm:t>
        <a:bodyPr/>
        <a:lstStyle/>
        <a:p>
          <a:endParaRPr lang="es-CL"/>
        </a:p>
      </dgm:t>
    </dgm:pt>
    <dgm:pt modelId="{032C1E1A-BF02-4B80-A3EA-C9604BFDDBF9}">
      <dgm:prSet phldrT="[Texto]"/>
      <dgm:spPr>
        <a:solidFill>
          <a:srgbClr val="0070C0"/>
        </a:solidFill>
      </dgm:spPr>
      <dgm:t>
        <a:bodyPr/>
        <a:lstStyle/>
        <a:p>
          <a:r>
            <a:rPr lang="es-CL" dirty="0" smtClean="0"/>
            <a:t>2000</a:t>
          </a:r>
          <a:endParaRPr lang="es-CL" dirty="0"/>
        </a:p>
      </dgm:t>
    </dgm:pt>
    <dgm:pt modelId="{AFB93C79-DF80-41F1-9EDD-1579B649926F}" type="parTrans" cxnId="{F8654EF0-E58A-403D-89FF-1878B62BFAA7}">
      <dgm:prSet/>
      <dgm:spPr/>
      <dgm:t>
        <a:bodyPr/>
        <a:lstStyle/>
        <a:p>
          <a:endParaRPr lang="es-CL"/>
        </a:p>
      </dgm:t>
    </dgm:pt>
    <dgm:pt modelId="{2F604B69-BCA0-4F8B-910F-FA8F871C4C6E}" type="sibTrans" cxnId="{F8654EF0-E58A-403D-89FF-1878B62BFAA7}">
      <dgm:prSet/>
      <dgm:spPr>
        <a:solidFill>
          <a:srgbClr val="7030A0"/>
        </a:solidFill>
      </dgm:spPr>
      <dgm:t>
        <a:bodyPr/>
        <a:lstStyle/>
        <a:p>
          <a:endParaRPr lang="es-CL"/>
        </a:p>
      </dgm:t>
    </dgm:pt>
    <dgm:pt modelId="{FC8826BA-8655-4DCA-94C8-E24428C0049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L" dirty="0" smtClean="0"/>
            <a:t>2013</a:t>
          </a:r>
          <a:endParaRPr lang="es-CL" dirty="0"/>
        </a:p>
      </dgm:t>
    </dgm:pt>
    <dgm:pt modelId="{243FC2B1-B735-41B5-8D50-E1B182BA5AFE}" type="parTrans" cxnId="{99EC29E2-C7FD-4EFC-9804-4024A2478061}">
      <dgm:prSet/>
      <dgm:spPr/>
      <dgm:t>
        <a:bodyPr/>
        <a:lstStyle/>
        <a:p>
          <a:endParaRPr lang="es-CL"/>
        </a:p>
      </dgm:t>
    </dgm:pt>
    <dgm:pt modelId="{9BE3B2C5-D395-439A-A1E8-EDE004CF7CEB}" type="sibTrans" cxnId="{99EC29E2-C7FD-4EFC-9804-4024A2478061}">
      <dgm:prSet/>
      <dgm:spPr/>
      <dgm:t>
        <a:bodyPr/>
        <a:lstStyle/>
        <a:p>
          <a:endParaRPr lang="es-CL"/>
        </a:p>
      </dgm:t>
    </dgm:pt>
    <dgm:pt modelId="{F7A3242C-3E5C-437B-9D65-243CDECA0601}">
      <dgm:prSet custT="1"/>
      <dgm:spPr/>
      <dgm:t>
        <a:bodyPr/>
        <a:lstStyle/>
        <a:p>
          <a:pPr algn="just"/>
          <a:r>
            <a:rPr lang="es-CL" sz="1400" dirty="0" smtClean="0"/>
            <a:t>Bienes Muebles e Inmuebles se deben contabilizar (sin excepción).  No obstante la CG puede autorizar que se registren como gasto patrimonial los bienes muebles cuyo costo sea inferior a </a:t>
          </a:r>
          <a:r>
            <a:rPr lang="es-CL" sz="1400" b="1" dirty="0" smtClean="0"/>
            <a:t>50 UTM</a:t>
          </a:r>
          <a:r>
            <a:rPr lang="es-CL" sz="1400" dirty="0" smtClean="0"/>
            <a:t>.</a:t>
          </a:r>
          <a:endParaRPr lang="es-CL" sz="1400" dirty="0"/>
        </a:p>
      </dgm:t>
    </dgm:pt>
    <dgm:pt modelId="{B6ACC201-0015-4E0D-9991-E52B20BC67AA}" type="parTrans" cxnId="{5004D64E-400B-4615-8448-185CB90A7F1E}">
      <dgm:prSet/>
      <dgm:spPr/>
      <dgm:t>
        <a:bodyPr/>
        <a:lstStyle/>
        <a:p>
          <a:endParaRPr lang="es-CL"/>
        </a:p>
      </dgm:t>
    </dgm:pt>
    <dgm:pt modelId="{1A607254-FC7C-4CB9-BD2B-F5D1734BA8C3}" type="sibTrans" cxnId="{5004D64E-400B-4615-8448-185CB90A7F1E}">
      <dgm:prSet/>
      <dgm:spPr/>
      <dgm:t>
        <a:bodyPr/>
        <a:lstStyle/>
        <a:p>
          <a:endParaRPr lang="es-CL"/>
        </a:p>
      </dgm:t>
    </dgm:pt>
    <dgm:pt modelId="{A6073AAA-D8B6-4BF5-8E95-9CCC0420C80A}">
      <dgm:prSet custT="1"/>
      <dgm:spPr/>
      <dgm:t>
        <a:bodyPr/>
        <a:lstStyle/>
        <a:p>
          <a:pPr algn="just"/>
          <a:r>
            <a:rPr lang="es-CL" sz="1400" dirty="0" smtClean="0"/>
            <a:t>Se elimina el criterio de excepción de 50 UTM.</a:t>
          </a:r>
          <a:endParaRPr lang="es-CL" sz="1400" dirty="0"/>
        </a:p>
      </dgm:t>
    </dgm:pt>
    <dgm:pt modelId="{081F745B-C8D6-4032-8961-89DF3597BDE3}" type="parTrans" cxnId="{1FE58BFD-F818-4E26-8998-2991590CAC39}">
      <dgm:prSet/>
      <dgm:spPr/>
      <dgm:t>
        <a:bodyPr/>
        <a:lstStyle/>
        <a:p>
          <a:endParaRPr lang="es-CL"/>
        </a:p>
      </dgm:t>
    </dgm:pt>
    <dgm:pt modelId="{63C66D73-0FEB-4BDE-B170-962766601D5A}" type="sibTrans" cxnId="{1FE58BFD-F818-4E26-8998-2991590CAC39}">
      <dgm:prSet/>
      <dgm:spPr/>
      <dgm:t>
        <a:bodyPr/>
        <a:lstStyle/>
        <a:p>
          <a:endParaRPr lang="es-CL"/>
        </a:p>
      </dgm:t>
    </dgm:pt>
    <dgm:pt modelId="{7098E453-8682-4554-8119-3C6DA0D6BE55}">
      <dgm:prSet custT="1"/>
      <dgm:spPr/>
      <dgm:t>
        <a:bodyPr/>
        <a:lstStyle/>
        <a:p>
          <a:pPr algn="just"/>
          <a:r>
            <a:rPr lang="es-CL" sz="1400" dirty="0" smtClean="0"/>
            <a:t>Se incorpora el criterio de </a:t>
          </a:r>
          <a:r>
            <a:rPr lang="es-CL" sz="1400" b="1" dirty="0" smtClean="0"/>
            <a:t>Materialidad e Importancia Relativa </a:t>
          </a:r>
          <a:r>
            <a:rPr lang="es-CL" sz="1400" dirty="0" smtClean="0"/>
            <a:t>para registrar como gasto patrimonial.</a:t>
          </a:r>
          <a:endParaRPr lang="es-CL" sz="1400" dirty="0"/>
        </a:p>
      </dgm:t>
    </dgm:pt>
    <dgm:pt modelId="{0701090F-E8A8-4CC7-B27A-77FA40F46670}" type="parTrans" cxnId="{AC26BF9C-8747-4727-8671-2595F53532B5}">
      <dgm:prSet/>
      <dgm:spPr/>
      <dgm:t>
        <a:bodyPr/>
        <a:lstStyle/>
        <a:p>
          <a:endParaRPr lang="es-CL"/>
        </a:p>
      </dgm:t>
    </dgm:pt>
    <dgm:pt modelId="{88B245F5-A551-4754-862B-EEECFAFA1725}" type="sibTrans" cxnId="{AC26BF9C-8747-4727-8671-2595F53532B5}">
      <dgm:prSet/>
      <dgm:spPr/>
      <dgm:t>
        <a:bodyPr/>
        <a:lstStyle/>
        <a:p>
          <a:endParaRPr lang="es-CL"/>
        </a:p>
      </dgm:t>
    </dgm:pt>
    <dgm:pt modelId="{2AC76091-CD1C-4029-BA53-2875D2DC42C0}">
      <dgm:prSet custT="1"/>
      <dgm:spPr/>
      <dgm:t>
        <a:bodyPr lIns="36000" tIns="0" rIns="0" bIns="36000"/>
        <a:lstStyle/>
        <a:p>
          <a:pPr marL="0" indent="0"/>
          <a:r>
            <a:rPr lang="es-CL" sz="1400" dirty="0" smtClean="0"/>
            <a:t>Las adquisiciones de bienes  efectuadas a partir del 1 de enero de 2013 deben reconocerse como bienes de uso siempre que  su costo de adquisición sea igual o superior a </a:t>
          </a:r>
          <a:r>
            <a:rPr lang="es-CL" sz="1400" b="1" dirty="0" smtClean="0"/>
            <a:t>3 UTM</a:t>
          </a:r>
          <a:r>
            <a:rPr lang="es-CL" sz="1400" dirty="0" smtClean="0"/>
            <a:t>.</a:t>
          </a:r>
          <a:endParaRPr lang="es-CL" sz="1400" dirty="0"/>
        </a:p>
      </dgm:t>
    </dgm:pt>
    <dgm:pt modelId="{271256F6-7277-45E0-A5F4-4F65800E1166}" type="parTrans" cxnId="{12E4047C-272C-47DC-B5A8-83D496981B61}">
      <dgm:prSet/>
      <dgm:spPr/>
      <dgm:t>
        <a:bodyPr/>
        <a:lstStyle/>
        <a:p>
          <a:endParaRPr lang="es-CL"/>
        </a:p>
      </dgm:t>
    </dgm:pt>
    <dgm:pt modelId="{4DAAAB5C-17AE-49F0-AAE9-4669B2F40A14}" type="sibTrans" cxnId="{12E4047C-272C-47DC-B5A8-83D496981B61}">
      <dgm:prSet/>
      <dgm:spPr/>
      <dgm:t>
        <a:bodyPr/>
        <a:lstStyle/>
        <a:p>
          <a:endParaRPr lang="es-CL"/>
        </a:p>
      </dgm:t>
    </dgm:pt>
    <dgm:pt modelId="{CF597A87-8186-4F3F-A59C-013DAA1993A6}">
      <dgm:prSet custT="1"/>
      <dgm:spPr/>
      <dgm:t>
        <a:bodyPr lIns="36000" tIns="0" rIns="0" bIns="36000"/>
        <a:lstStyle/>
        <a:p>
          <a:pPr marL="0" indent="0"/>
          <a:r>
            <a:rPr lang="es-CL" sz="1400" dirty="0" smtClean="0"/>
            <a:t>Las adquisiciones bajo este criterio se consideran gasto patrimonial.</a:t>
          </a:r>
          <a:endParaRPr lang="es-CL" sz="1400" dirty="0"/>
        </a:p>
      </dgm:t>
    </dgm:pt>
    <dgm:pt modelId="{F9EAD9CE-9B14-4012-B967-3277424E0C68}" type="parTrans" cxnId="{6F8EB597-DB5B-4765-B8BD-BAB9FC5B66FD}">
      <dgm:prSet/>
      <dgm:spPr/>
      <dgm:t>
        <a:bodyPr/>
        <a:lstStyle/>
        <a:p>
          <a:endParaRPr lang="es-CL"/>
        </a:p>
      </dgm:t>
    </dgm:pt>
    <dgm:pt modelId="{6098E1D7-7E94-4FD8-912D-1CEFD6ED5A94}" type="sibTrans" cxnId="{6F8EB597-DB5B-4765-B8BD-BAB9FC5B66FD}">
      <dgm:prSet/>
      <dgm:spPr/>
      <dgm:t>
        <a:bodyPr/>
        <a:lstStyle/>
        <a:p>
          <a:endParaRPr lang="es-CL"/>
        </a:p>
      </dgm:t>
    </dgm:pt>
    <dgm:pt modelId="{ED1966E9-9C79-4022-87AC-FC7DAC7F2952}" type="pres">
      <dgm:prSet presAssocID="{269BE674-BD97-4784-BC7C-490C1D328CA2}" presName="Name0" presStyleCnt="0">
        <dgm:presLayoutVars>
          <dgm:dir/>
          <dgm:animLvl val="lvl"/>
          <dgm:resizeHandles val="exact"/>
        </dgm:presLayoutVars>
      </dgm:prSet>
      <dgm:spPr/>
    </dgm:pt>
    <dgm:pt modelId="{B9C54A93-CE21-49CC-BD0B-23FC6FCC6F2D}" type="pres">
      <dgm:prSet presAssocID="{269BE674-BD97-4784-BC7C-490C1D328CA2}" presName="tSp" presStyleCnt="0"/>
      <dgm:spPr/>
    </dgm:pt>
    <dgm:pt modelId="{DB8F951A-AAD9-482F-84E9-81CF0D811EB4}" type="pres">
      <dgm:prSet presAssocID="{269BE674-BD97-4784-BC7C-490C1D328CA2}" presName="bSp" presStyleCnt="0"/>
      <dgm:spPr/>
    </dgm:pt>
    <dgm:pt modelId="{D35BA68F-48CF-456E-84CD-A2BEF3B7CDD3}" type="pres">
      <dgm:prSet presAssocID="{269BE674-BD97-4784-BC7C-490C1D328CA2}" presName="process" presStyleCnt="0"/>
      <dgm:spPr/>
    </dgm:pt>
    <dgm:pt modelId="{7DD2BB5A-33DB-4CB0-92B5-73F1624D3DCB}" type="pres">
      <dgm:prSet presAssocID="{DEAA98C2-665F-436D-93C1-DA81C7C5A88C}" presName="composite1" presStyleCnt="0"/>
      <dgm:spPr/>
    </dgm:pt>
    <dgm:pt modelId="{6E71CDCD-283C-472E-9D7C-7D95763844D8}" type="pres">
      <dgm:prSet presAssocID="{DEAA98C2-665F-436D-93C1-DA81C7C5A88C}" presName="dummyNode1" presStyleLbl="node1" presStyleIdx="0" presStyleCnt="3"/>
      <dgm:spPr/>
    </dgm:pt>
    <dgm:pt modelId="{D22740E3-6857-47E2-8BE0-3FE7B0B2CCB3}" type="pres">
      <dgm:prSet presAssocID="{DEAA98C2-665F-436D-93C1-DA81C7C5A88C}" presName="childNode1" presStyleLbl="bgAcc1" presStyleIdx="0" presStyleCnt="3" custScaleX="124253" custScaleY="152430" custLinFactNeighborX="-70" custLinFactNeighborY="22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B7A03DA-9145-4780-8FA6-2EA6B27E744F}" type="pres">
      <dgm:prSet presAssocID="{DEAA98C2-665F-436D-93C1-DA81C7C5A88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354E3A7-B941-4BED-9AC4-DEC569A6BA92}" type="pres">
      <dgm:prSet presAssocID="{DEAA98C2-665F-436D-93C1-DA81C7C5A88C}" presName="parentNode1" presStyleLbl="node1" presStyleIdx="0" presStyleCnt="3" custLinFactY="22444" custLinFactNeighborX="-1441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8DDC0-E6DE-459F-895E-51A470E8C880}" type="pres">
      <dgm:prSet presAssocID="{DEAA98C2-665F-436D-93C1-DA81C7C5A88C}" presName="connSite1" presStyleCnt="0"/>
      <dgm:spPr/>
    </dgm:pt>
    <dgm:pt modelId="{EDABC1D5-C759-41E0-85C2-C989636FB4C3}" type="pres">
      <dgm:prSet presAssocID="{E454E8AF-8D37-4AE9-9683-A0AC86D63CAA}" presName="Name9" presStyleLbl="sibTrans2D1" presStyleIdx="0" presStyleCnt="2" custLinFactNeighborX="-2171" custLinFactNeighborY="3188"/>
      <dgm:spPr/>
      <dgm:t>
        <a:bodyPr/>
        <a:lstStyle/>
        <a:p>
          <a:endParaRPr lang="es-CL"/>
        </a:p>
      </dgm:t>
    </dgm:pt>
    <dgm:pt modelId="{D37D9EC6-2BBC-499C-AEE6-8416B567B75A}" type="pres">
      <dgm:prSet presAssocID="{032C1E1A-BF02-4B80-A3EA-C9604BFDDBF9}" presName="composite2" presStyleCnt="0"/>
      <dgm:spPr/>
    </dgm:pt>
    <dgm:pt modelId="{36F1F00F-61CE-47B1-B3BD-92C74C927963}" type="pres">
      <dgm:prSet presAssocID="{032C1E1A-BF02-4B80-A3EA-C9604BFDDBF9}" presName="dummyNode2" presStyleLbl="node1" presStyleIdx="0" presStyleCnt="3"/>
      <dgm:spPr/>
    </dgm:pt>
    <dgm:pt modelId="{E3829095-9F0D-45B4-9EB6-AF513562EC62}" type="pres">
      <dgm:prSet presAssocID="{032C1E1A-BF02-4B80-A3EA-C9604BFDDBF9}" presName="childNode2" presStyleLbl="bgAcc1" presStyleIdx="1" presStyleCnt="3" custScaleX="130051" custScaleY="151350" custLinFactNeighborX="-70" custLinFactNeighborY="226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49D344-7C50-4998-B631-4DDDD650596B}" type="pres">
      <dgm:prSet presAssocID="{032C1E1A-BF02-4B80-A3EA-C9604BFDDBF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35678A-E75B-45D5-B319-7E623495CEC4}" type="pres">
      <dgm:prSet presAssocID="{032C1E1A-BF02-4B80-A3EA-C9604BFDDBF9}" presName="parentNode2" presStyleLbl="node1" presStyleIdx="1" presStyleCnt="3" custLinFactNeighborX="-3313" custLinFactNeighborY="-3468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CD0720-3AF3-4FE4-B6BB-7EFDCC7052CB}" type="pres">
      <dgm:prSet presAssocID="{032C1E1A-BF02-4B80-A3EA-C9604BFDDBF9}" presName="connSite2" presStyleCnt="0"/>
      <dgm:spPr/>
    </dgm:pt>
    <dgm:pt modelId="{465B2676-35CF-4A8E-B380-4FCF5845C8B5}" type="pres">
      <dgm:prSet presAssocID="{2F604B69-BCA0-4F8B-910F-FA8F871C4C6E}" presName="Name18" presStyleLbl="sibTrans2D1" presStyleIdx="1" presStyleCnt="2" custLinFactNeighborY="-4300"/>
      <dgm:spPr/>
      <dgm:t>
        <a:bodyPr/>
        <a:lstStyle/>
        <a:p>
          <a:endParaRPr lang="es-CL"/>
        </a:p>
      </dgm:t>
    </dgm:pt>
    <dgm:pt modelId="{6531D2AF-09E3-4E7B-B6AD-E057964497B4}" type="pres">
      <dgm:prSet presAssocID="{FC8826BA-8655-4DCA-94C8-E24428C00495}" presName="composite1" presStyleCnt="0"/>
      <dgm:spPr/>
    </dgm:pt>
    <dgm:pt modelId="{0B65E182-DF8E-47E2-BC12-58B1B745745E}" type="pres">
      <dgm:prSet presAssocID="{FC8826BA-8655-4DCA-94C8-E24428C00495}" presName="dummyNode1" presStyleLbl="node1" presStyleIdx="1" presStyleCnt="3"/>
      <dgm:spPr/>
    </dgm:pt>
    <dgm:pt modelId="{40166162-A972-4853-A17C-DC623A278E09}" type="pres">
      <dgm:prSet presAssocID="{FC8826BA-8655-4DCA-94C8-E24428C00495}" presName="childNode1" presStyleLbl="bgAcc1" presStyleIdx="2" presStyleCnt="3" custScaleX="119390" custScaleY="151438" custLinFactNeighborY="14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C29C5F-4F51-4712-AF37-AF59DB2F6B3D}" type="pres">
      <dgm:prSet presAssocID="{FC8826BA-8655-4DCA-94C8-E24428C0049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0C145-C1E0-4C55-A158-8255C1AF54AC}" type="pres">
      <dgm:prSet presAssocID="{FC8826BA-8655-4DCA-94C8-E24428C00495}" presName="parentNode1" presStyleLbl="node1" presStyleIdx="2" presStyleCnt="3" custLinFactY="22892" custLinFactNeighborX="-59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2B1BBA-1087-4E0F-8D0B-7D0622BA7C39}" type="pres">
      <dgm:prSet presAssocID="{FC8826BA-8655-4DCA-94C8-E24428C00495}" presName="connSite1" presStyleCnt="0"/>
      <dgm:spPr/>
    </dgm:pt>
  </dgm:ptLst>
  <dgm:cxnLst>
    <dgm:cxn modelId="{DB859C52-6F39-4419-927D-A6279AE71E60}" type="presOf" srcId="{2AC76091-CD1C-4029-BA53-2875D2DC42C0}" destId="{12C29C5F-4F51-4712-AF37-AF59DB2F6B3D}" srcOrd="1" destOrd="0" presId="urn:microsoft.com/office/officeart/2005/8/layout/hProcess4"/>
    <dgm:cxn modelId="{B7750BDC-8CF6-4CA2-92A8-D6EC47C0663C}" type="presOf" srcId="{F7A3242C-3E5C-437B-9D65-243CDECA0601}" destId="{D22740E3-6857-47E2-8BE0-3FE7B0B2CCB3}" srcOrd="0" destOrd="0" presId="urn:microsoft.com/office/officeart/2005/8/layout/hProcess4"/>
    <dgm:cxn modelId="{1359CCEF-58D8-47FE-87BB-C04E4FD1AD78}" type="presOf" srcId="{F7A3242C-3E5C-437B-9D65-243CDECA0601}" destId="{5B7A03DA-9145-4780-8FA6-2EA6B27E744F}" srcOrd="1" destOrd="0" presId="urn:microsoft.com/office/officeart/2005/8/layout/hProcess4"/>
    <dgm:cxn modelId="{5004D64E-400B-4615-8448-185CB90A7F1E}" srcId="{DEAA98C2-665F-436D-93C1-DA81C7C5A88C}" destId="{F7A3242C-3E5C-437B-9D65-243CDECA0601}" srcOrd="0" destOrd="0" parTransId="{B6ACC201-0015-4E0D-9991-E52B20BC67AA}" sibTransId="{1A607254-FC7C-4CB9-BD2B-F5D1734BA8C3}"/>
    <dgm:cxn modelId="{95856D92-57AF-471A-A8DA-05325E66BF00}" type="presOf" srcId="{A6073AAA-D8B6-4BF5-8E95-9CCC0420C80A}" destId="{7749D344-7C50-4998-B631-4DDDD650596B}" srcOrd="1" destOrd="0" presId="urn:microsoft.com/office/officeart/2005/8/layout/hProcess4"/>
    <dgm:cxn modelId="{6F8EB597-DB5B-4765-B8BD-BAB9FC5B66FD}" srcId="{FC8826BA-8655-4DCA-94C8-E24428C00495}" destId="{CF597A87-8186-4F3F-A59C-013DAA1993A6}" srcOrd="1" destOrd="0" parTransId="{F9EAD9CE-9B14-4012-B967-3277424E0C68}" sibTransId="{6098E1D7-7E94-4FD8-912D-1CEFD6ED5A94}"/>
    <dgm:cxn modelId="{B9820846-35FA-4966-955F-5D222D2F1886}" type="presOf" srcId="{7098E453-8682-4554-8119-3C6DA0D6BE55}" destId="{E3829095-9F0D-45B4-9EB6-AF513562EC62}" srcOrd="0" destOrd="1" presId="urn:microsoft.com/office/officeart/2005/8/layout/hProcess4"/>
    <dgm:cxn modelId="{2E866122-446C-4C2A-A8C0-626B16CC7BAF}" type="presOf" srcId="{032C1E1A-BF02-4B80-A3EA-C9604BFDDBF9}" destId="{FB35678A-E75B-45D5-B319-7E623495CEC4}" srcOrd="0" destOrd="0" presId="urn:microsoft.com/office/officeart/2005/8/layout/hProcess4"/>
    <dgm:cxn modelId="{F8654EF0-E58A-403D-89FF-1878B62BFAA7}" srcId="{269BE674-BD97-4784-BC7C-490C1D328CA2}" destId="{032C1E1A-BF02-4B80-A3EA-C9604BFDDBF9}" srcOrd="1" destOrd="0" parTransId="{AFB93C79-DF80-41F1-9EDD-1579B649926F}" sibTransId="{2F604B69-BCA0-4F8B-910F-FA8F871C4C6E}"/>
    <dgm:cxn modelId="{8EAB1AB4-689D-4DD2-ADED-ACAB12BD7D5C}" type="presOf" srcId="{CF597A87-8186-4F3F-A59C-013DAA1993A6}" destId="{40166162-A972-4853-A17C-DC623A278E09}" srcOrd="0" destOrd="1" presId="urn:microsoft.com/office/officeart/2005/8/layout/hProcess4"/>
    <dgm:cxn modelId="{12E4047C-272C-47DC-B5A8-83D496981B61}" srcId="{FC8826BA-8655-4DCA-94C8-E24428C00495}" destId="{2AC76091-CD1C-4029-BA53-2875D2DC42C0}" srcOrd="0" destOrd="0" parTransId="{271256F6-7277-45E0-A5F4-4F65800E1166}" sibTransId="{4DAAAB5C-17AE-49F0-AAE9-4669B2F40A14}"/>
    <dgm:cxn modelId="{FE143D9F-DF5C-4D23-8262-7ED22113F38C}" type="presOf" srcId="{269BE674-BD97-4784-BC7C-490C1D328CA2}" destId="{ED1966E9-9C79-4022-87AC-FC7DAC7F2952}" srcOrd="0" destOrd="0" presId="urn:microsoft.com/office/officeart/2005/8/layout/hProcess4"/>
    <dgm:cxn modelId="{5FF357D4-80FD-4768-B437-EDD4043B02EB}" type="presOf" srcId="{FC8826BA-8655-4DCA-94C8-E24428C00495}" destId="{F210C145-C1E0-4C55-A158-8255C1AF54AC}" srcOrd="0" destOrd="0" presId="urn:microsoft.com/office/officeart/2005/8/layout/hProcess4"/>
    <dgm:cxn modelId="{BD0CDB49-3D13-424B-B4A1-32626F461E45}" type="presOf" srcId="{A6073AAA-D8B6-4BF5-8E95-9CCC0420C80A}" destId="{E3829095-9F0D-45B4-9EB6-AF513562EC62}" srcOrd="0" destOrd="0" presId="urn:microsoft.com/office/officeart/2005/8/layout/hProcess4"/>
    <dgm:cxn modelId="{CF3C941B-846B-441F-9ABA-EF10A1BF39FA}" type="presOf" srcId="{DEAA98C2-665F-436D-93C1-DA81C7C5A88C}" destId="{8354E3A7-B941-4BED-9AC4-DEC569A6BA92}" srcOrd="0" destOrd="0" presId="urn:microsoft.com/office/officeart/2005/8/layout/hProcess4"/>
    <dgm:cxn modelId="{13430941-3079-4168-AD0A-3CE3802F5A83}" type="presOf" srcId="{CF597A87-8186-4F3F-A59C-013DAA1993A6}" destId="{12C29C5F-4F51-4712-AF37-AF59DB2F6B3D}" srcOrd="1" destOrd="1" presId="urn:microsoft.com/office/officeart/2005/8/layout/hProcess4"/>
    <dgm:cxn modelId="{1FE58BFD-F818-4E26-8998-2991590CAC39}" srcId="{032C1E1A-BF02-4B80-A3EA-C9604BFDDBF9}" destId="{A6073AAA-D8B6-4BF5-8E95-9CCC0420C80A}" srcOrd="0" destOrd="0" parTransId="{081F745B-C8D6-4032-8961-89DF3597BDE3}" sibTransId="{63C66D73-0FEB-4BDE-B170-962766601D5A}"/>
    <dgm:cxn modelId="{0B8C5E8E-3078-4E83-B07E-22F6869025A2}" type="presOf" srcId="{E454E8AF-8D37-4AE9-9683-A0AC86D63CAA}" destId="{EDABC1D5-C759-41E0-85C2-C989636FB4C3}" srcOrd="0" destOrd="0" presId="urn:microsoft.com/office/officeart/2005/8/layout/hProcess4"/>
    <dgm:cxn modelId="{3FF48CA3-47F2-4321-B9FE-030E97D275BD}" type="presOf" srcId="{2AC76091-CD1C-4029-BA53-2875D2DC42C0}" destId="{40166162-A972-4853-A17C-DC623A278E09}" srcOrd="0" destOrd="0" presId="urn:microsoft.com/office/officeart/2005/8/layout/hProcess4"/>
    <dgm:cxn modelId="{F653B3D9-2A6F-427E-B4F6-D30A08BE6211}" type="presOf" srcId="{2F604B69-BCA0-4F8B-910F-FA8F871C4C6E}" destId="{465B2676-35CF-4A8E-B380-4FCF5845C8B5}" srcOrd="0" destOrd="0" presId="urn:microsoft.com/office/officeart/2005/8/layout/hProcess4"/>
    <dgm:cxn modelId="{F544E55A-B6C3-4CD4-B4DC-B22001E5FD0D}" srcId="{269BE674-BD97-4784-BC7C-490C1D328CA2}" destId="{DEAA98C2-665F-436D-93C1-DA81C7C5A88C}" srcOrd="0" destOrd="0" parTransId="{1270F8E1-72F3-4590-B68C-63D743A7FC12}" sibTransId="{E454E8AF-8D37-4AE9-9683-A0AC86D63CAA}"/>
    <dgm:cxn modelId="{0D39E0E9-8B10-426F-9A3F-1C909274761B}" type="presOf" srcId="{7098E453-8682-4554-8119-3C6DA0D6BE55}" destId="{7749D344-7C50-4998-B631-4DDDD650596B}" srcOrd="1" destOrd="1" presId="urn:microsoft.com/office/officeart/2005/8/layout/hProcess4"/>
    <dgm:cxn modelId="{99EC29E2-C7FD-4EFC-9804-4024A2478061}" srcId="{269BE674-BD97-4784-BC7C-490C1D328CA2}" destId="{FC8826BA-8655-4DCA-94C8-E24428C00495}" srcOrd="2" destOrd="0" parTransId="{243FC2B1-B735-41B5-8D50-E1B182BA5AFE}" sibTransId="{9BE3B2C5-D395-439A-A1E8-EDE004CF7CEB}"/>
    <dgm:cxn modelId="{AC26BF9C-8747-4727-8671-2595F53532B5}" srcId="{032C1E1A-BF02-4B80-A3EA-C9604BFDDBF9}" destId="{7098E453-8682-4554-8119-3C6DA0D6BE55}" srcOrd="1" destOrd="0" parTransId="{0701090F-E8A8-4CC7-B27A-77FA40F46670}" sibTransId="{88B245F5-A551-4754-862B-EEECFAFA1725}"/>
    <dgm:cxn modelId="{10C92C66-DE54-4D1C-8094-62D253312589}" type="presParOf" srcId="{ED1966E9-9C79-4022-87AC-FC7DAC7F2952}" destId="{B9C54A93-CE21-49CC-BD0B-23FC6FCC6F2D}" srcOrd="0" destOrd="0" presId="urn:microsoft.com/office/officeart/2005/8/layout/hProcess4"/>
    <dgm:cxn modelId="{9E1F43B6-CD95-4121-9D42-942363E9F0FB}" type="presParOf" srcId="{ED1966E9-9C79-4022-87AC-FC7DAC7F2952}" destId="{DB8F951A-AAD9-482F-84E9-81CF0D811EB4}" srcOrd="1" destOrd="0" presId="urn:microsoft.com/office/officeart/2005/8/layout/hProcess4"/>
    <dgm:cxn modelId="{4AD1B2A8-1E31-4C5C-8F33-FF8EB6634818}" type="presParOf" srcId="{ED1966E9-9C79-4022-87AC-FC7DAC7F2952}" destId="{D35BA68F-48CF-456E-84CD-A2BEF3B7CDD3}" srcOrd="2" destOrd="0" presId="urn:microsoft.com/office/officeart/2005/8/layout/hProcess4"/>
    <dgm:cxn modelId="{795185AD-5133-4F29-825D-7DB6A4B7D2D5}" type="presParOf" srcId="{D35BA68F-48CF-456E-84CD-A2BEF3B7CDD3}" destId="{7DD2BB5A-33DB-4CB0-92B5-73F1624D3DCB}" srcOrd="0" destOrd="0" presId="urn:microsoft.com/office/officeart/2005/8/layout/hProcess4"/>
    <dgm:cxn modelId="{7D86337B-E65F-4691-9C65-A3FD98B26DAA}" type="presParOf" srcId="{7DD2BB5A-33DB-4CB0-92B5-73F1624D3DCB}" destId="{6E71CDCD-283C-472E-9D7C-7D95763844D8}" srcOrd="0" destOrd="0" presId="urn:microsoft.com/office/officeart/2005/8/layout/hProcess4"/>
    <dgm:cxn modelId="{18A91AC6-413F-48A0-BDB9-93888D9EEB8F}" type="presParOf" srcId="{7DD2BB5A-33DB-4CB0-92B5-73F1624D3DCB}" destId="{D22740E3-6857-47E2-8BE0-3FE7B0B2CCB3}" srcOrd="1" destOrd="0" presId="urn:microsoft.com/office/officeart/2005/8/layout/hProcess4"/>
    <dgm:cxn modelId="{D08646E3-262D-4766-A80E-1CF9A6B9BDAF}" type="presParOf" srcId="{7DD2BB5A-33DB-4CB0-92B5-73F1624D3DCB}" destId="{5B7A03DA-9145-4780-8FA6-2EA6B27E744F}" srcOrd="2" destOrd="0" presId="urn:microsoft.com/office/officeart/2005/8/layout/hProcess4"/>
    <dgm:cxn modelId="{83A374D3-62BE-4BA0-9158-7B7F7484A697}" type="presParOf" srcId="{7DD2BB5A-33DB-4CB0-92B5-73F1624D3DCB}" destId="{8354E3A7-B941-4BED-9AC4-DEC569A6BA92}" srcOrd="3" destOrd="0" presId="urn:microsoft.com/office/officeart/2005/8/layout/hProcess4"/>
    <dgm:cxn modelId="{9B74B39F-0061-44DB-BCB2-325E84BE49C9}" type="presParOf" srcId="{7DD2BB5A-33DB-4CB0-92B5-73F1624D3DCB}" destId="{3B08DDC0-E6DE-459F-895E-51A470E8C880}" srcOrd="4" destOrd="0" presId="urn:microsoft.com/office/officeart/2005/8/layout/hProcess4"/>
    <dgm:cxn modelId="{06A567CB-38D9-4A93-B9AF-24EB62710CF3}" type="presParOf" srcId="{D35BA68F-48CF-456E-84CD-A2BEF3B7CDD3}" destId="{EDABC1D5-C759-41E0-85C2-C989636FB4C3}" srcOrd="1" destOrd="0" presId="urn:microsoft.com/office/officeart/2005/8/layout/hProcess4"/>
    <dgm:cxn modelId="{96FA1B08-1499-44CF-A23C-D5E972E300A1}" type="presParOf" srcId="{D35BA68F-48CF-456E-84CD-A2BEF3B7CDD3}" destId="{D37D9EC6-2BBC-499C-AEE6-8416B567B75A}" srcOrd="2" destOrd="0" presId="urn:microsoft.com/office/officeart/2005/8/layout/hProcess4"/>
    <dgm:cxn modelId="{EFBF3183-7A68-4AAC-98A1-88F89C66F44E}" type="presParOf" srcId="{D37D9EC6-2BBC-499C-AEE6-8416B567B75A}" destId="{36F1F00F-61CE-47B1-B3BD-92C74C927963}" srcOrd="0" destOrd="0" presId="urn:microsoft.com/office/officeart/2005/8/layout/hProcess4"/>
    <dgm:cxn modelId="{8EAF8595-F01C-4319-BAC9-CDF2DB4ED3F7}" type="presParOf" srcId="{D37D9EC6-2BBC-499C-AEE6-8416B567B75A}" destId="{E3829095-9F0D-45B4-9EB6-AF513562EC62}" srcOrd="1" destOrd="0" presId="urn:microsoft.com/office/officeart/2005/8/layout/hProcess4"/>
    <dgm:cxn modelId="{441BC5EC-FE3A-4398-83DD-5670EB6FE08C}" type="presParOf" srcId="{D37D9EC6-2BBC-499C-AEE6-8416B567B75A}" destId="{7749D344-7C50-4998-B631-4DDDD650596B}" srcOrd="2" destOrd="0" presId="urn:microsoft.com/office/officeart/2005/8/layout/hProcess4"/>
    <dgm:cxn modelId="{DD0D29B8-E2E7-4220-9AE8-8838C52EB345}" type="presParOf" srcId="{D37D9EC6-2BBC-499C-AEE6-8416B567B75A}" destId="{FB35678A-E75B-45D5-B319-7E623495CEC4}" srcOrd="3" destOrd="0" presId="urn:microsoft.com/office/officeart/2005/8/layout/hProcess4"/>
    <dgm:cxn modelId="{FBFDECCA-2049-40B9-A083-EC69363191BC}" type="presParOf" srcId="{D37D9EC6-2BBC-499C-AEE6-8416B567B75A}" destId="{56CD0720-3AF3-4FE4-B6BB-7EFDCC7052CB}" srcOrd="4" destOrd="0" presId="urn:microsoft.com/office/officeart/2005/8/layout/hProcess4"/>
    <dgm:cxn modelId="{DC646011-C7F3-4F2B-8AD4-74850A3C4AE1}" type="presParOf" srcId="{D35BA68F-48CF-456E-84CD-A2BEF3B7CDD3}" destId="{465B2676-35CF-4A8E-B380-4FCF5845C8B5}" srcOrd="3" destOrd="0" presId="urn:microsoft.com/office/officeart/2005/8/layout/hProcess4"/>
    <dgm:cxn modelId="{139BAA11-4B2E-4ACC-8345-A09EED69EF7C}" type="presParOf" srcId="{D35BA68F-48CF-456E-84CD-A2BEF3B7CDD3}" destId="{6531D2AF-09E3-4E7B-B6AD-E057964497B4}" srcOrd="4" destOrd="0" presId="urn:microsoft.com/office/officeart/2005/8/layout/hProcess4"/>
    <dgm:cxn modelId="{40C621E7-3381-41F4-B718-FB3BBD484CD5}" type="presParOf" srcId="{6531D2AF-09E3-4E7B-B6AD-E057964497B4}" destId="{0B65E182-DF8E-47E2-BC12-58B1B745745E}" srcOrd="0" destOrd="0" presId="urn:microsoft.com/office/officeart/2005/8/layout/hProcess4"/>
    <dgm:cxn modelId="{BF463BF3-4D04-478E-8335-E8A0539837EE}" type="presParOf" srcId="{6531D2AF-09E3-4E7B-B6AD-E057964497B4}" destId="{40166162-A972-4853-A17C-DC623A278E09}" srcOrd="1" destOrd="0" presId="urn:microsoft.com/office/officeart/2005/8/layout/hProcess4"/>
    <dgm:cxn modelId="{FEB14468-CABA-4D15-9A6C-8C715C6B619E}" type="presParOf" srcId="{6531D2AF-09E3-4E7B-B6AD-E057964497B4}" destId="{12C29C5F-4F51-4712-AF37-AF59DB2F6B3D}" srcOrd="2" destOrd="0" presId="urn:microsoft.com/office/officeart/2005/8/layout/hProcess4"/>
    <dgm:cxn modelId="{2DD7E238-7167-4EBF-889B-5A4F148760F1}" type="presParOf" srcId="{6531D2AF-09E3-4E7B-B6AD-E057964497B4}" destId="{F210C145-C1E0-4C55-A158-8255C1AF54AC}" srcOrd="3" destOrd="0" presId="urn:microsoft.com/office/officeart/2005/8/layout/hProcess4"/>
    <dgm:cxn modelId="{BC4C4D85-6336-4935-95D4-AEF37484B6FE}" type="presParOf" srcId="{6531D2AF-09E3-4E7B-B6AD-E057964497B4}" destId="{122B1BBA-1087-4E0F-8D0B-7D0622BA7C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1EC16-A0BC-4B7E-AEC7-F51257A0C756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F7BF0C22-5507-485E-87F7-8F11EC6ABC24}">
      <dgm:prSet phldrT="[Texto]" custT="1"/>
      <dgm:spPr/>
      <dgm:t>
        <a:bodyPr/>
        <a:lstStyle/>
        <a:p>
          <a:r>
            <a:rPr lang="es-CL" sz="1500" dirty="0" smtClean="0"/>
            <a:t>Compromiso </a:t>
          </a:r>
          <a:endParaRPr lang="es-CL" sz="1500" dirty="0"/>
        </a:p>
      </dgm:t>
    </dgm:pt>
    <dgm:pt modelId="{82C117CC-0FB8-4414-8A2C-992F9497AA0F}" type="parTrans" cxnId="{64809B18-5FCC-4C95-83B4-610F85B233F6}">
      <dgm:prSet/>
      <dgm:spPr/>
      <dgm:t>
        <a:bodyPr/>
        <a:lstStyle/>
        <a:p>
          <a:endParaRPr lang="es-CL" sz="1500"/>
        </a:p>
      </dgm:t>
    </dgm:pt>
    <dgm:pt modelId="{61ABF3B0-82CC-4F11-99E0-444116F0F937}" type="sibTrans" cxnId="{64809B18-5FCC-4C95-83B4-610F85B233F6}">
      <dgm:prSet/>
      <dgm:spPr/>
      <dgm:t>
        <a:bodyPr/>
        <a:lstStyle/>
        <a:p>
          <a:endParaRPr lang="es-CL" sz="1500"/>
        </a:p>
      </dgm:t>
    </dgm:pt>
    <dgm:pt modelId="{B3F49EBE-FDC3-43EF-97B9-6B4FD78C08E9}">
      <dgm:prSet phldrT="[Texto]" custT="1"/>
      <dgm:spPr/>
      <dgm:t>
        <a:bodyPr/>
        <a:lstStyle/>
        <a:p>
          <a:r>
            <a:rPr lang="es-CL" sz="1500" dirty="0" smtClean="0"/>
            <a:t>Coordinación </a:t>
          </a:r>
          <a:endParaRPr lang="es-CL" sz="1500" dirty="0"/>
        </a:p>
      </dgm:t>
    </dgm:pt>
    <dgm:pt modelId="{F9AE6CB0-BA0A-4EFF-9A7B-D770F6D37A2B}" type="parTrans" cxnId="{8BB6CD41-E285-4A39-8CBD-D0318E64647A}">
      <dgm:prSet/>
      <dgm:spPr/>
      <dgm:t>
        <a:bodyPr/>
        <a:lstStyle/>
        <a:p>
          <a:endParaRPr lang="es-CL" sz="1500"/>
        </a:p>
      </dgm:t>
    </dgm:pt>
    <dgm:pt modelId="{9976DE10-3332-44DB-87A5-2D94D094A1C2}" type="sibTrans" cxnId="{8BB6CD41-E285-4A39-8CBD-D0318E64647A}">
      <dgm:prSet/>
      <dgm:spPr/>
      <dgm:t>
        <a:bodyPr/>
        <a:lstStyle/>
        <a:p>
          <a:endParaRPr lang="es-CL" sz="1500"/>
        </a:p>
      </dgm:t>
    </dgm:pt>
    <dgm:pt modelId="{29D54037-7637-42D9-AE55-8DA026C8D355}">
      <dgm:prSet phldrT="[Texto]" custT="1"/>
      <dgm:spPr/>
      <dgm:t>
        <a:bodyPr/>
        <a:lstStyle/>
        <a:p>
          <a:r>
            <a:rPr lang="es-CL" sz="1500" b="0" dirty="0" smtClean="0">
              <a:solidFill>
                <a:schemeClr val="tx1"/>
              </a:solidFill>
            </a:rPr>
            <a:t>Comunicación </a:t>
          </a:r>
          <a:endParaRPr lang="es-CL" sz="1500" b="0" dirty="0">
            <a:solidFill>
              <a:schemeClr val="tx1"/>
            </a:solidFill>
          </a:endParaRPr>
        </a:p>
      </dgm:t>
    </dgm:pt>
    <dgm:pt modelId="{57B54D8F-046E-43FF-9D65-EBA3B28BDCFC}" type="parTrans" cxnId="{5FB11D8E-7CD2-4ABA-A92D-0D65D201FC37}">
      <dgm:prSet/>
      <dgm:spPr/>
      <dgm:t>
        <a:bodyPr/>
        <a:lstStyle/>
        <a:p>
          <a:endParaRPr lang="es-CL" sz="1500"/>
        </a:p>
      </dgm:t>
    </dgm:pt>
    <dgm:pt modelId="{DC4D6ADB-4D87-4F4F-874B-6843DA659A37}" type="sibTrans" cxnId="{5FB11D8E-7CD2-4ABA-A92D-0D65D201FC37}">
      <dgm:prSet/>
      <dgm:spPr/>
      <dgm:t>
        <a:bodyPr/>
        <a:lstStyle/>
        <a:p>
          <a:endParaRPr lang="es-CL" sz="1500"/>
        </a:p>
      </dgm:t>
    </dgm:pt>
    <dgm:pt modelId="{8EC7AFD0-3DE5-42CF-9417-F6FCA401546C}">
      <dgm:prSet phldrT="[Texto]" custT="1"/>
      <dgm:spPr/>
      <dgm:t>
        <a:bodyPr lIns="0" tIns="0" rIns="0" bIns="0"/>
        <a:lstStyle/>
        <a:p>
          <a:r>
            <a:rPr lang="es-CL" sz="1500" dirty="0" smtClean="0"/>
            <a:t>Complementariedad </a:t>
          </a:r>
          <a:endParaRPr lang="es-CL" sz="1500" dirty="0"/>
        </a:p>
      </dgm:t>
    </dgm:pt>
    <dgm:pt modelId="{40B8FE1A-367F-4BEC-9FAA-0E4A0C3AD6D9}" type="parTrans" cxnId="{40DFE6F0-BC7F-45A0-A89B-F22475BA490D}">
      <dgm:prSet/>
      <dgm:spPr/>
      <dgm:t>
        <a:bodyPr/>
        <a:lstStyle/>
        <a:p>
          <a:endParaRPr lang="es-CL" sz="1500"/>
        </a:p>
      </dgm:t>
    </dgm:pt>
    <dgm:pt modelId="{097E2868-FE96-41F1-9E3D-7B19BCE23388}" type="sibTrans" cxnId="{40DFE6F0-BC7F-45A0-A89B-F22475BA490D}">
      <dgm:prSet/>
      <dgm:spPr/>
      <dgm:t>
        <a:bodyPr/>
        <a:lstStyle/>
        <a:p>
          <a:endParaRPr lang="es-CL" sz="1500"/>
        </a:p>
      </dgm:t>
    </dgm:pt>
    <dgm:pt modelId="{7C8D66EC-2155-49D4-9422-CF1129A19CDD}">
      <dgm:prSet phldrT="[Texto]" custT="1"/>
      <dgm:spPr/>
      <dgm:t>
        <a:bodyPr/>
        <a:lstStyle/>
        <a:p>
          <a:r>
            <a:rPr lang="es-CL" sz="1500" dirty="0" smtClean="0"/>
            <a:t>Confianza</a:t>
          </a:r>
          <a:endParaRPr lang="es-CL" sz="1500" dirty="0"/>
        </a:p>
      </dgm:t>
    </dgm:pt>
    <dgm:pt modelId="{31FC823E-4A91-4643-B487-1112BD1152EA}" type="parTrans" cxnId="{188A5960-2A67-43F5-8B29-77730F248227}">
      <dgm:prSet/>
      <dgm:spPr/>
      <dgm:t>
        <a:bodyPr/>
        <a:lstStyle/>
        <a:p>
          <a:endParaRPr lang="es-CL" sz="1500"/>
        </a:p>
      </dgm:t>
    </dgm:pt>
    <dgm:pt modelId="{94F1AC3E-3C32-4213-A5DD-22C9CF1F80B1}" type="sibTrans" cxnId="{188A5960-2A67-43F5-8B29-77730F248227}">
      <dgm:prSet/>
      <dgm:spPr/>
      <dgm:t>
        <a:bodyPr/>
        <a:lstStyle/>
        <a:p>
          <a:endParaRPr lang="es-CL" sz="1500"/>
        </a:p>
      </dgm:t>
    </dgm:pt>
    <dgm:pt modelId="{65BF577E-F048-433F-9A53-52915C839937}" type="pres">
      <dgm:prSet presAssocID="{0CE1EC16-A0BC-4B7E-AEC7-F51257A0C7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E2F56A8-D84E-42A6-86C6-268CB5971169}" type="pres">
      <dgm:prSet presAssocID="{F7BF0C22-5507-485E-87F7-8F11EC6ABC24}" presName="node" presStyleLbl="node1" presStyleIdx="0" presStyleCnt="5" custScaleX="143787" custScaleY="59098" custRadScaleRad="124643" custRadScaleInc="11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BF9FB8-E3DC-4278-8FDF-BE815B6B845D}" type="pres">
      <dgm:prSet presAssocID="{61ABF3B0-82CC-4F11-99E0-444116F0F937}" presName="sibTrans" presStyleLbl="sibTrans2D1" presStyleIdx="0" presStyleCnt="5" custLinFactNeighborX="77262" custLinFactNeighborY="-40397"/>
      <dgm:spPr/>
      <dgm:t>
        <a:bodyPr/>
        <a:lstStyle/>
        <a:p>
          <a:endParaRPr lang="es-CL"/>
        </a:p>
      </dgm:t>
    </dgm:pt>
    <dgm:pt modelId="{73969823-E8F4-4C8E-BC67-19FE28CABD89}" type="pres">
      <dgm:prSet presAssocID="{61ABF3B0-82CC-4F11-99E0-444116F0F937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F56ABCDC-4AB3-4BFA-B256-A7678BEF9B68}" type="pres">
      <dgm:prSet presAssocID="{B3F49EBE-FDC3-43EF-97B9-6B4FD78C08E9}" presName="node" presStyleLbl="node1" presStyleIdx="1" presStyleCnt="5" custScaleX="143787" custScaleY="59098" custRadScaleRad="157230" custRadScaleInc="160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C428CC-408B-4F2F-A9E9-817CA5B50A42}" type="pres">
      <dgm:prSet presAssocID="{9976DE10-3332-44DB-87A5-2D94D094A1C2}" presName="sibTrans" presStyleLbl="sibTrans2D1" presStyleIdx="1" presStyleCnt="5"/>
      <dgm:spPr/>
      <dgm:t>
        <a:bodyPr/>
        <a:lstStyle/>
        <a:p>
          <a:endParaRPr lang="es-CL"/>
        </a:p>
      </dgm:t>
    </dgm:pt>
    <dgm:pt modelId="{DBDC1C6A-F968-4950-A664-C30F66C21262}" type="pres">
      <dgm:prSet presAssocID="{9976DE10-3332-44DB-87A5-2D94D094A1C2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A0F389FC-065A-4D21-9653-C75C8168391B}" type="pres">
      <dgm:prSet presAssocID="{29D54037-7637-42D9-AE55-8DA026C8D355}" presName="node" presStyleLbl="node1" presStyleIdx="2" presStyleCnt="5" custScaleX="143787" custScaleY="59098" custRadScaleRad="135880" custRadScaleInc="-4924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181F8B-5C45-4CD9-A581-968C9F5E5DD1}" type="pres">
      <dgm:prSet presAssocID="{DC4D6ADB-4D87-4F4F-874B-6843DA659A37}" presName="sibTrans" presStyleLbl="sibTrans2D1" presStyleIdx="2" presStyleCnt="5"/>
      <dgm:spPr/>
      <dgm:t>
        <a:bodyPr/>
        <a:lstStyle/>
        <a:p>
          <a:endParaRPr lang="es-CL"/>
        </a:p>
      </dgm:t>
    </dgm:pt>
    <dgm:pt modelId="{890E1259-FE58-46A2-89F0-1C0B5D23E6ED}" type="pres">
      <dgm:prSet presAssocID="{DC4D6ADB-4D87-4F4F-874B-6843DA659A37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1429825-D07C-4628-A920-7E3682635DCB}" type="pres">
      <dgm:prSet presAssocID="{8EC7AFD0-3DE5-42CF-9417-F6FCA401546C}" presName="node" presStyleLbl="node1" presStyleIdx="3" presStyleCnt="5" custScaleX="143787" custScaleY="59098" custRadScaleRad="123158" custRadScaleInc="3643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388168-4A92-402A-A1BF-7B018ED24F66}" type="pres">
      <dgm:prSet presAssocID="{097E2868-FE96-41F1-9E3D-7B19BCE23388}" presName="sibTrans" presStyleLbl="sibTrans2D1" presStyleIdx="3" presStyleCnt="5"/>
      <dgm:spPr/>
      <dgm:t>
        <a:bodyPr/>
        <a:lstStyle/>
        <a:p>
          <a:endParaRPr lang="es-CL"/>
        </a:p>
      </dgm:t>
    </dgm:pt>
    <dgm:pt modelId="{FC4E2AB6-CD36-4104-A7F1-0FA49253A473}" type="pres">
      <dgm:prSet presAssocID="{097E2868-FE96-41F1-9E3D-7B19BCE23388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46B398A6-324B-4BCD-BD6F-5CD5993B9ABE}" type="pres">
      <dgm:prSet presAssocID="{7C8D66EC-2155-49D4-9422-CF1129A19CDD}" presName="node" presStyleLbl="node1" presStyleIdx="4" presStyleCnt="5" custScaleX="143787" custScaleY="59098" custRadScaleRad="148562" custRadScaleInc="-83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06C5F-049A-410B-84C4-4CB9B217CA5F}" type="pres">
      <dgm:prSet presAssocID="{94F1AC3E-3C32-4213-A5DD-22C9CF1F80B1}" presName="sibTrans" presStyleLbl="sibTrans2D1" presStyleIdx="4" presStyleCnt="5" custLinFactNeighborX="-79706" custLinFactNeighborY="-73666"/>
      <dgm:spPr/>
      <dgm:t>
        <a:bodyPr/>
        <a:lstStyle/>
        <a:p>
          <a:endParaRPr lang="es-CL"/>
        </a:p>
      </dgm:t>
    </dgm:pt>
    <dgm:pt modelId="{8F58A300-CA34-4EB0-98FD-642E15A2BA23}" type="pres">
      <dgm:prSet presAssocID="{94F1AC3E-3C32-4213-A5DD-22C9CF1F80B1}" presName="connectorText" presStyleLbl="sibTrans2D1" presStyleIdx="4" presStyleCnt="5"/>
      <dgm:spPr/>
      <dgm:t>
        <a:bodyPr/>
        <a:lstStyle/>
        <a:p>
          <a:endParaRPr lang="es-CL"/>
        </a:p>
      </dgm:t>
    </dgm:pt>
  </dgm:ptLst>
  <dgm:cxnLst>
    <dgm:cxn modelId="{8BB6CD41-E285-4A39-8CBD-D0318E64647A}" srcId="{0CE1EC16-A0BC-4B7E-AEC7-F51257A0C756}" destId="{B3F49EBE-FDC3-43EF-97B9-6B4FD78C08E9}" srcOrd="1" destOrd="0" parTransId="{F9AE6CB0-BA0A-4EFF-9A7B-D770F6D37A2B}" sibTransId="{9976DE10-3332-44DB-87A5-2D94D094A1C2}"/>
    <dgm:cxn modelId="{C7CB9EC4-CF81-4F0C-8B22-DD219FB62F6B}" type="presOf" srcId="{097E2868-FE96-41F1-9E3D-7B19BCE23388}" destId="{CF388168-4A92-402A-A1BF-7B018ED24F66}" srcOrd="0" destOrd="0" presId="urn:microsoft.com/office/officeart/2005/8/layout/cycle2"/>
    <dgm:cxn modelId="{E52850CA-598C-475C-9886-2606EBFD742A}" type="presOf" srcId="{94F1AC3E-3C32-4213-A5DD-22C9CF1F80B1}" destId="{F6506C5F-049A-410B-84C4-4CB9B217CA5F}" srcOrd="0" destOrd="0" presId="urn:microsoft.com/office/officeart/2005/8/layout/cycle2"/>
    <dgm:cxn modelId="{F688BCAE-A9CF-4BDA-9B76-9B232DFBF23B}" type="presOf" srcId="{8EC7AFD0-3DE5-42CF-9417-F6FCA401546C}" destId="{61429825-D07C-4628-A920-7E3682635DCB}" srcOrd="0" destOrd="0" presId="urn:microsoft.com/office/officeart/2005/8/layout/cycle2"/>
    <dgm:cxn modelId="{327009C2-A61B-4D09-9C37-46410DF45AC3}" type="presOf" srcId="{29D54037-7637-42D9-AE55-8DA026C8D355}" destId="{A0F389FC-065A-4D21-9653-C75C8168391B}" srcOrd="0" destOrd="0" presId="urn:microsoft.com/office/officeart/2005/8/layout/cycle2"/>
    <dgm:cxn modelId="{FAB7E18E-3A38-45CC-8F99-6293F71ED40E}" type="presOf" srcId="{097E2868-FE96-41F1-9E3D-7B19BCE23388}" destId="{FC4E2AB6-CD36-4104-A7F1-0FA49253A473}" srcOrd="1" destOrd="0" presId="urn:microsoft.com/office/officeart/2005/8/layout/cycle2"/>
    <dgm:cxn modelId="{1D679FEF-051E-43A1-8106-7FAB68D13770}" type="presOf" srcId="{B3F49EBE-FDC3-43EF-97B9-6B4FD78C08E9}" destId="{F56ABCDC-4AB3-4BFA-B256-A7678BEF9B68}" srcOrd="0" destOrd="0" presId="urn:microsoft.com/office/officeart/2005/8/layout/cycle2"/>
    <dgm:cxn modelId="{6C37E050-2AD3-4721-AEBE-E29FFE0DF4DA}" type="presOf" srcId="{0CE1EC16-A0BC-4B7E-AEC7-F51257A0C756}" destId="{65BF577E-F048-433F-9A53-52915C839937}" srcOrd="0" destOrd="0" presId="urn:microsoft.com/office/officeart/2005/8/layout/cycle2"/>
    <dgm:cxn modelId="{1629335B-5113-4C08-9F2A-F8C91665EAA3}" type="presOf" srcId="{DC4D6ADB-4D87-4F4F-874B-6843DA659A37}" destId="{89181F8B-5C45-4CD9-A581-968C9F5E5DD1}" srcOrd="0" destOrd="0" presId="urn:microsoft.com/office/officeart/2005/8/layout/cycle2"/>
    <dgm:cxn modelId="{188A5960-2A67-43F5-8B29-77730F248227}" srcId="{0CE1EC16-A0BC-4B7E-AEC7-F51257A0C756}" destId="{7C8D66EC-2155-49D4-9422-CF1129A19CDD}" srcOrd="4" destOrd="0" parTransId="{31FC823E-4A91-4643-B487-1112BD1152EA}" sibTransId="{94F1AC3E-3C32-4213-A5DD-22C9CF1F80B1}"/>
    <dgm:cxn modelId="{A358809D-3C62-45E2-A34F-D1012688CAEE}" type="presOf" srcId="{61ABF3B0-82CC-4F11-99E0-444116F0F937}" destId="{6FBF9FB8-E3DC-4278-8FDF-BE815B6B845D}" srcOrd="0" destOrd="0" presId="urn:microsoft.com/office/officeart/2005/8/layout/cycle2"/>
    <dgm:cxn modelId="{7756F8B8-130A-4169-A1B6-175CC57E13EA}" type="presOf" srcId="{F7BF0C22-5507-485E-87F7-8F11EC6ABC24}" destId="{FE2F56A8-D84E-42A6-86C6-268CB5971169}" srcOrd="0" destOrd="0" presId="urn:microsoft.com/office/officeart/2005/8/layout/cycle2"/>
    <dgm:cxn modelId="{44D4CF08-6CDA-48B3-AE5E-7DDFA56D103C}" type="presOf" srcId="{61ABF3B0-82CC-4F11-99E0-444116F0F937}" destId="{73969823-E8F4-4C8E-BC67-19FE28CABD89}" srcOrd="1" destOrd="0" presId="urn:microsoft.com/office/officeart/2005/8/layout/cycle2"/>
    <dgm:cxn modelId="{A252E044-7B6D-4768-9AEC-97093B35AAEB}" type="presOf" srcId="{7C8D66EC-2155-49D4-9422-CF1129A19CDD}" destId="{46B398A6-324B-4BCD-BD6F-5CD5993B9ABE}" srcOrd="0" destOrd="0" presId="urn:microsoft.com/office/officeart/2005/8/layout/cycle2"/>
    <dgm:cxn modelId="{64809B18-5FCC-4C95-83B4-610F85B233F6}" srcId="{0CE1EC16-A0BC-4B7E-AEC7-F51257A0C756}" destId="{F7BF0C22-5507-485E-87F7-8F11EC6ABC24}" srcOrd="0" destOrd="0" parTransId="{82C117CC-0FB8-4414-8A2C-992F9497AA0F}" sibTransId="{61ABF3B0-82CC-4F11-99E0-444116F0F937}"/>
    <dgm:cxn modelId="{40DFE6F0-BC7F-45A0-A89B-F22475BA490D}" srcId="{0CE1EC16-A0BC-4B7E-AEC7-F51257A0C756}" destId="{8EC7AFD0-3DE5-42CF-9417-F6FCA401546C}" srcOrd="3" destOrd="0" parTransId="{40B8FE1A-367F-4BEC-9FAA-0E4A0C3AD6D9}" sibTransId="{097E2868-FE96-41F1-9E3D-7B19BCE23388}"/>
    <dgm:cxn modelId="{5FB11D8E-7CD2-4ABA-A92D-0D65D201FC37}" srcId="{0CE1EC16-A0BC-4B7E-AEC7-F51257A0C756}" destId="{29D54037-7637-42D9-AE55-8DA026C8D355}" srcOrd="2" destOrd="0" parTransId="{57B54D8F-046E-43FF-9D65-EBA3B28BDCFC}" sibTransId="{DC4D6ADB-4D87-4F4F-874B-6843DA659A37}"/>
    <dgm:cxn modelId="{CAD9B065-53D6-4B46-88FB-4B11366D12FB}" type="presOf" srcId="{9976DE10-3332-44DB-87A5-2D94D094A1C2}" destId="{DBDC1C6A-F968-4950-A664-C30F66C21262}" srcOrd="1" destOrd="0" presId="urn:microsoft.com/office/officeart/2005/8/layout/cycle2"/>
    <dgm:cxn modelId="{6307DDA9-7E90-4104-8228-41A152C500C6}" type="presOf" srcId="{DC4D6ADB-4D87-4F4F-874B-6843DA659A37}" destId="{890E1259-FE58-46A2-89F0-1C0B5D23E6ED}" srcOrd="1" destOrd="0" presId="urn:microsoft.com/office/officeart/2005/8/layout/cycle2"/>
    <dgm:cxn modelId="{0B359986-96DA-42B6-BF87-7C020375FE44}" type="presOf" srcId="{9976DE10-3332-44DB-87A5-2D94D094A1C2}" destId="{AAC428CC-408B-4F2F-A9E9-817CA5B50A42}" srcOrd="0" destOrd="0" presId="urn:microsoft.com/office/officeart/2005/8/layout/cycle2"/>
    <dgm:cxn modelId="{51DB8FBA-31F6-4BD9-9D90-C86141A8BEA2}" type="presOf" srcId="{94F1AC3E-3C32-4213-A5DD-22C9CF1F80B1}" destId="{8F58A300-CA34-4EB0-98FD-642E15A2BA23}" srcOrd="1" destOrd="0" presId="urn:microsoft.com/office/officeart/2005/8/layout/cycle2"/>
    <dgm:cxn modelId="{F58AB25F-D4FF-4D82-8AF6-5004D9FCD42D}" type="presParOf" srcId="{65BF577E-F048-433F-9A53-52915C839937}" destId="{FE2F56A8-D84E-42A6-86C6-268CB5971169}" srcOrd="0" destOrd="0" presId="urn:microsoft.com/office/officeart/2005/8/layout/cycle2"/>
    <dgm:cxn modelId="{7F91F37B-2EC9-4F11-B7F9-C933D4C7AB3A}" type="presParOf" srcId="{65BF577E-F048-433F-9A53-52915C839937}" destId="{6FBF9FB8-E3DC-4278-8FDF-BE815B6B845D}" srcOrd="1" destOrd="0" presId="urn:microsoft.com/office/officeart/2005/8/layout/cycle2"/>
    <dgm:cxn modelId="{1E503F1B-66E9-4F26-A496-742A7D655C67}" type="presParOf" srcId="{6FBF9FB8-E3DC-4278-8FDF-BE815B6B845D}" destId="{73969823-E8F4-4C8E-BC67-19FE28CABD89}" srcOrd="0" destOrd="0" presId="urn:microsoft.com/office/officeart/2005/8/layout/cycle2"/>
    <dgm:cxn modelId="{788AC25C-B961-42F3-847D-9B91619D56A6}" type="presParOf" srcId="{65BF577E-F048-433F-9A53-52915C839937}" destId="{F56ABCDC-4AB3-4BFA-B256-A7678BEF9B68}" srcOrd="2" destOrd="0" presId="urn:microsoft.com/office/officeart/2005/8/layout/cycle2"/>
    <dgm:cxn modelId="{6EA2846A-9BFC-4F49-8856-EAFBF69ADB22}" type="presParOf" srcId="{65BF577E-F048-433F-9A53-52915C839937}" destId="{AAC428CC-408B-4F2F-A9E9-817CA5B50A42}" srcOrd="3" destOrd="0" presId="urn:microsoft.com/office/officeart/2005/8/layout/cycle2"/>
    <dgm:cxn modelId="{66FC7E2C-0EB7-44DC-A4B3-5EA818D5AFB9}" type="presParOf" srcId="{AAC428CC-408B-4F2F-A9E9-817CA5B50A42}" destId="{DBDC1C6A-F968-4950-A664-C30F66C21262}" srcOrd="0" destOrd="0" presId="urn:microsoft.com/office/officeart/2005/8/layout/cycle2"/>
    <dgm:cxn modelId="{23D05B6A-C80F-46C5-BB27-60C7285A603F}" type="presParOf" srcId="{65BF577E-F048-433F-9A53-52915C839937}" destId="{A0F389FC-065A-4D21-9653-C75C8168391B}" srcOrd="4" destOrd="0" presId="urn:microsoft.com/office/officeart/2005/8/layout/cycle2"/>
    <dgm:cxn modelId="{5CFD0167-5BBF-469E-9264-59DEF323B6F8}" type="presParOf" srcId="{65BF577E-F048-433F-9A53-52915C839937}" destId="{89181F8B-5C45-4CD9-A581-968C9F5E5DD1}" srcOrd="5" destOrd="0" presId="urn:microsoft.com/office/officeart/2005/8/layout/cycle2"/>
    <dgm:cxn modelId="{9C48CA2F-8787-448C-8E8A-CDA653A7E3B7}" type="presParOf" srcId="{89181F8B-5C45-4CD9-A581-968C9F5E5DD1}" destId="{890E1259-FE58-46A2-89F0-1C0B5D23E6ED}" srcOrd="0" destOrd="0" presId="urn:microsoft.com/office/officeart/2005/8/layout/cycle2"/>
    <dgm:cxn modelId="{A346F974-98F7-439B-B741-822637AFD7A8}" type="presParOf" srcId="{65BF577E-F048-433F-9A53-52915C839937}" destId="{61429825-D07C-4628-A920-7E3682635DCB}" srcOrd="6" destOrd="0" presId="urn:microsoft.com/office/officeart/2005/8/layout/cycle2"/>
    <dgm:cxn modelId="{46CB165E-CB68-4EF5-BE90-DB675937625B}" type="presParOf" srcId="{65BF577E-F048-433F-9A53-52915C839937}" destId="{CF388168-4A92-402A-A1BF-7B018ED24F66}" srcOrd="7" destOrd="0" presId="urn:microsoft.com/office/officeart/2005/8/layout/cycle2"/>
    <dgm:cxn modelId="{FA203C26-E69D-4A5D-9BC3-DE8985BFDE46}" type="presParOf" srcId="{CF388168-4A92-402A-A1BF-7B018ED24F66}" destId="{FC4E2AB6-CD36-4104-A7F1-0FA49253A473}" srcOrd="0" destOrd="0" presId="urn:microsoft.com/office/officeart/2005/8/layout/cycle2"/>
    <dgm:cxn modelId="{D3B380B4-5CE3-4704-A904-04113C0855FD}" type="presParOf" srcId="{65BF577E-F048-433F-9A53-52915C839937}" destId="{46B398A6-324B-4BCD-BD6F-5CD5993B9ABE}" srcOrd="8" destOrd="0" presId="urn:microsoft.com/office/officeart/2005/8/layout/cycle2"/>
    <dgm:cxn modelId="{2D1EA2C0-80F9-4AA1-95DE-CDC3C0218259}" type="presParOf" srcId="{65BF577E-F048-433F-9A53-52915C839937}" destId="{F6506C5F-049A-410B-84C4-4CB9B217CA5F}" srcOrd="9" destOrd="0" presId="urn:microsoft.com/office/officeart/2005/8/layout/cycle2"/>
    <dgm:cxn modelId="{5CA9FBDB-95B3-4AE3-81AA-3DEAC24AE6F8}" type="presParOf" srcId="{F6506C5F-049A-410B-84C4-4CB9B217CA5F}" destId="{8F58A300-CA34-4EB0-98FD-642E15A2BA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F12F6-AE81-47C7-B9BF-701A648B41F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374CA54-D4CB-4F34-9760-D528CE23E6EB}">
      <dgm:prSet phldrT="[Texto]"/>
      <dgm:spPr>
        <a:solidFill>
          <a:srgbClr val="7030A0"/>
        </a:solidFill>
      </dgm:spPr>
      <dgm:t>
        <a:bodyPr/>
        <a:lstStyle/>
        <a:p>
          <a:r>
            <a:rPr lang="es-CL" dirty="0" smtClean="0"/>
            <a:t>Jurídicos</a:t>
          </a:r>
          <a:endParaRPr lang="es-CL" dirty="0"/>
        </a:p>
      </dgm:t>
    </dgm:pt>
    <dgm:pt modelId="{62B6C3F3-DF8E-4528-9E7D-43274512971F}" type="parTrans" cxnId="{3C032FA2-DEDC-4ED2-BBFF-17FE0ACE1E30}">
      <dgm:prSet/>
      <dgm:spPr/>
      <dgm:t>
        <a:bodyPr/>
        <a:lstStyle/>
        <a:p>
          <a:endParaRPr lang="es-CL"/>
        </a:p>
      </dgm:t>
    </dgm:pt>
    <dgm:pt modelId="{D03CCFAD-94DE-4224-974D-FAAA03F59A5E}" type="sibTrans" cxnId="{3C032FA2-DEDC-4ED2-BBFF-17FE0ACE1E30}">
      <dgm:prSet/>
      <dgm:spPr/>
      <dgm:t>
        <a:bodyPr/>
        <a:lstStyle/>
        <a:p>
          <a:endParaRPr lang="es-CL"/>
        </a:p>
      </dgm:t>
    </dgm:pt>
    <dgm:pt modelId="{C4F2147B-A897-4D7B-8969-34AE7805803A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L" dirty="0" smtClean="0"/>
            <a:t>Unidad de Inventario</a:t>
          </a:r>
          <a:endParaRPr lang="es-CL" dirty="0"/>
        </a:p>
      </dgm:t>
    </dgm:pt>
    <dgm:pt modelId="{09AFAC0B-0CB0-42CF-86F5-0F0339E6DC2F}" type="parTrans" cxnId="{C843727E-6C64-47D0-B3AA-F6852C13FA92}">
      <dgm:prSet/>
      <dgm:spPr/>
      <dgm:t>
        <a:bodyPr/>
        <a:lstStyle/>
        <a:p>
          <a:endParaRPr lang="es-CL"/>
        </a:p>
      </dgm:t>
    </dgm:pt>
    <dgm:pt modelId="{8563CCC3-70D9-44C5-AB9F-1920B4986AC4}" type="sibTrans" cxnId="{C843727E-6C64-47D0-B3AA-F6852C13FA92}">
      <dgm:prSet/>
      <dgm:spPr/>
      <dgm:t>
        <a:bodyPr/>
        <a:lstStyle/>
        <a:p>
          <a:endParaRPr lang="es-CL"/>
        </a:p>
      </dgm:t>
    </dgm:pt>
    <dgm:pt modelId="{DC7EDE0A-0074-41BD-B4A6-3B7141D7029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dirty="0" smtClean="0"/>
            <a:t>Equipo líder</a:t>
          </a:r>
          <a:endParaRPr lang="es-CL" dirty="0"/>
        </a:p>
      </dgm:t>
    </dgm:pt>
    <dgm:pt modelId="{D792CA36-32E4-488D-A1E6-3370907D0096}" type="parTrans" cxnId="{1B24BFF5-4EDA-4A6F-B089-B85A6870A864}">
      <dgm:prSet/>
      <dgm:spPr/>
      <dgm:t>
        <a:bodyPr/>
        <a:lstStyle/>
        <a:p>
          <a:endParaRPr lang="es-CL"/>
        </a:p>
      </dgm:t>
    </dgm:pt>
    <dgm:pt modelId="{9C00A13D-C202-40A9-9AB6-B7989C4A8F38}" type="sibTrans" cxnId="{1B24BFF5-4EDA-4A6F-B089-B85A6870A864}">
      <dgm:prSet/>
      <dgm:spPr/>
      <dgm:t>
        <a:bodyPr/>
        <a:lstStyle/>
        <a:p>
          <a:endParaRPr lang="es-CL"/>
        </a:p>
      </dgm:t>
    </dgm:pt>
    <dgm:pt modelId="{0DFC000D-DFAE-4CB6-BC6D-3C78DCEF7CEE}">
      <dgm:prSet phldrT="[Texto]"/>
      <dgm:spPr/>
      <dgm:t>
        <a:bodyPr/>
        <a:lstStyle/>
        <a:p>
          <a:r>
            <a:rPr lang="es-CL" b="1" dirty="0" smtClean="0">
              <a:solidFill>
                <a:srgbClr val="0070C0"/>
              </a:solidFill>
            </a:rPr>
            <a:t>Contabilizar los Ajustes</a:t>
          </a:r>
          <a:endParaRPr lang="es-CL" b="1" dirty="0">
            <a:solidFill>
              <a:srgbClr val="0070C0"/>
            </a:solidFill>
          </a:endParaRPr>
        </a:p>
      </dgm:t>
    </dgm:pt>
    <dgm:pt modelId="{D8C7F842-5C92-46B6-BF7F-79340F0791AD}" type="parTrans" cxnId="{1246C421-D6D2-4CE5-A71B-A905A3D455DF}">
      <dgm:prSet/>
      <dgm:spPr/>
      <dgm:t>
        <a:bodyPr/>
        <a:lstStyle/>
        <a:p>
          <a:endParaRPr lang="es-CL"/>
        </a:p>
      </dgm:t>
    </dgm:pt>
    <dgm:pt modelId="{ADAC5462-F9DB-49A3-8A24-045EAB564D3C}" type="sibTrans" cxnId="{1246C421-D6D2-4CE5-A71B-A905A3D455DF}">
      <dgm:prSet/>
      <dgm:spPr/>
      <dgm:t>
        <a:bodyPr/>
        <a:lstStyle/>
        <a:p>
          <a:endParaRPr lang="es-CL"/>
        </a:p>
      </dgm:t>
    </dgm:pt>
    <dgm:pt modelId="{E420FF36-7482-4C7B-AF96-A0ED0CB4E1F3}" type="pres">
      <dgm:prSet presAssocID="{994F12F6-AE81-47C7-B9BF-701A648B41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E22F420-8660-48FA-995E-A41C886E7168}" type="pres">
      <dgm:prSet presAssocID="{994F12F6-AE81-47C7-B9BF-701A648B41F7}" presName="ellipse" presStyleLbl="trBgShp" presStyleIdx="0" presStyleCnt="1" custScaleX="109947" custScaleY="62902" custLinFactNeighborX="-1247" custLinFactNeighborY="91839"/>
      <dgm:spPr>
        <a:solidFill>
          <a:schemeClr val="bg1">
            <a:lumMod val="75000"/>
            <a:alpha val="40000"/>
          </a:schemeClr>
        </a:solidFill>
      </dgm:spPr>
    </dgm:pt>
    <dgm:pt modelId="{7B0F88F5-EC3B-4E66-B98A-B8BF8083546D}" type="pres">
      <dgm:prSet presAssocID="{994F12F6-AE81-47C7-B9BF-701A648B41F7}" presName="arrow1" presStyleLbl="fgShp" presStyleIdx="0" presStyleCnt="1" custLinFactNeighborX="-3857" custLinFactNeighborY="52232"/>
      <dgm:spPr>
        <a:solidFill>
          <a:schemeClr val="accent2">
            <a:lumMod val="75000"/>
          </a:schemeClr>
        </a:solidFill>
      </dgm:spPr>
    </dgm:pt>
    <dgm:pt modelId="{DCD834D1-3C6A-4983-8553-C9E9C8F49A4B}" type="pres">
      <dgm:prSet presAssocID="{994F12F6-AE81-47C7-B9BF-701A648B41F7}" presName="rectangle" presStyleLbl="revTx" presStyleIdx="0" presStyleCnt="1" custScaleX="51965" custLinFactNeighborX="-1568" custLinFactNeighborY="274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E88DFE-F590-4C7E-88F1-BFA2BF57352B}" type="pres">
      <dgm:prSet presAssocID="{C4F2147B-A897-4D7B-8969-34AE7805803A}" presName="item1" presStyleLbl="node1" presStyleIdx="0" presStyleCnt="3" custScaleX="82221" custScaleY="76558" custLinFactY="-17914" custLinFactNeighborX="-51374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DBC99F-C25E-4E57-942E-9A971165F24B}" type="pres">
      <dgm:prSet presAssocID="{DC7EDE0A-0074-41BD-B4A6-3B7141D7029A}" presName="item2" presStyleLbl="node1" presStyleIdx="1" presStyleCnt="3" custScaleX="82221" custScaleY="76558" custLinFactNeighborX="-81126" custLinFactNeighborY="-863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C62B10-0FE0-430F-9600-B92821AE76FE}" type="pres">
      <dgm:prSet presAssocID="{0DFC000D-DFAE-4CB6-BC6D-3C78DCEF7CEE}" presName="item3" presStyleLbl="node1" presStyleIdx="2" presStyleCnt="3" custScaleX="82221" custScaleY="76558" custLinFactNeighborX="26744" custLinFactNeighborY="-118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262CCE-D995-487D-A7EC-BB4E19827456}" type="pres">
      <dgm:prSet presAssocID="{994F12F6-AE81-47C7-B9BF-701A648B41F7}" presName="funnel" presStyleLbl="trAlignAcc1" presStyleIdx="0" presStyleCnt="1" custScaleX="105153" custScaleY="63648" custLinFactNeighborX="-691" custLinFactNeighborY="27551"/>
      <dgm:spPr>
        <a:solidFill>
          <a:schemeClr val="accent5">
            <a:lumMod val="75000"/>
          </a:schemeClr>
        </a:solidFill>
      </dgm:spPr>
    </dgm:pt>
  </dgm:ptLst>
  <dgm:cxnLst>
    <dgm:cxn modelId="{19F45286-EF5C-4881-9E88-EC992C244E8A}" type="presOf" srcId="{994F12F6-AE81-47C7-B9BF-701A648B41F7}" destId="{E420FF36-7482-4C7B-AF96-A0ED0CB4E1F3}" srcOrd="0" destOrd="0" presId="urn:microsoft.com/office/officeart/2005/8/layout/funnel1"/>
    <dgm:cxn modelId="{1246C421-D6D2-4CE5-A71B-A905A3D455DF}" srcId="{994F12F6-AE81-47C7-B9BF-701A648B41F7}" destId="{0DFC000D-DFAE-4CB6-BC6D-3C78DCEF7CEE}" srcOrd="3" destOrd="0" parTransId="{D8C7F842-5C92-46B6-BF7F-79340F0791AD}" sibTransId="{ADAC5462-F9DB-49A3-8A24-045EAB564D3C}"/>
    <dgm:cxn modelId="{1B24BFF5-4EDA-4A6F-B089-B85A6870A864}" srcId="{994F12F6-AE81-47C7-B9BF-701A648B41F7}" destId="{DC7EDE0A-0074-41BD-B4A6-3B7141D7029A}" srcOrd="2" destOrd="0" parTransId="{D792CA36-32E4-488D-A1E6-3370907D0096}" sibTransId="{9C00A13D-C202-40A9-9AB6-B7989C4A8F38}"/>
    <dgm:cxn modelId="{16928DDE-45C0-4855-8BFD-0C66BF39CC6B}" type="presOf" srcId="{0DFC000D-DFAE-4CB6-BC6D-3C78DCEF7CEE}" destId="{DCD834D1-3C6A-4983-8553-C9E9C8F49A4B}" srcOrd="0" destOrd="0" presId="urn:microsoft.com/office/officeart/2005/8/layout/funnel1"/>
    <dgm:cxn modelId="{C843727E-6C64-47D0-B3AA-F6852C13FA92}" srcId="{994F12F6-AE81-47C7-B9BF-701A648B41F7}" destId="{C4F2147B-A897-4D7B-8969-34AE7805803A}" srcOrd="1" destOrd="0" parTransId="{09AFAC0B-0CB0-42CF-86F5-0F0339E6DC2F}" sibTransId="{8563CCC3-70D9-44C5-AB9F-1920B4986AC4}"/>
    <dgm:cxn modelId="{1EB16C15-095C-47F8-A17A-51E5216D3EA7}" type="presOf" srcId="{DC7EDE0A-0074-41BD-B4A6-3B7141D7029A}" destId="{EEE88DFE-F590-4C7E-88F1-BFA2BF57352B}" srcOrd="0" destOrd="0" presId="urn:microsoft.com/office/officeart/2005/8/layout/funnel1"/>
    <dgm:cxn modelId="{3C032FA2-DEDC-4ED2-BBFF-17FE0ACE1E30}" srcId="{994F12F6-AE81-47C7-B9BF-701A648B41F7}" destId="{9374CA54-D4CB-4F34-9760-D528CE23E6EB}" srcOrd="0" destOrd="0" parTransId="{62B6C3F3-DF8E-4528-9E7D-43274512971F}" sibTransId="{D03CCFAD-94DE-4224-974D-FAAA03F59A5E}"/>
    <dgm:cxn modelId="{3BE46EF4-F123-4088-A713-70915C1FB259}" type="presOf" srcId="{C4F2147B-A897-4D7B-8969-34AE7805803A}" destId="{AFDBC99F-C25E-4E57-942E-9A971165F24B}" srcOrd="0" destOrd="0" presId="urn:microsoft.com/office/officeart/2005/8/layout/funnel1"/>
    <dgm:cxn modelId="{64CBFDA0-51FE-43EC-A239-24F74996DC91}" type="presOf" srcId="{9374CA54-D4CB-4F34-9760-D528CE23E6EB}" destId="{00C62B10-0FE0-430F-9600-B92821AE76FE}" srcOrd="0" destOrd="0" presId="urn:microsoft.com/office/officeart/2005/8/layout/funnel1"/>
    <dgm:cxn modelId="{6E3BAF25-21F4-41F7-B453-0B3FB8D1BEB5}" type="presParOf" srcId="{E420FF36-7482-4C7B-AF96-A0ED0CB4E1F3}" destId="{DE22F420-8660-48FA-995E-A41C886E7168}" srcOrd="0" destOrd="0" presId="urn:microsoft.com/office/officeart/2005/8/layout/funnel1"/>
    <dgm:cxn modelId="{25C04B7E-F6D0-414C-A11B-D83CE60A3B44}" type="presParOf" srcId="{E420FF36-7482-4C7B-AF96-A0ED0CB4E1F3}" destId="{7B0F88F5-EC3B-4E66-B98A-B8BF8083546D}" srcOrd="1" destOrd="0" presId="urn:microsoft.com/office/officeart/2005/8/layout/funnel1"/>
    <dgm:cxn modelId="{DA8F21FC-93CE-4629-8506-4523A9598967}" type="presParOf" srcId="{E420FF36-7482-4C7B-AF96-A0ED0CB4E1F3}" destId="{DCD834D1-3C6A-4983-8553-C9E9C8F49A4B}" srcOrd="2" destOrd="0" presId="urn:microsoft.com/office/officeart/2005/8/layout/funnel1"/>
    <dgm:cxn modelId="{5EA0F0B4-AE67-4451-893E-4CCE43836E53}" type="presParOf" srcId="{E420FF36-7482-4C7B-AF96-A0ED0CB4E1F3}" destId="{EEE88DFE-F590-4C7E-88F1-BFA2BF57352B}" srcOrd="3" destOrd="0" presId="urn:microsoft.com/office/officeart/2005/8/layout/funnel1"/>
    <dgm:cxn modelId="{39005157-FB88-4178-BA3C-28A35353ED47}" type="presParOf" srcId="{E420FF36-7482-4C7B-AF96-A0ED0CB4E1F3}" destId="{AFDBC99F-C25E-4E57-942E-9A971165F24B}" srcOrd="4" destOrd="0" presId="urn:microsoft.com/office/officeart/2005/8/layout/funnel1"/>
    <dgm:cxn modelId="{BB7FD1A7-02C2-458C-A288-842874D8C01D}" type="presParOf" srcId="{E420FF36-7482-4C7B-AF96-A0ED0CB4E1F3}" destId="{00C62B10-0FE0-430F-9600-B92821AE76FE}" srcOrd="5" destOrd="0" presId="urn:microsoft.com/office/officeart/2005/8/layout/funnel1"/>
    <dgm:cxn modelId="{5522F1F1-7F10-45C2-A1EA-AD57A7A6B18D}" type="presParOf" srcId="{E420FF36-7482-4C7B-AF96-A0ED0CB4E1F3}" destId="{29262CCE-D995-487D-A7EC-BB4E1982745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40E3-6857-47E2-8BE0-3FE7B0B2CCB3}">
      <dsp:nvSpPr>
        <dsp:cNvPr id="0" name=""/>
        <dsp:cNvSpPr/>
      </dsp:nvSpPr>
      <dsp:spPr>
        <a:xfrm>
          <a:off x="744" y="604801"/>
          <a:ext cx="2594546" cy="262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Bienes Muebles e Inmuebles se deben contabilizar (sin excepción).  No obstante la CG puede autorizar que se registren como gasto patrimonial los bienes muebles cuyo costo sea inferior a </a:t>
          </a:r>
          <a:r>
            <a:rPr lang="es-CL" sz="1400" b="1" kern="1200" dirty="0" smtClean="0"/>
            <a:t>50 UTM</a:t>
          </a:r>
          <a:r>
            <a:rPr lang="es-CL" sz="1400" kern="1200" dirty="0" smtClean="0"/>
            <a:t>.</a:t>
          </a:r>
          <a:endParaRPr lang="es-CL" sz="1400" kern="1200" dirty="0"/>
        </a:p>
      </dsp:txBody>
      <dsp:txXfrm>
        <a:off x="61158" y="665215"/>
        <a:ext cx="2473718" cy="1941859"/>
      </dsp:txXfrm>
    </dsp:sp>
    <dsp:sp modelId="{EDABC1D5-C759-41E0-85C2-C989636FB4C3}">
      <dsp:nvSpPr>
        <dsp:cNvPr id="0" name=""/>
        <dsp:cNvSpPr/>
      </dsp:nvSpPr>
      <dsp:spPr>
        <a:xfrm>
          <a:off x="817591" y="1254607"/>
          <a:ext cx="3169706" cy="3169706"/>
        </a:xfrm>
        <a:prstGeom prst="leftCircularArrow">
          <a:avLst>
            <a:gd name="adj1" fmla="val 2679"/>
            <a:gd name="adj2" fmla="val 326094"/>
            <a:gd name="adj3" fmla="val 1295749"/>
            <a:gd name="adj4" fmla="val 8218633"/>
            <a:gd name="adj5" fmla="val 3126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54E3A7-B941-4BED-9AC4-DEC569A6BA92}">
      <dsp:nvSpPr>
        <dsp:cNvPr id="0" name=""/>
        <dsp:cNvSpPr/>
      </dsp:nvSpPr>
      <dsp:spPr>
        <a:xfrm>
          <a:off x="451815" y="3018851"/>
          <a:ext cx="1856103" cy="73811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/>
            <a:t>1982</a:t>
          </a:r>
          <a:endParaRPr lang="es-CL" sz="4200" kern="1200" dirty="0"/>
        </a:p>
      </dsp:txBody>
      <dsp:txXfrm>
        <a:off x="473434" y="3040470"/>
        <a:ext cx="1812865" cy="694872"/>
      </dsp:txXfrm>
    </dsp:sp>
    <dsp:sp modelId="{E3829095-9F0D-45B4-9EB6-AF513562EC62}">
      <dsp:nvSpPr>
        <dsp:cNvPr id="0" name=""/>
        <dsp:cNvSpPr/>
      </dsp:nvSpPr>
      <dsp:spPr>
        <a:xfrm>
          <a:off x="2999728" y="614101"/>
          <a:ext cx="2715615" cy="260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Se elimina el criterio de excepción de 50 UTM.</a:t>
          </a:r>
          <a:endParaRPr lang="es-CL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Se incorpora el criterio de </a:t>
          </a:r>
          <a:r>
            <a:rPr lang="es-CL" sz="1400" b="1" kern="1200" dirty="0" smtClean="0"/>
            <a:t>Materialidad e Importancia Relativa </a:t>
          </a:r>
          <a:r>
            <a:rPr lang="es-CL" sz="1400" kern="1200" dirty="0" smtClean="0"/>
            <a:t>para registrar como gasto patrimonial.</a:t>
          </a:r>
          <a:endParaRPr lang="es-CL" sz="1400" kern="1200" dirty="0"/>
        </a:p>
      </dsp:txBody>
      <dsp:txXfrm>
        <a:off x="3059714" y="1232653"/>
        <a:ext cx="2595643" cy="1928101"/>
      </dsp:txXfrm>
    </dsp:sp>
    <dsp:sp modelId="{465B2676-35CF-4A8E-B380-4FCF5845C8B5}">
      <dsp:nvSpPr>
        <dsp:cNvPr id="0" name=""/>
        <dsp:cNvSpPr/>
      </dsp:nvSpPr>
      <dsp:spPr>
        <a:xfrm>
          <a:off x="4279382" y="-431733"/>
          <a:ext cx="3078335" cy="3078335"/>
        </a:xfrm>
        <a:prstGeom prst="circularArrow">
          <a:avLst>
            <a:gd name="adj1" fmla="val 2759"/>
            <a:gd name="adj2" fmla="val 336396"/>
            <a:gd name="adj3" fmla="val 19863473"/>
            <a:gd name="adj4" fmla="val 12950891"/>
            <a:gd name="adj5" fmla="val 3219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35678A-E75B-45D5-B319-7E623495CEC4}">
      <dsp:nvSpPr>
        <dsp:cNvPr id="0" name=""/>
        <dsp:cNvSpPr/>
      </dsp:nvSpPr>
      <dsp:spPr>
        <a:xfrm>
          <a:off x="3717473" y="392289"/>
          <a:ext cx="1856103" cy="73811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/>
            <a:t>2000</a:t>
          </a:r>
          <a:endParaRPr lang="es-CL" sz="4200" kern="1200" dirty="0"/>
        </a:p>
      </dsp:txBody>
      <dsp:txXfrm>
        <a:off x="3739092" y="413908"/>
        <a:ext cx="1812865" cy="694872"/>
      </dsp:txXfrm>
    </dsp:sp>
    <dsp:sp modelId="{40166162-A972-4853-A17C-DC623A278E09}">
      <dsp:nvSpPr>
        <dsp:cNvPr id="0" name=""/>
        <dsp:cNvSpPr/>
      </dsp:nvSpPr>
      <dsp:spPr>
        <a:xfrm>
          <a:off x="6121243" y="598997"/>
          <a:ext cx="2493001" cy="2608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0" bIns="36000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Las adquisiciones de bienes  efectuadas a partir del 1 de enero de 2013 deben reconocerse como bienes de uso siempre que  su costo de adquisición sea igual o superior a </a:t>
          </a:r>
          <a:r>
            <a:rPr lang="es-CL" sz="1400" b="1" kern="1200" dirty="0" smtClean="0"/>
            <a:t>3 UTM</a:t>
          </a:r>
          <a:r>
            <a:rPr lang="es-CL" sz="1400" kern="1200" dirty="0" smtClean="0"/>
            <a:t>.</a:t>
          </a:r>
          <a:endParaRPr lang="es-CL" sz="1400" kern="120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Las adquisiciones bajo este criterio se consideran gasto patrimonial.</a:t>
          </a:r>
          <a:endParaRPr lang="es-CL" sz="1400" kern="1200" dirty="0"/>
        </a:p>
      </dsp:txBody>
      <dsp:txXfrm>
        <a:off x="6181264" y="659018"/>
        <a:ext cx="2372959" cy="1929222"/>
      </dsp:txXfrm>
    </dsp:sp>
    <dsp:sp modelId="{F210C145-C1E0-4C55-A158-8255C1AF54AC}">
      <dsp:nvSpPr>
        <dsp:cNvPr id="0" name=""/>
        <dsp:cNvSpPr/>
      </dsp:nvSpPr>
      <dsp:spPr>
        <a:xfrm>
          <a:off x="6677534" y="3018851"/>
          <a:ext cx="1856103" cy="73811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/>
            <a:t>2013</a:t>
          </a:r>
          <a:endParaRPr lang="es-CL" sz="4200" kern="1200" dirty="0"/>
        </a:p>
      </dsp:txBody>
      <dsp:txXfrm>
        <a:off x="6699153" y="3040470"/>
        <a:ext cx="1812865" cy="69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F56A8-D84E-42A6-86C6-268CB5971169}">
      <dsp:nvSpPr>
        <dsp:cNvPr id="0" name=""/>
        <dsp:cNvSpPr/>
      </dsp:nvSpPr>
      <dsp:spPr>
        <a:xfrm>
          <a:off x="3237896" y="0"/>
          <a:ext cx="2456413" cy="10096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Compromiso </a:t>
          </a:r>
          <a:endParaRPr lang="es-CL" sz="1500" kern="1200" dirty="0"/>
        </a:p>
      </dsp:txBody>
      <dsp:txXfrm>
        <a:off x="3597629" y="147854"/>
        <a:ext cx="1736947" cy="713904"/>
      </dsp:txXfrm>
    </dsp:sp>
    <dsp:sp modelId="{6FBF9FB8-E3DC-4278-8FDF-BE815B6B845D}">
      <dsp:nvSpPr>
        <dsp:cNvPr id="0" name=""/>
        <dsp:cNvSpPr/>
      </dsp:nvSpPr>
      <dsp:spPr>
        <a:xfrm rot="1906427">
          <a:off x="6349563" y="956623"/>
          <a:ext cx="1146393" cy="576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6362524" y="1026397"/>
        <a:ext cx="973421" cy="345944"/>
      </dsp:txXfrm>
    </dsp:sp>
    <dsp:sp modelId="{F56ABCDC-4AB3-4BFA-B256-A7678BEF9B68}">
      <dsp:nvSpPr>
        <dsp:cNvPr id="0" name=""/>
        <dsp:cNvSpPr/>
      </dsp:nvSpPr>
      <dsp:spPr>
        <a:xfrm>
          <a:off x="6434923" y="1980215"/>
          <a:ext cx="2456413" cy="100961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Coordinación </a:t>
          </a:r>
          <a:endParaRPr lang="es-CL" sz="1500" kern="1200" dirty="0"/>
        </a:p>
      </dsp:txBody>
      <dsp:txXfrm>
        <a:off x="6794656" y="2128069"/>
        <a:ext cx="1736947" cy="713904"/>
      </dsp:txXfrm>
    </dsp:sp>
    <dsp:sp modelId="{AAC428CC-408B-4F2F-A9E9-817CA5B50A42}">
      <dsp:nvSpPr>
        <dsp:cNvPr id="0" name=""/>
        <dsp:cNvSpPr/>
      </dsp:nvSpPr>
      <dsp:spPr>
        <a:xfrm rot="6510517">
          <a:off x="6842978" y="3413370"/>
          <a:ext cx="825734" cy="576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6956919" y="3446672"/>
        <a:ext cx="652762" cy="345944"/>
      </dsp:txXfrm>
    </dsp:sp>
    <dsp:sp modelId="{A0F389FC-065A-4D21-9653-C75C8168391B}">
      <dsp:nvSpPr>
        <dsp:cNvPr id="0" name=""/>
        <dsp:cNvSpPr/>
      </dsp:nvSpPr>
      <dsp:spPr>
        <a:xfrm>
          <a:off x="5605517" y="4457809"/>
          <a:ext cx="2456413" cy="10096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0" kern="1200" dirty="0" smtClean="0">
              <a:solidFill>
                <a:schemeClr val="tx1"/>
              </a:solidFill>
            </a:rPr>
            <a:t>Comunicación </a:t>
          </a:r>
          <a:endParaRPr lang="es-CL" sz="1500" b="0" kern="1200" dirty="0">
            <a:solidFill>
              <a:schemeClr val="tx1"/>
            </a:solidFill>
          </a:endParaRPr>
        </a:p>
      </dsp:txBody>
      <dsp:txXfrm>
        <a:off x="5965250" y="4605663"/>
        <a:ext cx="1736947" cy="713904"/>
      </dsp:txXfrm>
    </dsp:sp>
    <dsp:sp modelId="{89181F8B-5C45-4CD9-A581-968C9F5E5DD1}">
      <dsp:nvSpPr>
        <dsp:cNvPr id="0" name=""/>
        <dsp:cNvSpPr/>
      </dsp:nvSpPr>
      <dsp:spPr>
        <a:xfrm rot="10796212">
          <a:off x="4134493" y="4676730"/>
          <a:ext cx="1039527" cy="576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4307465" y="4791950"/>
        <a:ext cx="866555" cy="345944"/>
      </dsp:txXfrm>
    </dsp:sp>
    <dsp:sp modelId="{61429825-D07C-4628-A920-7E3682635DCB}">
      <dsp:nvSpPr>
        <dsp:cNvPr id="0" name=""/>
        <dsp:cNvSpPr/>
      </dsp:nvSpPr>
      <dsp:spPr>
        <a:xfrm>
          <a:off x="1187742" y="4462677"/>
          <a:ext cx="2456413" cy="100961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Complementariedad </a:t>
          </a:r>
          <a:endParaRPr lang="es-CL" sz="1500" kern="1200" dirty="0"/>
        </a:p>
      </dsp:txBody>
      <dsp:txXfrm>
        <a:off x="1547475" y="4610531"/>
        <a:ext cx="1736947" cy="713904"/>
      </dsp:txXfrm>
    </dsp:sp>
    <dsp:sp modelId="{CF388168-4A92-402A-A1BF-7B018ED24F66}">
      <dsp:nvSpPr>
        <dsp:cNvPr id="0" name=""/>
        <dsp:cNvSpPr/>
      </dsp:nvSpPr>
      <dsp:spPr>
        <a:xfrm rot="14823795">
          <a:off x="1416283" y="3405441"/>
          <a:ext cx="921294" cy="576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 rot="10800000">
        <a:off x="1536474" y="3600404"/>
        <a:ext cx="748322" cy="345944"/>
      </dsp:txXfrm>
    </dsp:sp>
    <dsp:sp modelId="{46B398A6-324B-4BCD-BD6F-5CD5993B9ABE}">
      <dsp:nvSpPr>
        <dsp:cNvPr id="0" name=""/>
        <dsp:cNvSpPr/>
      </dsp:nvSpPr>
      <dsp:spPr>
        <a:xfrm>
          <a:off x="89382" y="1867142"/>
          <a:ext cx="2456413" cy="100961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Confianza</a:t>
          </a:r>
          <a:endParaRPr lang="es-CL" sz="1500" kern="1200" dirty="0"/>
        </a:p>
      </dsp:txBody>
      <dsp:txXfrm>
        <a:off x="449115" y="2014996"/>
        <a:ext cx="1736947" cy="713904"/>
      </dsp:txXfrm>
    </dsp:sp>
    <dsp:sp modelId="{F6506C5F-049A-410B-84C4-4CB9B217CA5F}">
      <dsp:nvSpPr>
        <dsp:cNvPr id="0" name=""/>
        <dsp:cNvSpPr/>
      </dsp:nvSpPr>
      <dsp:spPr>
        <a:xfrm rot="19759864">
          <a:off x="1467552" y="740910"/>
          <a:ext cx="1077864" cy="5765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1479649" y="900339"/>
        <a:ext cx="904892" cy="345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2F420-8660-48FA-995E-A41C886E7168}">
      <dsp:nvSpPr>
        <dsp:cNvPr id="0" name=""/>
        <dsp:cNvSpPr/>
      </dsp:nvSpPr>
      <dsp:spPr>
        <a:xfrm>
          <a:off x="1200799" y="1245840"/>
          <a:ext cx="3602523" cy="715774"/>
        </a:xfrm>
        <a:prstGeom prst="ellipse">
          <a:avLst/>
        </a:prstGeom>
        <a:solidFill>
          <a:schemeClr val="bg1">
            <a:lumMod val="7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F88F5-EC3B-4E66-B98A-B8BF8083546D}">
      <dsp:nvSpPr>
        <dsp:cNvPr id="0" name=""/>
        <dsp:cNvSpPr/>
      </dsp:nvSpPr>
      <dsp:spPr>
        <a:xfrm>
          <a:off x="2706008" y="2988364"/>
          <a:ext cx="635000" cy="406400"/>
        </a:xfrm>
        <a:prstGeom prst="downArrow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834D1-3C6A-4983-8553-C9E9C8F49A4B}">
      <dsp:nvSpPr>
        <dsp:cNvPr id="0" name=""/>
        <dsp:cNvSpPr/>
      </dsp:nvSpPr>
      <dsp:spPr>
        <a:xfrm>
          <a:off x="2208260" y="3301999"/>
          <a:ext cx="1583893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rgbClr val="0070C0"/>
              </a:solidFill>
            </a:rPr>
            <a:t>Contabilizar los Ajustes</a:t>
          </a:r>
          <a:endParaRPr lang="es-CL" sz="1800" b="1" kern="1200" dirty="0">
            <a:solidFill>
              <a:srgbClr val="0070C0"/>
            </a:solidFill>
          </a:endParaRPr>
        </a:p>
      </dsp:txBody>
      <dsp:txXfrm>
        <a:off x="2208260" y="3301999"/>
        <a:ext cx="1583893" cy="762000"/>
      </dsp:txXfrm>
    </dsp:sp>
    <dsp:sp modelId="{EEE88DFE-F590-4C7E-88F1-BFA2BF57352B}">
      <dsp:nvSpPr>
        <dsp:cNvPr id="0" name=""/>
        <dsp:cNvSpPr/>
      </dsp:nvSpPr>
      <dsp:spPr>
        <a:xfrm>
          <a:off x="2110282" y="1731"/>
          <a:ext cx="939786" cy="87505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Equipo líder</a:t>
          </a:r>
          <a:endParaRPr lang="es-CL" sz="1200" kern="1200" dirty="0"/>
        </a:p>
      </dsp:txBody>
      <dsp:txXfrm>
        <a:off x="2247910" y="129880"/>
        <a:ext cx="664530" cy="618759"/>
      </dsp:txXfrm>
    </dsp:sp>
    <dsp:sp modelId="{AFDBC99F-C25E-4E57-942E-9A971165F24B}">
      <dsp:nvSpPr>
        <dsp:cNvPr id="0" name=""/>
        <dsp:cNvSpPr/>
      </dsp:nvSpPr>
      <dsp:spPr>
        <a:xfrm>
          <a:off x="952336" y="393298"/>
          <a:ext cx="939786" cy="87505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Unidad de Inventario</a:t>
          </a:r>
          <a:endParaRPr lang="es-CL" sz="1200" kern="1200" dirty="0"/>
        </a:p>
      </dsp:txBody>
      <dsp:txXfrm>
        <a:off x="1089964" y="521447"/>
        <a:ext cx="664530" cy="618759"/>
      </dsp:txXfrm>
    </dsp:sp>
    <dsp:sp modelId="{00C62B10-0FE0-430F-9600-B92821AE76FE}">
      <dsp:nvSpPr>
        <dsp:cNvPr id="0" name=""/>
        <dsp:cNvSpPr/>
      </dsp:nvSpPr>
      <dsp:spPr>
        <a:xfrm>
          <a:off x="3353690" y="80644"/>
          <a:ext cx="939786" cy="87505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Jurídicos</a:t>
          </a:r>
          <a:endParaRPr lang="es-CL" sz="1200" kern="1200" dirty="0"/>
        </a:p>
      </dsp:txBody>
      <dsp:txXfrm>
        <a:off x="3491318" y="208793"/>
        <a:ext cx="664530" cy="618759"/>
      </dsp:txXfrm>
    </dsp:sp>
    <dsp:sp modelId="{29262CCE-D995-487D-A7EC-BB4E19827456}">
      <dsp:nvSpPr>
        <dsp:cNvPr id="0" name=""/>
        <dsp:cNvSpPr/>
      </dsp:nvSpPr>
      <dsp:spPr>
        <a:xfrm>
          <a:off x="1153807" y="1150855"/>
          <a:ext cx="3739240" cy="1810658"/>
        </a:xfrm>
        <a:prstGeom prst="funnel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08D4-8AEA-4C8E-8094-3CDFF3B6A532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33EE-22C0-42A0-9B68-244C7B9521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980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D815-2107-49EB-BFCF-4A8FDF0167A5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443AF-19C0-4AC0-96BE-E0E9C56C24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56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443AF-19C0-4AC0-96BE-E0E9C56C24B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4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239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1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815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253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1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33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457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65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64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02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21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0C4B-4BF4-444C-83CD-D191E6624E53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877E-AB97-4453-BADC-39060093EC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1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30292" y="3301341"/>
            <a:ext cx="6980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TÉCNICO ANUAL 2018 </a:t>
            </a:r>
          </a:p>
          <a:p>
            <a:pPr algn="r"/>
            <a:r>
              <a:rPr lang="es-CL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NACIONAL DE </a:t>
            </a:r>
          </a:p>
          <a:p>
            <a:pPr algn="r"/>
            <a:r>
              <a:rPr lang="es-CL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DIRECTORES DE CONTROL MUNICIPAL </a:t>
            </a:r>
          </a:p>
          <a:p>
            <a:pPr algn="r"/>
            <a:r>
              <a:rPr lang="es-CL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CHILE</a:t>
            </a:r>
          </a:p>
          <a:p>
            <a:pPr algn="r"/>
            <a:endParaRPr lang="es-CL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L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Regularización del Activo Fijo</a:t>
            </a:r>
          </a:p>
        </p:txBody>
      </p:sp>
      <p:pic>
        <p:nvPicPr>
          <p:cNvPr id="4" name="Imagen 3" descr="ICONO-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49" y="5095517"/>
            <a:ext cx="815913" cy="1468643"/>
          </a:xfrm>
          <a:prstGeom prst="rect">
            <a:avLst/>
          </a:prstGeom>
        </p:spPr>
      </p:pic>
      <p:pic>
        <p:nvPicPr>
          <p:cNvPr id="6" name="Imagen 5" descr="1-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5082845"/>
            <a:ext cx="853168" cy="14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 txBox="1">
            <a:spLocks/>
          </p:cNvSpPr>
          <p:nvPr/>
        </p:nvSpPr>
        <p:spPr>
          <a:xfrm>
            <a:off x="1518102" y="1700745"/>
            <a:ext cx="6269038" cy="30621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CL" sz="2100"/>
          </a:p>
          <a:p>
            <a:pPr marL="0" indent="0" algn="just">
              <a:buNone/>
            </a:pPr>
            <a:r>
              <a:rPr lang="es-ES" sz="2100"/>
              <a:t> </a:t>
            </a:r>
            <a:endParaRPr lang="es-E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29663"/>
              </p:ext>
            </p:extLst>
          </p:nvPr>
        </p:nvGraphicFramePr>
        <p:xfrm>
          <a:off x="442160" y="1966574"/>
          <a:ext cx="8157411" cy="3062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567"/>
                <a:gridCol w="181328"/>
                <a:gridCol w="5610516"/>
              </a:tblGrid>
              <a:tr h="15535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Criterio </a:t>
                      </a:r>
                      <a:r>
                        <a:rPr lang="es-CL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</a:t>
                      </a:r>
                    </a:p>
                    <a:p>
                      <a:pPr marL="8731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Reconocer bienes de uso con un Valor individual </a:t>
                      </a:r>
                      <a:r>
                        <a:rPr lang="es-CL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mayor </a:t>
                      </a:r>
                      <a:r>
                        <a:rPr lang="es-CL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 igual </a:t>
                      </a:r>
                      <a:r>
                        <a:rPr lang="es-CL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s-CL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UTM</a:t>
                      </a:r>
                      <a:endParaRPr lang="es-CL" sz="16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16" marB="53816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16" marB="5381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Criterio Excepcional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ADOPTAR POLÍTICA CONTABLE DE GRUPO HOMOGÉNEO </a:t>
                      </a:r>
                      <a:endParaRPr lang="es-CL" sz="16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Reconocer </a:t>
                      </a:r>
                      <a:r>
                        <a:rPr lang="es-CL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un conjunto de bienes de uso de igual clase cuyo costo unitario de adquisición es menor a </a:t>
                      </a:r>
                      <a:r>
                        <a:rPr lang="es-CL" sz="16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UTM</a:t>
                      </a:r>
                      <a:r>
                        <a:rPr lang="es-CL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como grupo.</a:t>
                      </a:r>
                      <a:endParaRPr lang="es-CL" sz="16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16" marB="5381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9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16" marB="53816">
                    <a:noFill/>
                  </a:tcPr>
                </a:tc>
              </a:tr>
              <a:tr h="105769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Servicio debe formalizar ante la contraloría, si adopta política contable de grupo homogéneo, indicando a qué tipo de activo se le aplica el criterio.</a:t>
                      </a:r>
                      <a:endParaRPr lang="es-CL" sz="16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16" marB="5381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riángulo isósceles 4"/>
          <p:cNvSpPr/>
          <p:nvPr/>
        </p:nvSpPr>
        <p:spPr>
          <a:xfrm rot="10800000">
            <a:off x="5540957" y="3622387"/>
            <a:ext cx="357856" cy="1724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 sz="1350"/>
          </a:p>
        </p:txBody>
      </p:sp>
      <p:sp>
        <p:nvSpPr>
          <p:cNvPr id="6" name="Rectángulo 5"/>
          <p:cNvSpPr/>
          <p:nvPr/>
        </p:nvSpPr>
        <p:spPr>
          <a:xfrm>
            <a:off x="442160" y="5640749"/>
            <a:ext cx="8157410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1500" dirty="0">
                <a:solidFill>
                  <a:schemeClr val="bg1"/>
                </a:solidFill>
                <a:latin typeface="Arial Narrow" pitchFamily="34" charset="0"/>
              </a:rPr>
              <a:t>Independiente cual sea el valor de los bienes muebles, individual o grupo homogéneo, debe mantenerse un </a:t>
            </a:r>
            <a:r>
              <a:rPr lang="es-CL" sz="1500" b="1" u="sng" dirty="0">
                <a:solidFill>
                  <a:schemeClr val="bg1"/>
                </a:solidFill>
                <a:latin typeface="Arial Narrow" pitchFamily="34" charset="0"/>
              </a:rPr>
              <a:t>control administrativo</a:t>
            </a:r>
            <a:r>
              <a:rPr lang="es-CL" sz="1500" dirty="0">
                <a:solidFill>
                  <a:schemeClr val="bg1"/>
                </a:solidFill>
                <a:latin typeface="Arial Narrow" pitchFamily="34" charset="0"/>
              </a:rPr>
              <a:t>, que incluya el control físico de las especies.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42160" y="1966574"/>
            <a:ext cx="2375177" cy="30621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Rectángulo 7"/>
          <p:cNvSpPr/>
          <p:nvPr/>
        </p:nvSpPr>
        <p:spPr>
          <a:xfrm>
            <a:off x="3004887" y="1989435"/>
            <a:ext cx="5594684" cy="14761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9" name="Rectángulo 8"/>
          <p:cNvSpPr/>
          <p:nvPr/>
        </p:nvSpPr>
        <p:spPr>
          <a:xfrm>
            <a:off x="3004886" y="3974417"/>
            <a:ext cx="5594684" cy="10543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0" name="9 Rectángulo redondeado"/>
          <p:cNvSpPr/>
          <p:nvPr/>
        </p:nvSpPr>
        <p:spPr>
          <a:xfrm>
            <a:off x="225900" y="352640"/>
            <a:ext cx="774244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1" y="2223151"/>
            <a:ext cx="1924335" cy="114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Marcador de texto"/>
          <p:cNvSpPr txBox="1">
            <a:spLocks/>
          </p:cNvSpPr>
          <p:nvPr/>
        </p:nvSpPr>
        <p:spPr>
          <a:xfrm>
            <a:off x="4113695" y="2912708"/>
            <a:ext cx="4621231" cy="912148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servicio puede optar por un tratamiento de excepción para aquellas adquisiciones que comprendan un grupo de bienes muebles de </a:t>
            </a:r>
            <a:r>
              <a:rPr lang="es-ES" sz="1600" u="sng" dirty="0">
                <a:solidFill>
                  <a:srgbClr val="FF0000"/>
                </a:solidFill>
              </a:rPr>
              <a:t>la misma especie.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deberá comunicar formalmente tal decisión a esta Contraloría General.</a:t>
            </a:r>
          </a:p>
        </p:txBody>
      </p:sp>
      <p:sp>
        <p:nvSpPr>
          <p:cNvPr id="4" name="1 Rectángulo redondeado"/>
          <p:cNvSpPr/>
          <p:nvPr/>
        </p:nvSpPr>
        <p:spPr>
          <a:xfrm>
            <a:off x="519226" y="2007808"/>
            <a:ext cx="2425889" cy="13609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5 Flecha derecha"/>
          <p:cNvSpPr/>
          <p:nvPr/>
        </p:nvSpPr>
        <p:spPr>
          <a:xfrm>
            <a:off x="3241946" y="2120390"/>
            <a:ext cx="511791" cy="2354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6" name="6 CuadroTexto"/>
          <p:cNvSpPr txBox="1"/>
          <p:nvPr/>
        </p:nvSpPr>
        <p:spPr bwMode="auto">
          <a:xfrm>
            <a:off x="3999397" y="1762143"/>
            <a:ext cx="1934570" cy="7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u="sng" dirty="0">
                <a:solidFill>
                  <a:srgbClr val="0070C0"/>
                </a:solidFill>
                <a:cs typeface="Arial" charset="0"/>
              </a:rPr>
              <a:t>CONTABILIDAD</a:t>
            </a:r>
          </a:p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dirty="0">
                <a:solidFill>
                  <a:srgbClr val="0070C0"/>
                </a:solidFill>
                <a:cs typeface="Arial" charset="0"/>
              </a:rPr>
              <a:t>COSTO TOTAL</a:t>
            </a:r>
          </a:p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dirty="0">
                <a:solidFill>
                  <a:srgbClr val="0070C0"/>
                </a:solidFill>
                <a:cs typeface="Arial" charset="0"/>
              </a:rPr>
              <a:t>$ &gt;= 3 UTM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1" y="4908008"/>
            <a:ext cx="1924335" cy="1145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1 CuadroTexto"/>
          <p:cNvSpPr txBox="1"/>
          <p:nvPr/>
        </p:nvSpPr>
        <p:spPr bwMode="auto">
          <a:xfrm>
            <a:off x="757441" y="4488338"/>
            <a:ext cx="1724735" cy="37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200" b="1" dirty="0">
                <a:solidFill>
                  <a:srgbClr val="0070C0"/>
                </a:solidFill>
                <a:cs typeface="Arial" charset="0"/>
              </a:rPr>
              <a:t>1     2     3   4   5    6 </a:t>
            </a:r>
          </a:p>
        </p:txBody>
      </p:sp>
      <p:cxnSp>
        <p:nvCxnSpPr>
          <p:cNvPr id="9" name="14 Conector recto de flecha"/>
          <p:cNvCxnSpPr/>
          <p:nvPr/>
        </p:nvCxnSpPr>
        <p:spPr>
          <a:xfrm>
            <a:off x="877478" y="4729930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19 Conector recto de flecha"/>
          <p:cNvCxnSpPr/>
          <p:nvPr/>
        </p:nvCxnSpPr>
        <p:spPr>
          <a:xfrm>
            <a:off x="1165790" y="4731634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20 Conector recto de flecha"/>
          <p:cNvCxnSpPr/>
          <p:nvPr/>
        </p:nvCxnSpPr>
        <p:spPr>
          <a:xfrm>
            <a:off x="1474574" y="4733338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21 Conector recto de flecha"/>
          <p:cNvCxnSpPr/>
          <p:nvPr/>
        </p:nvCxnSpPr>
        <p:spPr>
          <a:xfrm>
            <a:off x="1691234" y="4724806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22 Conector recto de flecha"/>
          <p:cNvCxnSpPr/>
          <p:nvPr/>
        </p:nvCxnSpPr>
        <p:spPr>
          <a:xfrm>
            <a:off x="1897658" y="4726510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23 Conector recto de flecha"/>
          <p:cNvCxnSpPr/>
          <p:nvPr/>
        </p:nvCxnSpPr>
        <p:spPr>
          <a:xfrm>
            <a:off x="2124554" y="4728214"/>
            <a:ext cx="0" cy="18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4 Flecha derecha"/>
          <p:cNvSpPr/>
          <p:nvPr/>
        </p:nvSpPr>
        <p:spPr>
          <a:xfrm>
            <a:off x="3241946" y="4908008"/>
            <a:ext cx="511791" cy="2354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6" name="25 CuadroTexto"/>
          <p:cNvSpPr txBox="1"/>
          <p:nvPr/>
        </p:nvSpPr>
        <p:spPr bwMode="auto">
          <a:xfrm>
            <a:off x="4113694" y="4744235"/>
            <a:ext cx="2652865" cy="82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u="sng" dirty="0">
                <a:solidFill>
                  <a:srgbClr val="0070C0"/>
                </a:solidFill>
                <a:cs typeface="Arial" charset="0"/>
              </a:rPr>
              <a:t>INVENTARIO</a:t>
            </a:r>
          </a:p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dirty="0">
                <a:solidFill>
                  <a:srgbClr val="0070C0"/>
                </a:solidFill>
                <a:cs typeface="Arial" charset="0"/>
              </a:rPr>
              <a:t>Registro individual</a:t>
            </a:r>
          </a:p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r>
              <a:rPr lang="es-CL" sz="1600" b="1" dirty="0">
                <a:solidFill>
                  <a:srgbClr val="0070C0"/>
                </a:solidFill>
                <a:cs typeface="Arial" charset="0"/>
              </a:rPr>
              <a:t>- 6 Sillas c/u a su valor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28080" y="1087754"/>
            <a:ext cx="19239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Homogéneo</a:t>
            </a:r>
            <a:endParaRPr lang="es-CL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Rectángulo redondeado"/>
          <p:cNvSpPr/>
          <p:nvPr/>
        </p:nvSpPr>
        <p:spPr>
          <a:xfrm>
            <a:off x="158540" y="334537"/>
            <a:ext cx="9061660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5"/>
          <p:cNvSpPr txBox="1">
            <a:spLocks/>
          </p:cNvSpPr>
          <p:nvPr/>
        </p:nvSpPr>
        <p:spPr>
          <a:xfrm>
            <a:off x="191246" y="1441757"/>
            <a:ext cx="5749528" cy="3575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esperados</a:t>
            </a:r>
          </a:p>
          <a:p>
            <a:endParaRPr lang="es-CL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4467">
            <a:off x="4752930" y="1969721"/>
            <a:ext cx="1914509" cy="14401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92">
            <a:off x="7340906" y="3401850"/>
            <a:ext cx="1306346" cy="18634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 bwMode="auto">
          <a:xfrm>
            <a:off x="321808" y="1953688"/>
            <a:ext cx="2806547" cy="386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noAutofit/>
          </a:bodyPr>
          <a:lstStyle/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Mejorar la Información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Activos Fijos reconocidos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Bienes contabilizados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Codificación de inventario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Bienes valorizados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Bienes recibidos en donación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Bienes en comodato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Propiedad de inmuebles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Estado de los bienes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Cuadratura de EE.FF.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Bajas de activo fijo</a:t>
            </a:r>
          </a:p>
          <a:p>
            <a:pPr marL="214313" indent="-214313" eaLnBrk="0" hangingPunct="0">
              <a:lnSpc>
                <a:spcPct val="125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es-CL" sz="1600" dirty="0">
                <a:solidFill>
                  <a:srgbClr val="0070C0"/>
                </a:solidFill>
                <a:cs typeface="Arial" charset="0"/>
              </a:rPr>
              <a:t>Entre otros.</a:t>
            </a:r>
          </a:p>
          <a:p>
            <a:pPr eaLnBrk="0" hangingPunct="0">
              <a:lnSpc>
                <a:spcPct val="125000"/>
              </a:lnSpc>
              <a:buClr>
                <a:srgbClr val="FF9933"/>
              </a:buClr>
            </a:pPr>
            <a:endParaRPr lang="es-CL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191246" y="396183"/>
            <a:ext cx="7842411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270820" y="1070696"/>
            <a:ext cx="3295339" cy="346249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altLang="es-C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Comodato de bienes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04456" y="2435615"/>
            <a:ext cx="5742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Los bienes de uso recibidos en comodato, </a:t>
            </a:r>
            <a:r>
              <a:rPr lang="es-CL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NO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incorporan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a las cuentas de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bienes de uso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debiendo registrarse en registros especiales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(of. 40.091 de 2017)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674914" y="2435614"/>
            <a:ext cx="2003057" cy="5886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Recibidos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674914" y="4042906"/>
            <a:ext cx="2003057" cy="58862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Entregados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4456" y="4145365"/>
            <a:ext cx="5742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Los bienes de uso entregados en comodato, siguen siendo de la institución y se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reclasifican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a la cuenta de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bienes de uso depreciables en </a:t>
            </a:r>
            <a:r>
              <a:rPr lang="es-CL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comodato (14113).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202565" y="351583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/>
          <p:nvPr/>
        </p:nvSpPr>
        <p:spPr>
          <a:xfrm>
            <a:off x="180795" y="336438"/>
            <a:ext cx="2951570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289652" y="1554659"/>
            <a:ext cx="34115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500" b="1" dirty="0" err="1">
                <a:solidFill>
                  <a:srgbClr val="0070C0"/>
                </a:solidFill>
              </a:rPr>
              <a:t>Circularización</a:t>
            </a:r>
            <a:r>
              <a:rPr lang="es-CL" altLang="es-CL" sz="1500" b="1" dirty="0">
                <a:solidFill>
                  <a:srgbClr val="0070C0"/>
                </a:solidFill>
              </a:rPr>
              <a:t> – Bienes Inmuebles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35" y="2281401"/>
            <a:ext cx="986441" cy="3754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932" y="4144651"/>
            <a:ext cx="1200150" cy="40719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>
            <a:off x="1175657" y="2808514"/>
            <a:ext cx="702128" cy="1134836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620736" y="2808514"/>
            <a:ext cx="620486" cy="1134836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1736629" y="4320437"/>
            <a:ext cx="1125047" cy="1"/>
          </a:xfrm>
          <a:prstGeom prst="straightConnector1">
            <a:avLst/>
          </a:prstGeom>
          <a:ln w="762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derecha 21"/>
          <p:cNvSpPr/>
          <p:nvPr/>
        </p:nvSpPr>
        <p:spPr>
          <a:xfrm>
            <a:off x="4826870" y="2503144"/>
            <a:ext cx="487864" cy="39188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23" name="CuadroTexto 22"/>
          <p:cNvSpPr txBox="1"/>
          <p:nvPr/>
        </p:nvSpPr>
        <p:spPr>
          <a:xfrm>
            <a:off x="5349013" y="1587928"/>
            <a:ext cx="36598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Analizar las respuestas, idealmente con los abogados de la entidad.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Quien acredita la propiedad es el Conservador de Bienes Raíces.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Determinar los ajustes.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 dudas, consultar con Contraloría.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Cerrar llave 23"/>
          <p:cNvSpPr/>
          <p:nvPr/>
        </p:nvSpPr>
        <p:spPr>
          <a:xfrm>
            <a:off x="4330842" y="2179865"/>
            <a:ext cx="326572" cy="2588078"/>
          </a:xfrm>
          <a:prstGeom prst="rightBrace">
            <a:avLst>
              <a:gd name="adj1" fmla="val 50833"/>
              <a:gd name="adj2" fmla="val 2192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CuadroTexto 6"/>
          <p:cNvSpPr txBox="1"/>
          <p:nvPr/>
        </p:nvSpPr>
        <p:spPr>
          <a:xfrm>
            <a:off x="388018" y="4020354"/>
            <a:ext cx="1073819" cy="6232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350" b="1" dirty="0"/>
              <a:t>CBR</a:t>
            </a:r>
          </a:p>
          <a:p>
            <a:pPr algn="ctr"/>
            <a:r>
              <a:rPr lang="es-CL" sz="1050" b="1" dirty="0"/>
              <a:t>Conservador de Bienes Raíces</a:t>
            </a:r>
          </a:p>
        </p:txBody>
      </p:sp>
    </p:spTree>
    <p:extLst>
      <p:ext uri="{BB962C8B-B14F-4D97-AF65-F5344CB8AC3E}">
        <p14:creationId xmlns:p14="http://schemas.microsoft.com/office/powerpoint/2010/main" val="21090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56994" y="1041493"/>
            <a:ext cx="448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¿Cómo se contabilizan los </a:t>
            </a:r>
            <a:r>
              <a:rPr lang="es-CL" altLang="es-CL" sz="1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terrenos y edificios</a:t>
            </a:r>
            <a:r>
              <a:rPr lang="es-CL" altLang="es-CL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00100" y="2296576"/>
            <a:ext cx="7723415" cy="76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Los </a:t>
            </a:r>
            <a:r>
              <a:rPr lang="es-E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terrenos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 los </a:t>
            </a:r>
            <a:r>
              <a:rPr lang="es-E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edificios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 contabilizan por </a:t>
            </a:r>
            <a:r>
              <a:rPr lang="es-E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separado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aunque hayan sido adquiridos en forma conjunta. </a:t>
            </a:r>
            <a:endParaRPr lang="es-ES" sz="20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800100" y="3562070"/>
            <a:ext cx="7723415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s-E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Excepto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cuando los terrenos son parte de los </a:t>
            </a:r>
            <a:r>
              <a:rPr lang="es-ES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bienes comunes,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conforme lo establecido en la ley N° 19.537, sobre Copropiedad Inmobiliarias, en cuyo caso deben ser </a:t>
            </a:r>
            <a:r>
              <a:rPr lang="es-E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contabilizados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 la clase de </a:t>
            </a:r>
            <a:r>
              <a:rPr lang="es-E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edificaciones.</a:t>
            </a:r>
            <a:endParaRPr lang="es-CL" sz="200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9 Rectángulo redondeado"/>
          <p:cNvSpPr/>
          <p:nvPr/>
        </p:nvSpPr>
        <p:spPr>
          <a:xfrm>
            <a:off x="256994" y="396182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289652" y="1021589"/>
            <a:ext cx="4482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¿Cómo se contabilizan los </a:t>
            </a:r>
            <a:r>
              <a:rPr lang="es-CL" altLang="es-CL" sz="18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terrenos y edificios</a:t>
            </a:r>
            <a:r>
              <a:rPr lang="es-CL" altLang="es-CL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52" y="2103579"/>
            <a:ext cx="1498827" cy="112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3902528" y="2179864"/>
            <a:ext cx="33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Valor de la Propiedad 	: $100.000.000</a:t>
            </a:r>
          </a:p>
          <a:p>
            <a:r>
              <a:rPr lang="es-CL" sz="1350" dirty="0"/>
              <a:t> </a:t>
            </a:r>
          </a:p>
          <a:p>
            <a:r>
              <a:rPr lang="es-CL" sz="1350" dirty="0"/>
              <a:t>- Terreno		XXX</a:t>
            </a:r>
          </a:p>
          <a:p>
            <a:r>
              <a:rPr lang="es-CL" sz="1350" dirty="0"/>
              <a:t> - Edificaciones	XXX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639" r="8370"/>
          <a:stretch/>
        </p:blipFill>
        <p:spPr>
          <a:xfrm>
            <a:off x="1883684" y="4702801"/>
            <a:ext cx="1659368" cy="106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3846120" y="4793523"/>
            <a:ext cx="33963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50" dirty="0"/>
              <a:t>Valor de la Propiedad 	: $100.000.000</a:t>
            </a:r>
          </a:p>
          <a:p>
            <a:endParaRPr lang="es-CL" sz="1350" dirty="0"/>
          </a:p>
          <a:p>
            <a:r>
              <a:rPr lang="es-CL" sz="1350" dirty="0"/>
              <a:t>- Edificaciones	    </a:t>
            </a:r>
            <a:r>
              <a:rPr lang="es-CL" sz="1350" dirty="0" smtClean="0"/>
              <a:t>XXX.XXX</a:t>
            </a:r>
            <a:endParaRPr lang="es-CL" sz="1350" dirty="0"/>
          </a:p>
        </p:txBody>
      </p:sp>
      <p:sp>
        <p:nvSpPr>
          <p:cNvPr id="7" name="CuadroTexto 6"/>
          <p:cNvSpPr txBox="1"/>
          <p:nvPr/>
        </p:nvSpPr>
        <p:spPr>
          <a:xfrm>
            <a:off x="289652" y="2218002"/>
            <a:ext cx="184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Rol Propiedad</a:t>
            </a:r>
          </a:p>
          <a:p>
            <a:pPr algn="ctr"/>
            <a:r>
              <a:rPr lang="es-CL" sz="1400" dirty="0"/>
              <a:t>000123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0635" y="4749401"/>
            <a:ext cx="1742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Rol Propiedad</a:t>
            </a:r>
          </a:p>
          <a:p>
            <a:pPr algn="ctr"/>
            <a:r>
              <a:rPr lang="es-CL" sz="1400" dirty="0"/>
              <a:t>000125</a:t>
            </a:r>
          </a:p>
          <a:p>
            <a:pPr algn="ctr"/>
            <a:r>
              <a:rPr lang="es-CL" sz="1400" dirty="0"/>
              <a:t>Tercer piso</a:t>
            </a:r>
          </a:p>
          <a:p>
            <a:pPr algn="ctr"/>
            <a:endParaRPr lang="es-CL" sz="1400" dirty="0"/>
          </a:p>
        </p:txBody>
      </p:sp>
      <p:sp>
        <p:nvSpPr>
          <p:cNvPr id="9" name="Elipse 8"/>
          <p:cNvSpPr/>
          <p:nvPr/>
        </p:nvSpPr>
        <p:spPr>
          <a:xfrm>
            <a:off x="1776804" y="2098222"/>
            <a:ext cx="1836964" cy="1204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10" name="Conector recto de flecha 9"/>
          <p:cNvCxnSpPr>
            <a:stCxn id="9" idx="2"/>
          </p:cNvCxnSpPr>
          <p:nvPr/>
        </p:nvCxnSpPr>
        <p:spPr>
          <a:xfrm flipH="1" flipV="1">
            <a:off x="1548204" y="2584096"/>
            <a:ext cx="228600" cy="116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a libre 10"/>
          <p:cNvSpPr/>
          <p:nvPr/>
        </p:nvSpPr>
        <p:spPr>
          <a:xfrm>
            <a:off x="1961124" y="4742515"/>
            <a:ext cx="1589687" cy="481130"/>
          </a:xfrm>
          <a:custGeom>
            <a:avLst/>
            <a:gdLst>
              <a:gd name="connsiteX0" fmla="*/ 0 w 2070437"/>
              <a:gd name="connsiteY0" fmla="*/ 589110 h 632653"/>
              <a:gd name="connsiteX1" fmla="*/ 566057 w 2070437"/>
              <a:gd name="connsiteY1" fmla="*/ 1282 h 632653"/>
              <a:gd name="connsiteX2" fmla="*/ 2002972 w 2070437"/>
              <a:gd name="connsiteY2" fmla="*/ 436710 h 632653"/>
              <a:gd name="connsiteX3" fmla="*/ 1730829 w 2070437"/>
              <a:gd name="connsiteY3" fmla="*/ 610882 h 632653"/>
              <a:gd name="connsiteX4" fmla="*/ 805543 w 2070437"/>
              <a:gd name="connsiteY4" fmla="*/ 382282 h 632653"/>
              <a:gd name="connsiteX5" fmla="*/ 32657 w 2070437"/>
              <a:gd name="connsiteY5" fmla="*/ 632653 h 632653"/>
              <a:gd name="connsiteX6" fmla="*/ 32657 w 2070437"/>
              <a:gd name="connsiteY6" fmla="*/ 632653 h 632653"/>
              <a:gd name="connsiteX0" fmla="*/ 49146 w 2119583"/>
              <a:gd name="connsiteY0" fmla="*/ 589110 h 641311"/>
              <a:gd name="connsiteX1" fmla="*/ 615203 w 2119583"/>
              <a:gd name="connsiteY1" fmla="*/ 1282 h 641311"/>
              <a:gd name="connsiteX2" fmla="*/ 2052118 w 2119583"/>
              <a:gd name="connsiteY2" fmla="*/ 436710 h 641311"/>
              <a:gd name="connsiteX3" fmla="*/ 1779975 w 2119583"/>
              <a:gd name="connsiteY3" fmla="*/ 610882 h 641311"/>
              <a:gd name="connsiteX4" fmla="*/ 854689 w 2119583"/>
              <a:gd name="connsiteY4" fmla="*/ 382282 h 641311"/>
              <a:gd name="connsiteX5" fmla="*/ 81803 w 2119583"/>
              <a:gd name="connsiteY5" fmla="*/ 632653 h 641311"/>
              <a:gd name="connsiteX6" fmla="*/ 5603 w 2119583"/>
              <a:gd name="connsiteY6" fmla="*/ 578224 h 641311"/>
              <a:gd name="connsiteX0" fmla="*/ 19264 w 2119583"/>
              <a:gd name="connsiteY0" fmla="*/ 601258 h 641506"/>
              <a:gd name="connsiteX1" fmla="*/ 615203 w 2119583"/>
              <a:gd name="connsiteY1" fmla="*/ 1477 h 641506"/>
              <a:gd name="connsiteX2" fmla="*/ 2052118 w 2119583"/>
              <a:gd name="connsiteY2" fmla="*/ 436905 h 641506"/>
              <a:gd name="connsiteX3" fmla="*/ 1779975 w 2119583"/>
              <a:gd name="connsiteY3" fmla="*/ 611077 h 641506"/>
              <a:gd name="connsiteX4" fmla="*/ 854689 w 2119583"/>
              <a:gd name="connsiteY4" fmla="*/ 382477 h 641506"/>
              <a:gd name="connsiteX5" fmla="*/ 81803 w 2119583"/>
              <a:gd name="connsiteY5" fmla="*/ 632848 h 641506"/>
              <a:gd name="connsiteX6" fmla="*/ 5603 w 2119583"/>
              <a:gd name="connsiteY6" fmla="*/ 578419 h 64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9583" h="641506">
                <a:moveTo>
                  <a:pt x="19264" y="601258"/>
                </a:moveTo>
                <a:cubicBezTo>
                  <a:pt x="135378" y="320044"/>
                  <a:pt x="276394" y="28869"/>
                  <a:pt x="615203" y="1477"/>
                </a:cubicBezTo>
                <a:cubicBezTo>
                  <a:pt x="954012" y="-25915"/>
                  <a:pt x="1857989" y="335305"/>
                  <a:pt x="2052118" y="436905"/>
                </a:cubicBezTo>
                <a:cubicBezTo>
                  <a:pt x="2246247" y="538505"/>
                  <a:pt x="1979546" y="620148"/>
                  <a:pt x="1779975" y="611077"/>
                </a:cubicBezTo>
                <a:cubicBezTo>
                  <a:pt x="1580404" y="602006"/>
                  <a:pt x="1137718" y="378849"/>
                  <a:pt x="854689" y="382477"/>
                </a:cubicBezTo>
                <a:cubicBezTo>
                  <a:pt x="571660" y="386105"/>
                  <a:pt x="223317" y="600191"/>
                  <a:pt x="81803" y="632848"/>
                </a:cubicBezTo>
                <a:cubicBezTo>
                  <a:pt x="-59711" y="665505"/>
                  <a:pt x="31003" y="596562"/>
                  <a:pt x="5603" y="57841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1761219" y="5081493"/>
            <a:ext cx="228600" cy="116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140113" y="2603696"/>
            <a:ext cx="1110343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50" dirty="0"/>
              <a:t>$ 54.700.000</a:t>
            </a:r>
          </a:p>
          <a:p>
            <a:r>
              <a:rPr lang="es-CL" sz="1350" dirty="0"/>
              <a:t>$ 45.300.000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494" y="2203271"/>
            <a:ext cx="3507581" cy="82153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6" name="CuadroTexto 15"/>
          <p:cNvSpPr txBox="1"/>
          <p:nvPr/>
        </p:nvSpPr>
        <p:spPr>
          <a:xfrm>
            <a:off x="6224555" y="3218103"/>
            <a:ext cx="1692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i="1" dirty="0"/>
              <a:t>Terreno 	 54,7 %</a:t>
            </a:r>
          </a:p>
          <a:p>
            <a:r>
              <a:rPr lang="es-CL" sz="1050" i="1" dirty="0"/>
              <a:t>Construcción </a:t>
            </a:r>
            <a:r>
              <a:rPr lang="es-CL" sz="1050" i="1" dirty="0" smtClean="0"/>
              <a:t>       45,3 </a:t>
            </a:r>
            <a:r>
              <a:rPr lang="es-CL" sz="1050" i="1" dirty="0"/>
              <a:t>%</a:t>
            </a:r>
          </a:p>
        </p:txBody>
      </p:sp>
      <p:sp>
        <p:nvSpPr>
          <p:cNvPr id="17" name="9 Rectángulo redondeado"/>
          <p:cNvSpPr/>
          <p:nvPr/>
        </p:nvSpPr>
        <p:spPr>
          <a:xfrm>
            <a:off x="289652" y="406554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744589" y="3251885"/>
            <a:ext cx="209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/>
              <a:t>Propiedad </a:t>
            </a:r>
            <a:r>
              <a:rPr lang="es-CL" sz="1400" b="1" dirty="0">
                <a:solidFill>
                  <a:srgbClr val="0070C0"/>
                </a:solidFill>
              </a:rPr>
              <a:t>NO</a:t>
            </a:r>
            <a:r>
              <a:rPr lang="es-CL" sz="1400" dirty="0"/>
              <a:t> acogida a la Ley de Copropiedad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629646" y="5744471"/>
            <a:ext cx="2154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/>
              <a:t>Propiedad </a:t>
            </a:r>
            <a:r>
              <a:rPr lang="es-CL" sz="1400" b="1" dirty="0">
                <a:solidFill>
                  <a:srgbClr val="0070C0"/>
                </a:solidFill>
              </a:rPr>
              <a:t>SI </a:t>
            </a:r>
            <a:r>
              <a:rPr lang="es-CL" sz="1400" dirty="0"/>
              <a:t>acogida a la Ley de Copropiedad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950495" y="4102768"/>
            <a:ext cx="696628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846120" y="5198051"/>
            <a:ext cx="339634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350" dirty="0" smtClean="0"/>
              <a:t>- Edificaciones                       $ 100.000.000</a:t>
            </a:r>
            <a:endParaRPr lang="es-CL" sz="135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857" y="4702801"/>
            <a:ext cx="3571165" cy="97956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89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77656" y="1718288"/>
            <a:ext cx="6131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dirty="0">
                <a:solidFill>
                  <a:srgbClr val="0070C0"/>
                </a:solidFill>
                <a:latin typeface="Arial Narrow" panose="020B0606020202030204" pitchFamily="34" charset="0"/>
              </a:rPr>
              <a:t>Establecer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mecanismos necesarios de registro, seguimiento y controles internos de Activos Fijos.  </a:t>
            </a:r>
          </a:p>
          <a:p>
            <a:pPr algn="just"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Describir las características físicas y técnicas, su costo, localización, asignación y autorización correspondiente paras su altas, traslados y bajas de Activos Fijos.</a:t>
            </a:r>
          </a:p>
          <a:p>
            <a:pPr algn="just"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Que la </a:t>
            </a:r>
            <a:r>
              <a:rPr lang="es-CL" dirty="0">
                <a:solidFill>
                  <a:srgbClr val="0070C0"/>
                </a:solidFill>
                <a:latin typeface="Arial Narrow" panose="020B0606020202030204" pitchFamily="34" charset="0"/>
              </a:rPr>
              <a:t>administración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del activo fijo se realice de una manera optima.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dirty="0">
                <a:solidFill>
                  <a:srgbClr val="0070C0"/>
                </a:solidFill>
                <a:latin typeface="Arial Narrow" panose="020B0606020202030204" pitchFamily="34" charset="0"/>
              </a:rPr>
              <a:t>Uniformar y controlar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 cumplimiento del funcionamiento interno en lo que respecta a descripción de tareas y ubicación de los bienes.</a:t>
            </a:r>
          </a:p>
          <a:p>
            <a:pPr algn="just"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Describir los principales procedimientos de las </a:t>
            </a:r>
            <a:r>
              <a:rPr lang="es-CL" dirty="0">
                <a:solidFill>
                  <a:srgbClr val="0070C0"/>
                </a:solidFill>
                <a:latin typeface="Arial Narrow" panose="020B0606020202030204" pitchFamily="34" charset="0"/>
              </a:rPr>
              <a:t>unidades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que </a:t>
            </a:r>
            <a:r>
              <a:rPr lang="es-CL" dirty="0">
                <a:solidFill>
                  <a:srgbClr val="0070C0"/>
                </a:solidFill>
                <a:latin typeface="Arial Narrow" panose="020B0606020202030204" pitchFamily="34" charset="0"/>
              </a:rPr>
              <a:t>intervienen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en su administración y control.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9 Rectángulo redondeado"/>
          <p:cNvSpPr/>
          <p:nvPr/>
        </p:nvSpPr>
        <p:spPr>
          <a:xfrm>
            <a:off x="217462" y="1024578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Procedimientos permite: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30" y="2306115"/>
            <a:ext cx="1971675" cy="1307306"/>
          </a:xfrm>
          <a:prstGeom prst="rect">
            <a:avLst/>
          </a:prstGeom>
        </p:spPr>
      </p:pic>
      <p:sp>
        <p:nvSpPr>
          <p:cNvPr id="9" name="9 Rectángulo redondeado"/>
          <p:cNvSpPr/>
          <p:nvPr/>
        </p:nvSpPr>
        <p:spPr>
          <a:xfrm>
            <a:off x="217462" y="330868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289652" y="924347"/>
            <a:ext cx="2819828" cy="346249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altLang="es-CL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Excluidos (13106)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04456" y="1870914"/>
            <a:ext cx="5510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Los bienes de uso que están en desuso, deben registrarse en la cuenta de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Bienes Excluidos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.(13106) y mantenerse en bodega</a:t>
            </a:r>
          </a:p>
          <a:p>
            <a:pPr algn="just">
              <a:defRPr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04456" y="4533985"/>
            <a:ext cx="5510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 se decide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Donar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 debe realizar ajuste disminuyendo  la cuenta Bienes excluidos con cargo al Patrimonio Institucional.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289652" y="297752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04456" y="3368200"/>
            <a:ext cx="5510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 el evento que se decida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Vender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 debe registrar la venta de acuerdo a los procedimientos vigentes.</a:t>
            </a:r>
          </a:p>
        </p:txBody>
      </p:sp>
      <p:pic>
        <p:nvPicPr>
          <p:cNvPr id="1026" name="Picture 2" descr="Resultado de imagen para bienes exclu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9" y="2435615"/>
            <a:ext cx="210422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2734176" y="1975736"/>
            <a:ext cx="300425" cy="1993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9" name="Flecha derecha 8"/>
          <p:cNvSpPr/>
          <p:nvPr/>
        </p:nvSpPr>
        <p:spPr>
          <a:xfrm>
            <a:off x="2733530" y="3461926"/>
            <a:ext cx="300425" cy="1993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10" name="Flecha derecha 9"/>
          <p:cNvSpPr/>
          <p:nvPr/>
        </p:nvSpPr>
        <p:spPr>
          <a:xfrm>
            <a:off x="2733530" y="4629942"/>
            <a:ext cx="300425" cy="19930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5" name="Rectángulo redondeado 4"/>
          <p:cNvSpPr/>
          <p:nvPr/>
        </p:nvSpPr>
        <p:spPr>
          <a:xfrm rot="20395082">
            <a:off x="7570945" y="5822860"/>
            <a:ext cx="1434994" cy="5414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68 Municipios al 31 mayo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8864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9" grpId="0" animBg="1"/>
      <p:bldP spid="10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254066" y="1126524"/>
            <a:ext cx="2889967" cy="346249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altLang="es-CL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por Clasificar (15301)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04456" y="1863459"/>
            <a:ext cx="5811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 debe analizar la composición de la cuenta “Bienes por clasificar”: 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Validar si dicho bien no tiene una cuenta asociada.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Error por traspaso de saldo por cambio de plan de cuentas.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 pertenece a bienes de uso deberá imputarse a la respectiva cuenta.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Registrar la correspondiente actualización y depreciación, ajustando por medio de cuentas de ingresos y gastos patrimoniales de años anteriores.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69511" y="2293514"/>
            <a:ext cx="1981490" cy="58862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Analizar 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467877" y="4896006"/>
            <a:ext cx="1983124" cy="664944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Registrar bajas </a:t>
            </a:r>
          </a:p>
        </p:txBody>
      </p:sp>
      <p:sp>
        <p:nvSpPr>
          <p:cNvPr id="8" name="9 Rectángulo redondeado"/>
          <p:cNvSpPr/>
          <p:nvPr/>
        </p:nvSpPr>
        <p:spPr>
          <a:xfrm>
            <a:off x="289652" y="361419"/>
            <a:ext cx="620318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Regularización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04456" y="5010578"/>
            <a:ext cx="4957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Los bienes que </a:t>
            </a:r>
            <a:r>
              <a:rPr lang="es-CL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NO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 encuentren en el municipio deberá contabilizarse su correspondiente baja.</a:t>
            </a:r>
          </a:p>
        </p:txBody>
      </p:sp>
      <p:sp>
        <p:nvSpPr>
          <p:cNvPr id="12" name="Rectángulo redondeado 11"/>
          <p:cNvSpPr/>
          <p:nvPr/>
        </p:nvSpPr>
        <p:spPr>
          <a:xfrm rot="20395082">
            <a:off x="7570945" y="5822860"/>
            <a:ext cx="1434994" cy="5414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26 Municipios </a:t>
            </a:r>
          </a:p>
          <a:p>
            <a:pPr algn="ctr"/>
            <a:r>
              <a:rPr lang="es-CL" sz="1400" dirty="0" smtClean="0"/>
              <a:t>al 31 mayo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0456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8711" y="2550228"/>
            <a:ext cx="6437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Regularización del Activo Fijo</a:t>
            </a:r>
          </a:p>
        </p:txBody>
      </p:sp>
      <p:pic>
        <p:nvPicPr>
          <p:cNvPr id="5" name="Imagen 4" descr="ICONO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77" y="3215010"/>
            <a:ext cx="815913" cy="1468643"/>
          </a:xfrm>
          <a:prstGeom prst="rect">
            <a:avLst/>
          </a:prstGeom>
        </p:spPr>
      </p:pic>
      <p:pic>
        <p:nvPicPr>
          <p:cNvPr id="6" name="Imagen 5" descr="1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14" y="3215010"/>
            <a:ext cx="815913" cy="12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/>
          <p:nvPr/>
        </p:nvSpPr>
        <p:spPr>
          <a:xfrm>
            <a:off x="297665" y="325678"/>
            <a:ext cx="6732870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Sobre Asesoría Externa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Rectángulo redondeado"/>
          <p:cNvSpPr/>
          <p:nvPr/>
        </p:nvSpPr>
        <p:spPr>
          <a:xfrm>
            <a:off x="6071776" y="3060801"/>
            <a:ext cx="1866969" cy="5172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13" dirty="0"/>
              <a:t>Oficio CGR N° 60.820 de 2005</a:t>
            </a:r>
          </a:p>
        </p:txBody>
      </p:sp>
      <p:sp>
        <p:nvSpPr>
          <p:cNvPr id="7" name="Llamada de flecha hacia abajo 6"/>
          <p:cNvSpPr/>
          <p:nvPr/>
        </p:nvSpPr>
        <p:spPr>
          <a:xfrm>
            <a:off x="6266494" y="2393456"/>
            <a:ext cx="1518557" cy="65050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376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Sector Municipal</a:t>
            </a:r>
          </a:p>
        </p:txBody>
      </p:sp>
      <p:sp>
        <p:nvSpPr>
          <p:cNvPr id="8" name="Llamada de flecha hacia abajo 7"/>
          <p:cNvSpPr/>
          <p:nvPr/>
        </p:nvSpPr>
        <p:spPr>
          <a:xfrm>
            <a:off x="3128108" y="2393456"/>
            <a:ext cx="1518557" cy="65050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376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Sector Público</a:t>
            </a:r>
          </a:p>
        </p:txBody>
      </p:sp>
      <p:sp>
        <p:nvSpPr>
          <p:cNvPr id="12" name="3 Rectángulo redondeado"/>
          <p:cNvSpPr/>
          <p:nvPr/>
        </p:nvSpPr>
        <p:spPr>
          <a:xfrm>
            <a:off x="6071776" y="3835198"/>
            <a:ext cx="1866969" cy="410219"/>
          </a:xfrm>
          <a:prstGeom prst="roundRect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13" dirty="0"/>
              <a:t>Procedimientos Contables, Oficio CGR N° 36.640 de 2007 </a:t>
            </a:r>
          </a:p>
        </p:txBody>
      </p:sp>
      <p:sp>
        <p:nvSpPr>
          <p:cNvPr id="13" name="4 Rectángulo redondeado"/>
          <p:cNvSpPr/>
          <p:nvPr/>
        </p:nvSpPr>
        <p:spPr>
          <a:xfrm>
            <a:off x="2957883" y="3835198"/>
            <a:ext cx="1866969" cy="410219"/>
          </a:xfrm>
          <a:prstGeom prst="roundRect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13" dirty="0"/>
              <a:t>Procedimientos Contables, Oficio CGR N° 96.016 de 2015</a:t>
            </a:r>
          </a:p>
        </p:txBody>
      </p:sp>
      <p:cxnSp>
        <p:nvCxnSpPr>
          <p:cNvPr id="14" name="Conector recto de flecha 13"/>
          <p:cNvCxnSpPr>
            <a:endCxn id="13" idx="0"/>
          </p:cNvCxnSpPr>
          <p:nvPr/>
        </p:nvCxnSpPr>
        <p:spPr>
          <a:xfrm>
            <a:off x="3891368" y="3577160"/>
            <a:ext cx="0" cy="258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030535" y="3584971"/>
            <a:ext cx="0" cy="25803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307746" y="4652998"/>
            <a:ext cx="2180408" cy="278230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L" dirty="0"/>
              <a:t>Dictámenes, Instructivos </a:t>
            </a:r>
          </a:p>
        </p:txBody>
      </p:sp>
      <p:cxnSp>
        <p:nvCxnSpPr>
          <p:cNvPr id="18" name="Conector angular 17"/>
          <p:cNvCxnSpPr>
            <a:stCxn id="16" idx="3"/>
            <a:endCxn id="12" idx="2"/>
          </p:cNvCxnSpPr>
          <p:nvPr/>
        </p:nvCxnSpPr>
        <p:spPr>
          <a:xfrm flipV="1">
            <a:off x="6488153" y="4245417"/>
            <a:ext cx="517107" cy="546697"/>
          </a:xfrm>
          <a:prstGeom prst="bent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07115" y="1706703"/>
            <a:ext cx="2094311" cy="495779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L" sz="1500" dirty="0"/>
              <a:t>Organismo Internacional IPSAS-B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59611" y="2615380"/>
            <a:ext cx="734786" cy="2250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L" sz="1500" dirty="0"/>
              <a:t>NICSP</a:t>
            </a:r>
          </a:p>
        </p:txBody>
      </p:sp>
      <p:cxnSp>
        <p:nvCxnSpPr>
          <p:cNvPr id="26" name="Conector angular 25"/>
          <p:cNvCxnSpPr>
            <a:stCxn id="16" idx="1"/>
            <a:endCxn id="13" idx="2"/>
          </p:cNvCxnSpPr>
          <p:nvPr/>
        </p:nvCxnSpPr>
        <p:spPr>
          <a:xfrm rot="10800000">
            <a:off x="3891367" y="4245417"/>
            <a:ext cx="416378" cy="546696"/>
          </a:xfrm>
          <a:prstGeom prst="bent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 abajo 28"/>
          <p:cNvSpPr/>
          <p:nvPr/>
        </p:nvSpPr>
        <p:spPr>
          <a:xfrm>
            <a:off x="1104541" y="2279498"/>
            <a:ext cx="244928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31" name="Forma libre 30"/>
          <p:cNvSpPr/>
          <p:nvPr/>
        </p:nvSpPr>
        <p:spPr>
          <a:xfrm>
            <a:off x="4024993" y="1807754"/>
            <a:ext cx="4292196" cy="3448199"/>
          </a:xfrm>
          <a:custGeom>
            <a:avLst/>
            <a:gdLst>
              <a:gd name="connsiteX0" fmla="*/ 360881 w 5898752"/>
              <a:gd name="connsiteY0" fmla="*/ 4425891 h 4597599"/>
              <a:gd name="connsiteX1" fmla="*/ 382653 w 5898752"/>
              <a:gd name="connsiteY1" fmla="*/ 3631233 h 4597599"/>
              <a:gd name="connsiteX2" fmla="*/ 2450938 w 5898752"/>
              <a:gd name="connsiteY2" fmla="*/ 3293776 h 4597599"/>
              <a:gd name="connsiteX3" fmla="*/ 2657767 w 5898752"/>
              <a:gd name="connsiteY3" fmla="*/ 594119 h 4597599"/>
              <a:gd name="connsiteX4" fmla="*/ 4225310 w 5898752"/>
              <a:gd name="connsiteY4" fmla="*/ 6291 h 4597599"/>
              <a:gd name="connsiteX5" fmla="*/ 5629567 w 5898752"/>
              <a:gd name="connsiteY5" fmla="*/ 507033 h 4597599"/>
              <a:gd name="connsiteX6" fmla="*/ 5760196 w 5898752"/>
              <a:gd name="connsiteY6" fmla="*/ 3304662 h 4597599"/>
              <a:gd name="connsiteX7" fmla="*/ 4094681 w 5898752"/>
              <a:gd name="connsiteY7" fmla="*/ 4502091 h 4597599"/>
              <a:gd name="connsiteX8" fmla="*/ 360881 w 5898752"/>
              <a:gd name="connsiteY8" fmla="*/ 4425891 h 45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8752" h="4597599">
                <a:moveTo>
                  <a:pt x="360881" y="4425891"/>
                </a:moveTo>
                <a:cubicBezTo>
                  <a:pt x="-257790" y="4280748"/>
                  <a:pt x="34310" y="3819919"/>
                  <a:pt x="382653" y="3631233"/>
                </a:cubicBezTo>
                <a:cubicBezTo>
                  <a:pt x="730996" y="3442547"/>
                  <a:pt x="2071752" y="3799962"/>
                  <a:pt x="2450938" y="3293776"/>
                </a:cubicBezTo>
                <a:cubicBezTo>
                  <a:pt x="2830124" y="2787590"/>
                  <a:pt x="2362038" y="1142033"/>
                  <a:pt x="2657767" y="594119"/>
                </a:cubicBezTo>
                <a:cubicBezTo>
                  <a:pt x="2953496" y="46205"/>
                  <a:pt x="3730010" y="20805"/>
                  <a:pt x="4225310" y="6291"/>
                </a:cubicBezTo>
                <a:cubicBezTo>
                  <a:pt x="4720610" y="-8223"/>
                  <a:pt x="5373753" y="-42695"/>
                  <a:pt x="5629567" y="507033"/>
                </a:cubicBezTo>
                <a:cubicBezTo>
                  <a:pt x="5885381" y="1056761"/>
                  <a:pt x="6016010" y="2638819"/>
                  <a:pt x="5760196" y="3304662"/>
                </a:cubicBezTo>
                <a:cubicBezTo>
                  <a:pt x="5504382" y="3970505"/>
                  <a:pt x="4996381" y="4317034"/>
                  <a:pt x="4094681" y="4502091"/>
                </a:cubicBezTo>
                <a:cubicBezTo>
                  <a:pt x="3192981" y="4687148"/>
                  <a:pt x="979552" y="4571034"/>
                  <a:pt x="360881" y="442589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2" y="2955727"/>
            <a:ext cx="452633" cy="6801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2" y="2991943"/>
            <a:ext cx="436596" cy="6560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95" y="3028816"/>
            <a:ext cx="444614" cy="6681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8" y="3051209"/>
            <a:ext cx="509483" cy="6916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97" y="3073367"/>
            <a:ext cx="501054" cy="68018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938" y="3042571"/>
            <a:ext cx="518460" cy="7038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355" y="3042571"/>
            <a:ext cx="446214" cy="67054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112" y="2986650"/>
            <a:ext cx="514042" cy="69515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2736" y="2982523"/>
            <a:ext cx="501373" cy="6992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4397" y="2951216"/>
            <a:ext cx="455199" cy="684042"/>
          </a:xfrm>
          <a:prstGeom prst="rect">
            <a:avLst/>
          </a:prstGeom>
        </p:spPr>
      </p:pic>
      <p:sp>
        <p:nvSpPr>
          <p:cNvPr id="6" name="4 Rectángulo redondeado"/>
          <p:cNvSpPr/>
          <p:nvPr/>
        </p:nvSpPr>
        <p:spPr>
          <a:xfrm>
            <a:off x="2933390" y="3060802"/>
            <a:ext cx="1866969" cy="5172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13" dirty="0"/>
              <a:t>Resolución N° 16, de </a:t>
            </a:r>
            <a:r>
              <a:rPr lang="es-CL" sz="1013" dirty="0" smtClean="0"/>
              <a:t>2015</a:t>
            </a:r>
          </a:p>
          <a:p>
            <a:pPr algn="ctr"/>
            <a:r>
              <a:rPr lang="es-CL" sz="1013" dirty="0" smtClean="0"/>
              <a:t>(NICSP CGR) </a:t>
            </a:r>
            <a:endParaRPr lang="es-CL" sz="1013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969323" y="1656414"/>
            <a:ext cx="1236245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1350" dirty="0"/>
              <a:t>Contraloría</a:t>
            </a:r>
          </a:p>
        </p:txBody>
      </p:sp>
      <p:cxnSp>
        <p:nvCxnSpPr>
          <p:cNvPr id="42" name="Conector angular 41"/>
          <p:cNvCxnSpPr>
            <a:stCxn id="8" idx="0"/>
            <a:endCxn id="7" idx="0"/>
          </p:cNvCxnSpPr>
          <p:nvPr/>
        </p:nvCxnSpPr>
        <p:spPr>
          <a:xfrm rot="5400000" flipH="1" flipV="1">
            <a:off x="5456579" y="824264"/>
            <a:ext cx="9525" cy="3138386"/>
          </a:xfrm>
          <a:prstGeom prst="bentConnector3">
            <a:avLst>
              <a:gd name="adj1" fmla="val 180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5587445" y="1951461"/>
            <a:ext cx="1" cy="25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a libre 31"/>
          <p:cNvSpPr/>
          <p:nvPr/>
        </p:nvSpPr>
        <p:spPr>
          <a:xfrm>
            <a:off x="15294" y="1473103"/>
            <a:ext cx="5201520" cy="3175395"/>
          </a:xfrm>
          <a:custGeom>
            <a:avLst/>
            <a:gdLst>
              <a:gd name="connsiteX0" fmla="*/ 57438 w 6935360"/>
              <a:gd name="connsiteY0" fmla="*/ 129311 h 4233860"/>
              <a:gd name="connsiteX1" fmla="*/ 9312 w 6935360"/>
              <a:gd name="connsiteY1" fmla="*/ 1380595 h 4233860"/>
              <a:gd name="connsiteX2" fmla="*/ 81501 w 6935360"/>
              <a:gd name="connsiteY2" fmla="*/ 2884543 h 4233860"/>
              <a:gd name="connsiteX3" fmla="*/ 454480 w 6935360"/>
              <a:gd name="connsiteY3" fmla="*/ 4063637 h 4233860"/>
              <a:gd name="connsiteX4" fmla="*/ 2824701 w 6935360"/>
              <a:gd name="connsiteY4" fmla="*/ 4208016 h 4233860"/>
              <a:gd name="connsiteX5" fmla="*/ 4894133 w 6935360"/>
              <a:gd name="connsiteY5" fmla="*/ 4195985 h 4233860"/>
              <a:gd name="connsiteX6" fmla="*/ 5471649 w 6935360"/>
              <a:gd name="connsiteY6" fmla="*/ 3835037 h 4233860"/>
              <a:gd name="connsiteX7" fmla="*/ 6301828 w 6935360"/>
              <a:gd name="connsiteY7" fmla="*/ 3774879 h 4233860"/>
              <a:gd name="connsiteX8" fmla="*/ 6795122 w 6935360"/>
              <a:gd name="connsiteY8" fmla="*/ 3522216 h 4233860"/>
              <a:gd name="connsiteX9" fmla="*/ 6891375 w 6935360"/>
              <a:gd name="connsiteY9" fmla="*/ 2403279 h 4233860"/>
              <a:gd name="connsiteX10" fmla="*/ 6807154 w 6935360"/>
              <a:gd name="connsiteY10" fmla="*/ 1176058 h 4233860"/>
              <a:gd name="connsiteX11" fmla="*/ 5543838 w 6935360"/>
              <a:gd name="connsiteY11" fmla="*/ 213532 h 4233860"/>
              <a:gd name="connsiteX12" fmla="*/ 2740480 w 6935360"/>
              <a:gd name="connsiteY12" fmla="*/ 81185 h 4233860"/>
              <a:gd name="connsiteX13" fmla="*/ 514638 w 6935360"/>
              <a:gd name="connsiteY13" fmla="*/ 33058 h 4233860"/>
              <a:gd name="connsiteX14" fmla="*/ 57438 w 6935360"/>
              <a:gd name="connsiteY14" fmla="*/ 129311 h 423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5360" h="4233860">
                <a:moveTo>
                  <a:pt x="57438" y="129311"/>
                </a:moveTo>
                <a:cubicBezTo>
                  <a:pt x="-26783" y="353901"/>
                  <a:pt x="5302" y="921390"/>
                  <a:pt x="9312" y="1380595"/>
                </a:cubicBezTo>
                <a:cubicBezTo>
                  <a:pt x="13322" y="1839800"/>
                  <a:pt x="7306" y="2437369"/>
                  <a:pt x="81501" y="2884543"/>
                </a:cubicBezTo>
                <a:cubicBezTo>
                  <a:pt x="155696" y="3331717"/>
                  <a:pt x="-2720" y="3843058"/>
                  <a:pt x="454480" y="4063637"/>
                </a:cubicBezTo>
                <a:cubicBezTo>
                  <a:pt x="911680" y="4284216"/>
                  <a:pt x="2084759" y="4185958"/>
                  <a:pt x="2824701" y="4208016"/>
                </a:cubicBezTo>
                <a:cubicBezTo>
                  <a:pt x="3564643" y="4230074"/>
                  <a:pt x="4452975" y="4258148"/>
                  <a:pt x="4894133" y="4195985"/>
                </a:cubicBezTo>
                <a:cubicBezTo>
                  <a:pt x="5335291" y="4133822"/>
                  <a:pt x="5237033" y="3905221"/>
                  <a:pt x="5471649" y="3835037"/>
                </a:cubicBezTo>
                <a:cubicBezTo>
                  <a:pt x="5706265" y="3764853"/>
                  <a:pt x="6081249" y="3827016"/>
                  <a:pt x="6301828" y="3774879"/>
                </a:cubicBezTo>
                <a:cubicBezTo>
                  <a:pt x="6522407" y="3722742"/>
                  <a:pt x="6696864" y="3750816"/>
                  <a:pt x="6795122" y="3522216"/>
                </a:cubicBezTo>
                <a:cubicBezTo>
                  <a:pt x="6893380" y="3293616"/>
                  <a:pt x="6889370" y="2794305"/>
                  <a:pt x="6891375" y="2403279"/>
                </a:cubicBezTo>
                <a:cubicBezTo>
                  <a:pt x="6893380" y="2012253"/>
                  <a:pt x="7031743" y="1541016"/>
                  <a:pt x="6807154" y="1176058"/>
                </a:cubicBezTo>
                <a:cubicBezTo>
                  <a:pt x="6582565" y="811100"/>
                  <a:pt x="6221617" y="396011"/>
                  <a:pt x="5543838" y="213532"/>
                </a:cubicBezTo>
                <a:cubicBezTo>
                  <a:pt x="4866059" y="31053"/>
                  <a:pt x="3578680" y="111264"/>
                  <a:pt x="2740480" y="81185"/>
                </a:cubicBezTo>
                <a:cubicBezTo>
                  <a:pt x="1902280" y="51106"/>
                  <a:pt x="957801" y="23032"/>
                  <a:pt x="514638" y="33058"/>
                </a:cubicBezTo>
                <a:cubicBezTo>
                  <a:pt x="71475" y="43084"/>
                  <a:pt x="141659" y="-95279"/>
                  <a:pt x="57438" y="129311"/>
                </a:cubicBezTo>
                <a:close/>
              </a:path>
            </a:pathLst>
          </a:custGeom>
          <a:solidFill>
            <a:schemeClr val="bg2">
              <a:lumMod val="9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5637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6705 0.04004 C 0.08099 0.04907 0.10195 0.05393 0.12395 0.05393 C 0.14895 0.05393 0.16901 0.04907 0.18294 0.04004 L 0.25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6706 0.04004 C 0.08099 0.04907 0.10195 0.05393 0.12396 0.05393 C 0.14896 0.05393 0.16901 0.04907 0.18294 0.04004 L 0.25 3.703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6706 0.04005 C 0.08099 0.04907 0.10196 0.05394 0.12396 0.05394 C 0.14896 0.05394 0.16902 0.04907 0.18295 0.04005 L 0.25 0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6706 0.04005 C 0.08099 0.04908 0.10195 0.05394 0.12396 0.05394 C 0.14896 0.05394 0.16901 0.04908 0.18294 0.04005 L 0.25 -3.7037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 txBox="1">
            <a:spLocks/>
          </p:cNvSpPr>
          <p:nvPr/>
        </p:nvSpPr>
        <p:spPr>
          <a:xfrm>
            <a:off x="228422" y="1048091"/>
            <a:ext cx="4672013" cy="3455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es-ES"/>
            </a:defPPr>
            <a:lvl1pPr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www.contraloria.cl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3048" y="857375"/>
            <a:ext cx="5003634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350" b="1" i="1" dirty="0">
                <a:solidFill>
                  <a:srgbClr val="0070C0"/>
                </a:solidFill>
              </a:rPr>
              <a:t>Dónde se puede encontrar la normativa del </a:t>
            </a:r>
            <a:r>
              <a:rPr lang="es-CL" sz="1350" b="1" i="1" dirty="0">
                <a:solidFill>
                  <a:schemeClr val="accent2">
                    <a:lumMod val="75000"/>
                  </a:schemeClr>
                </a:solidFill>
              </a:rPr>
              <a:t>Sector Municipal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24" y="1527172"/>
            <a:ext cx="4030635" cy="235446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35" name="Rectángulo redondeado 34"/>
          <p:cNvSpPr/>
          <p:nvPr/>
        </p:nvSpPr>
        <p:spPr>
          <a:xfrm>
            <a:off x="3388139" y="3390896"/>
            <a:ext cx="766581" cy="346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1" y="4219635"/>
            <a:ext cx="5197184" cy="18593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0" name="Rectángulo redondeado 39"/>
          <p:cNvSpPr/>
          <p:nvPr/>
        </p:nvSpPr>
        <p:spPr>
          <a:xfrm>
            <a:off x="4386140" y="5751313"/>
            <a:ext cx="955540" cy="2689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101" y="4596197"/>
            <a:ext cx="1557928" cy="82357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734" y="1143975"/>
            <a:ext cx="2863393" cy="338920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3" name="Rectángulo redondeado 42"/>
          <p:cNvSpPr/>
          <p:nvPr/>
        </p:nvSpPr>
        <p:spPr>
          <a:xfrm>
            <a:off x="4798597" y="4798425"/>
            <a:ext cx="1173310" cy="2689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44" name="Conector angular 43"/>
          <p:cNvCxnSpPr>
            <a:stCxn id="43" idx="0"/>
          </p:cNvCxnSpPr>
          <p:nvPr/>
        </p:nvCxnSpPr>
        <p:spPr>
          <a:xfrm rot="5400000" flipH="1" flipV="1">
            <a:off x="5276768" y="4515439"/>
            <a:ext cx="391471" cy="17450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redondeado 44"/>
          <p:cNvSpPr/>
          <p:nvPr/>
        </p:nvSpPr>
        <p:spPr>
          <a:xfrm>
            <a:off x="4551933" y="3829998"/>
            <a:ext cx="644149" cy="1154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46" name="Conector angular 45"/>
          <p:cNvCxnSpPr>
            <a:stCxn id="45" idx="0"/>
            <a:endCxn id="49" idx="1"/>
          </p:cNvCxnSpPr>
          <p:nvPr/>
        </p:nvCxnSpPr>
        <p:spPr>
          <a:xfrm rot="5400000" flipH="1" flipV="1">
            <a:off x="4560103" y="3400943"/>
            <a:ext cx="742960" cy="115151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redondeado 46"/>
          <p:cNvSpPr/>
          <p:nvPr/>
        </p:nvSpPr>
        <p:spPr>
          <a:xfrm>
            <a:off x="4577900" y="3980701"/>
            <a:ext cx="644149" cy="1154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cxnSp>
        <p:nvCxnSpPr>
          <p:cNvPr id="48" name="Conector angular 47"/>
          <p:cNvCxnSpPr>
            <a:stCxn id="47" idx="3"/>
            <a:endCxn id="50" idx="1"/>
          </p:cNvCxnSpPr>
          <p:nvPr/>
        </p:nvCxnSpPr>
        <p:spPr>
          <a:xfrm flipV="1">
            <a:off x="5222049" y="3874681"/>
            <a:ext cx="163203" cy="163739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159" y="2783180"/>
            <a:ext cx="3280357" cy="60771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252" y="3536687"/>
            <a:ext cx="3091585" cy="67598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294" y="950383"/>
            <a:ext cx="1712444" cy="24172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36" name="Conector angular 35"/>
          <p:cNvCxnSpPr/>
          <p:nvPr/>
        </p:nvCxnSpPr>
        <p:spPr>
          <a:xfrm flipV="1">
            <a:off x="5571052" y="2193375"/>
            <a:ext cx="1727242" cy="956836"/>
          </a:xfrm>
          <a:prstGeom prst="bentConnector3">
            <a:avLst>
              <a:gd name="adj1" fmla="val 6602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50" idx="2"/>
            <a:endCxn id="38" idx="1"/>
          </p:cNvCxnSpPr>
          <p:nvPr/>
        </p:nvCxnSpPr>
        <p:spPr>
          <a:xfrm rot="16200000" flipH="1">
            <a:off x="6478187" y="4665533"/>
            <a:ext cx="1117052" cy="21133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2381" y="4096138"/>
            <a:ext cx="1874290" cy="246717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00017" y="188480"/>
            <a:ext cx="6580322" cy="652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>
                <a:solidFill>
                  <a:srgbClr val="007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Normativa en la página web</a:t>
            </a:r>
          </a:p>
        </p:txBody>
      </p:sp>
    </p:spTree>
    <p:extLst>
      <p:ext uri="{BB962C8B-B14F-4D97-AF65-F5344CB8AC3E}">
        <p14:creationId xmlns:p14="http://schemas.microsoft.com/office/powerpoint/2010/main" val="26931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3" grpId="0" animBg="1"/>
      <p:bldP spid="45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3" y="2805701"/>
            <a:ext cx="7650365" cy="3375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6 Marcador de texto"/>
          <p:cNvSpPr txBox="1">
            <a:spLocks/>
          </p:cNvSpPr>
          <p:nvPr/>
        </p:nvSpPr>
        <p:spPr>
          <a:xfrm>
            <a:off x="289194" y="876159"/>
            <a:ext cx="4281575" cy="243780"/>
          </a:xfrm>
          <a:prstGeom prst="roundRect">
            <a:avLst>
              <a:gd name="adj" fmla="val 4347"/>
            </a:avLst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350" b="1" dirty="0">
                <a:solidFill>
                  <a:srgbClr val="0070C0"/>
                </a:solidFill>
              </a:rPr>
              <a:t>Actualizaciones</a:t>
            </a:r>
            <a:endParaRPr lang="es-CL" sz="1350" b="1" dirty="0">
              <a:solidFill>
                <a:srgbClr val="0070C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29" y="1575030"/>
            <a:ext cx="454649" cy="3561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729">
            <a:off x="278367" y="1274690"/>
            <a:ext cx="1306397" cy="18342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38978" y="1407207"/>
            <a:ext cx="6227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dirty="0">
                <a:solidFill>
                  <a:srgbClr val="0070C0"/>
                </a:solidFill>
              </a:rPr>
              <a:t>Oficio CGR N° 60.820, de 2005. 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Normativa del Sistema de Contabilidad General de la Nación - </a:t>
            </a:r>
            <a:r>
              <a:rPr lang="es-CL" sz="1600" b="1" dirty="0">
                <a:solidFill>
                  <a:srgbClr val="FF0000"/>
                </a:solidFill>
              </a:rPr>
              <a:t>Versión Actualizada a Octubre 2012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444752" y="3263676"/>
            <a:ext cx="7650365" cy="8990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Forma libre 7"/>
          <p:cNvSpPr/>
          <p:nvPr/>
        </p:nvSpPr>
        <p:spPr>
          <a:xfrm>
            <a:off x="5763126" y="1931220"/>
            <a:ext cx="1514067" cy="1332456"/>
          </a:xfrm>
          <a:custGeom>
            <a:avLst/>
            <a:gdLst>
              <a:gd name="connsiteX0" fmla="*/ 446315 w 831066"/>
              <a:gd name="connsiteY0" fmla="*/ 1360714 h 1360714"/>
              <a:gd name="connsiteX1" fmla="*/ 816429 w 831066"/>
              <a:gd name="connsiteY1" fmla="*/ 402771 h 1360714"/>
              <a:gd name="connsiteX2" fmla="*/ 0 w 831066"/>
              <a:gd name="connsiteY2" fmla="*/ 0 h 1360714"/>
              <a:gd name="connsiteX3" fmla="*/ 0 w 831066"/>
              <a:gd name="connsiteY3" fmla="*/ 0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066" h="1360714">
                <a:moveTo>
                  <a:pt x="446315" y="1360714"/>
                </a:moveTo>
                <a:cubicBezTo>
                  <a:pt x="668565" y="995135"/>
                  <a:pt x="890815" y="629557"/>
                  <a:pt x="816429" y="402771"/>
                </a:cubicBezTo>
                <a:cubicBezTo>
                  <a:pt x="742043" y="1759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30" name="CuadroTexto 29"/>
          <p:cNvSpPr txBox="1"/>
          <p:nvPr/>
        </p:nvSpPr>
        <p:spPr>
          <a:xfrm>
            <a:off x="2539507" y="6181246"/>
            <a:ext cx="582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(Las actualizaciones se publican en la página web, indicada anteriormente.)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89194" y="154861"/>
            <a:ext cx="6580322" cy="652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>
                <a:solidFill>
                  <a:srgbClr val="007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Normativa en la página web</a:t>
            </a:r>
          </a:p>
        </p:txBody>
      </p:sp>
    </p:spTree>
    <p:extLst>
      <p:ext uri="{BB962C8B-B14F-4D97-AF65-F5344CB8AC3E}">
        <p14:creationId xmlns:p14="http://schemas.microsoft.com/office/powerpoint/2010/main" val="16502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9" y="3057058"/>
            <a:ext cx="7963653" cy="2868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6 Marcador de texto"/>
          <p:cNvSpPr txBox="1">
            <a:spLocks/>
          </p:cNvSpPr>
          <p:nvPr/>
        </p:nvSpPr>
        <p:spPr>
          <a:xfrm>
            <a:off x="258605" y="929774"/>
            <a:ext cx="4281575" cy="243780"/>
          </a:xfrm>
          <a:prstGeom prst="roundRect">
            <a:avLst>
              <a:gd name="adj" fmla="val 4347"/>
            </a:avLst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350" b="1" dirty="0">
                <a:solidFill>
                  <a:srgbClr val="0070C0"/>
                </a:solidFill>
              </a:rPr>
              <a:t>Actualizaciones</a:t>
            </a:r>
            <a:endParaRPr lang="es-CL" sz="1350" b="1" dirty="0">
              <a:solidFill>
                <a:srgbClr val="0070C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67" y="1404948"/>
            <a:ext cx="454649" cy="35619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86604" y="1248874"/>
            <a:ext cx="5940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1" dirty="0">
                <a:solidFill>
                  <a:srgbClr val="0070C0"/>
                </a:solidFill>
              </a:rPr>
              <a:t>Oficio C.G.R. N° 36.640, de 2007. 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Procedimientos Contables para el Sector Municipal </a:t>
            </a:r>
            <a:r>
              <a:rPr lang="es-CL" sz="16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s-CL" sz="1600" b="1" dirty="0">
                <a:solidFill>
                  <a:srgbClr val="FF0000"/>
                </a:solidFill>
              </a:rPr>
              <a:t>Edición 2016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1916">
            <a:off x="426171" y="1321405"/>
            <a:ext cx="1304316" cy="171690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4" name="Rectángulo redondeado 13"/>
          <p:cNvSpPr/>
          <p:nvPr/>
        </p:nvSpPr>
        <p:spPr>
          <a:xfrm>
            <a:off x="1078330" y="3531152"/>
            <a:ext cx="7963652" cy="7039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Forma libre 14"/>
          <p:cNvSpPr/>
          <p:nvPr/>
        </p:nvSpPr>
        <p:spPr>
          <a:xfrm>
            <a:off x="4932947" y="1908969"/>
            <a:ext cx="1808261" cy="1549672"/>
          </a:xfrm>
          <a:custGeom>
            <a:avLst/>
            <a:gdLst>
              <a:gd name="connsiteX0" fmla="*/ 446315 w 831066"/>
              <a:gd name="connsiteY0" fmla="*/ 1360714 h 1360714"/>
              <a:gd name="connsiteX1" fmla="*/ 816429 w 831066"/>
              <a:gd name="connsiteY1" fmla="*/ 402771 h 1360714"/>
              <a:gd name="connsiteX2" fmla="*/ 0 w 831066"/>
              <a:gd name="connsiteY2" fmla="*/ 0 h 1360714"/>
              <a:gd name="connsiteX3" fmla="*/ 0 w 831066"/>
              <a:gd name="connsiteY3" fmla="*/ 0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066" h="1360714">
                <a:moveTo>
                  <a:pt x="446315" y="1360714"/>
                </a:moveTo>
                <a:cubicBezTo>
                  <a:pt x="668565" y="995135"/>
                  <a:pt x="890815" y="629557"/>
                  <a:pt x="816429" y="402771"/>
                </a:cubicBezTo>
                <a:cubicBezTo>
                  <a:pt x="742043" y="17598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6" name="CuadroTexto 15"/>
          <p:cNvSpPr txBox="1"/>
          <p:nvPr/>
        </p:nvSpPr>
        <p:spPr>
          <a:xfrm>
            <a:off x="2599794" y="5998123"/>
            <a:ext cx="582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(Las actualizaciones se publican en la página web, indicada anteriormente.)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58605" y="150410"/>
            <a:ext cx="6580322" cy="652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>
                <a:solidFill>
                  <a:srgbClr val="007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Normativa en la página web</a:t>
            </a:r>
          </a:p>
        </p:txBody>
      </p:sp>
    </p:spTree>
    <p:extLst>
      <p:ext uri="{BB962C8B-B14F-4D97-AF65-F5344CB8AC3E}">
        <p14:creationId xmlns:p14="http://schemas.microsoft.com/office/powerpoint/2010/main" val="1428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>
          <a:xfrm>
            <a:off x="373721" y="88777"/>
            <a:ext cx="6580322" cy="652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>
                <a:solidFill>
                  <a:srgbClr val="007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Finalmente…</a:t>
            </a: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112973318"/>
              </p:ext>
            </p:extLst>
          </p:nvPr>
        </p:nvGraphicFramePr>
        <p:xfrm>
          <a:off x="120316" y="842211"/>
          <a:ext cx="8891337" cy="56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2701036" y="2373086"/>
            <a:ext cx="3430795" cy="2427288"/>
            <a:chOff x="2701036" y="2373086"/>
            <a:chExt cx="3430795" cy="2427288"/>
          </a:xfrm>
        </p:grpSpPr>
        <p:pic>
          <p:nvPicPr>
            <p:cNvPr id="6" name="Picture 2" descr="Imagen relaciona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036" y="2373086"/>
              <a:ext cx="3430795" cy="242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/>
            <p:cNvSpPr txBox="1"/>
            <p:nvPr/>
          </p:nvSpPr>
          <p:spPr>
            <a:xfrm rot="20679176">
              <a:off x="3778970" y="2683635"/>
              <a:ext cx="10141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/>
                <a:t>Regularización</a:t>
              </a:r>
              <a:endParaRPr lang="es-CL" sz="1000" dirty="0"/>
            </a:p>
          </p:txBody>
        </p:sp>
        <p:sp>
          <p:nvSpPr>
            <p:cNvPr id="8" name="CuadroTexto 7"/>
            <p:cNvSpPr txBox="1"/>
            <p:nvPr/>
          </p:nvSpPr>
          <p:spPr>
            <a:xfrm rot="1494630">
              <a:off x="4811290" y="2683634"/>
              <a:ext cx="405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/>
                <a:t>del</a:t>
              </a:r>
              <a:endParaRPr lang="es-CL" sz="1000" dirty="0"/>
            </a:p>
          </p:txBody>
        </p:sp>
        <p:sp>
          <p:nvSpPr>
            <p:cNvPr id="9" name="CuadroTexto 8"/>
            <p:cNvSpPr txBox="1"/>
            <p:nvPr/>
          </p:nvSpPr>
          <p:spPr>
            <a:xfrm rot="20679176">
              <a:off x="3509186" y="3277335"/>
              <a:ext cx="5105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/>
                <a:t>Activo </a:t>
              </a:r>
              <a:endParaRPr lang="es-CL" sz="1000" dirty="0"/>
            </a:p>
          </p:txBody>
        </p:sp>
        <p:sp>
          <p:nvSpPr>
            <p:cNvPr id="10" name="CuadroTexto 9"/>
            <p:cNvSpPr txBox="1"/>
            <p:nvPr/>
          </p:nvSpPr>
          <p:spPr>
            <a:xfrm rot="20679176">
              <a:off x="4887229" y="3002167"/>
              <a:ext cx="4593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/>
                <a:t>Fijo</a:t>
              </a:r>
              <a:endParaRPr lang="es-CL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7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07247986"/>
              </p:ext>
            </p:extLst>
          </p:nvPr>
        </p:nvGraphicFramePr>
        <p:xfrm>
          <a:off x="-508907" y="1609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28013" y="3641272"/>
            <a:ext cx="1926549" cy="3544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Contabilidad</a:t>
            </a:r>
          </a:p>
        </p:txBody>
      </p:sp>
      <p:sp>
        <p:nvSpPr>
          <p:cNvPr id="4" name="Elipse 3"/>
          <p:cNvSpPr/>
          <p:nvPr/>
        </p:nvSpPr>
        <p:spPr>
          <a:xfrm>
            <a:off x="3828694" y="2062537"/>
            <a:ext cx="884712" cy="8431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200" dirty="0"/>
              <a:t>Otros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138798" y="2905719"/>
            <a:ext cx="745204" cy="442108"/>
          </a:xfrm>
          <a:prstGeom prst="straightConnector1">
            <a:avLst/>
          </a:prstGeom>
          <a:ln w="1143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690261" y="2660505"/>
            <a:ext cx="505834" cy="662421"/>
          </a:xfrm>
          <a:prstGeom prst="straightConnector1">
            <a:avLst/>
          </a:prstGeom>
          <a:ln w="1143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297828" y="2588313"/>
            <a:ext cx="4526" cy="691132"/>
          </a:xfrm>
          <a:prstGeom prst="straightConnector1">
            <a:avLst/>
          </a:prstGeom>
          <a:ln w="1143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324513" y="2813944"/>
            <a:ext cx="395753" cy="569001"/>
          </a:xfrm>
          <a:prstGeom prst="straightConnector1">
            <a:avLst/>
          </a:prstGeom>
          <a:ln w="1143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bre 14"/>
          <p:cNvSpPr/>
          <p:nvPr/>
        </p:nvSpPr>
        <p:spPr>
          <a:xfrm>
            <a:off x="293582" y="1488683"/>
            <a:ext cx="4495153" cy="4289922"/>
          </a:xfrm>
          <a:custGeom>
            <a:avLst/>
            <a:gdLst>
              <a:gd name="connsiteX0" fmla="*/ 6128425 w 6270147"/>
              <a:gd name="connsiteY0" fmla="*/ 740231 h 5823605"/>
              <a:gd name="connsiteX1" fmla="*/ 4234311 w 6270147"/>
              <a:gd name="connsiteY1" fmla="*/ 108859 h 5823605"/>
              <a:gd name="connsiteX2" fmla="*/ 1882997 w 6270147"/>
              <a:gd name="connsiteY2" fmla="*/ 97974 h 5823605"/>
              <a:gd name="connsiteX3" fmla="*/ 315454 w 6270147"/>
              <a:gd name="connsiteY3" fmla="*/ 1088574 h 5823605"/>
              <a:gd name="connsiteX4" fmla="*/ 184825 w 6270147"/>
              <a:gd name="connsiteY4" fmla="*/ 4016831 h 5823605"/>
              <a:gd name="connsiteX5" fmla="*/ 2383740 w 6270147"/>
              <a:gd name="connsiteY5" fmla="*/ 5769431 h 5823605"/>
              <a:gd name="connsiteX6" fmla="*/ 4800368 w 6270147"/>
              <a:gd name="connsiteY6" fmla="*/ 5138059 h 5823605"/>
              <a:gd name="connsiteX7" fmla="*/ 5986911 w 6270147"/>
              <a:gd name="connsiteY7" fmla="*/ 2764974 h 5823605"/>
              <a:gd name="connsiteX8" fmla="*/ 6128425 w 6270147"/>
              <a:gd name="connsiteY8" fmla="*/ 740231 h 5823605"/>
              <a:gd name="connsiteX0" fmla="*/ 5863265 w 6004987"/>
              <a:gd name="connsiteY0" fmla="*/ 740231 h 5828998"/>
              <a:gd name="connsiteX1" fmla="*/ 3969151 w 6004987"/>
              <a:gd name="connsiteY1" fmla="*/ 108859 h 5828998"/>
              <a:gd name="connsiteX2" fmla="*/ 1617837 w 6004987"/>
              <a:gd name="connsiteY2" fmla="*/ 97974 h 5828998"/>
              <a:gd name="connsiteX3" fmla="*/ 50294 w 6004987"/>
              <a:gd name="connsiteY3" fmla="*/ 1088574 h 5828998"/>
              <a:gd name="connsiteX4" fmla="*/ 545307 w 6004987"/>
              <a:gd name="connsiteY4" fmla="*/ 3932610 h 5828998"/>
              <a:gd name="connsiteX5" fmla="*/ 2118580 w 6004987"/>
              <a:gd name="connsiteY5" fmla="*/ 5769431 h 5828998"/>
              <a:gd name="connsiteX6" fmla="*/ 4535208 w 6004987"/>
              <a:gd name="connsiteY6" fmla="*/ 5138059 h 5828998"/>
              <a:gd name="connsiteX7" fmla="*/ 5721751 w 6004987"/>
              <a:gd name="connsiteY7" fmla="*/ 2764974 h 5828998"/>
              <a:gd name="connsiteX8" fmla="*/ 5863265 w 6004987"/>
              <a:gd name="connsiteY8" fmla="*/ 740231 h 5828998"/>
              <a:gd name="connsiteX0" fmla="*/ 5869288 w 6011010"/>
              <a:gd name="connsiteY0" fmla="*/ 740231 h 5755120"/>
              <a:gd name="connsiteX1" fmla="*/ 3975174 w 6011010"/>
              <a:gd name="connsiteY1" fmla="*/ 108859 h 5755120"/>
              <a:gd name="connsiteX2" fmla="*/ 1623860 w 6011010"/>
              <a:gd name="connsiteY2" fmla="*/ 97974 h 5755120"/>
              <a:gd name="connsiteX3" fmla="*/ 56317 w 6011010"/>
              <a:gd name="connsiteY3" fmla="*/ 1088574 h 5755120"/>
              <a:gd name="connsiteX4" fmla="*/ 551330 w 6011010"/>
              <a:gd name="connsiteY4" fmla="*/ 3932610 h 5755120"/>
              <a:gd name="connsiteX5" fmla="*/ 2485550 w 6011010"/>
              <a:gd name="connsiteY5" fmla="*/ 5685210 h 5755120"/>
              <a:gd name="connsiteX6" fmla="*/ 4541231 w 6011010"/>
              <a:gd name="connsiteY6" fmla="*/ 5138059 h 5755120"/>
              <a:gd name="connsiteX7" fmla="*/ 5727774 w 6011010"/>
              <a:gd name="connsiteY7" fmla="*/ 2764974 h 5755120"/>
              <a:gd name="connsiteX8" fmla="*/ 5869288 w 6011010"/>
              <a:gd name="connsiteY8" fmla="*/ 740231 h 5755120"/>
              <a:gd name="connsiteX0" fmla="*/ 5874466 w 6016188"/>
              <a:gd name="connsiteY0" fmla="*/ 740231 h 5765488"/>
              <a:gd name="connsiteX1" fmla="*/ 3980352 w 6016188"/>
              <a:gd name="connsiteY1" fmla="*/ 108859 h 5765488"/>
              <a:gd name="connsiteX2" fmla="*/ 1629038 w 6016188"/>
              <a:gd name="connsiteY2" fmla="*/ 97974 h 5765488"/>
              <a:gd name="connsiteX3" fmla="*/ 61495 w 6016188"/>
              <a:gd name="connsiteY3" fmla="*/ 1088574 h 5765488"/>
              <a:gd name="connsiteX4" fmla="*/ 556508 w 6016188"/>
              <a:gd name="connsiteY4" fmla="*/ 3932610 h 5765488"/>
              <a:gd name="connsiteX5" fmla="*/ 2755423 w 6016188"/>
              <a:gd name="connsiteY5" fmla="*/ 5697241 h 5765488"/>
              <a:gd name="connsiteX6" fmla="*/ 4546409 w 6016188"/>
              <a:gd name="connsiteY6" fmla="*/ 5138059 h 5765488"/>
              <a:gd name="connsiteX7" fmla="*/ 5732952 w 6016188"/>
              <a:gd name="connsiteY7" fmla="*/ 2764974 h 5765488"/>
              <a:gd name="connsiteX8" fmla="*/ 5874466 w 6016188"/>
              <a:gd name="connsiteY8" fmla="*/ 740231 h 5765488"/>
              <a:gd name="connsiteX0" fmla="*/ 5874466 w 6016188"/>
              <a:gd name="connsiteY0" fmla="*/ 740231 h 5710380"/>
              <a:gd name="connsiteX1" fmla="*/ 3980352 w 6016188"/>
              <a:gd name="connsiteY1" fmla="*/ 108859 h 5710380"/>
              <a:gd name="connsiteX2" fmla="*/ 1629038 w 6016188"/>
              <a:gd name="connsiteY2" fmla="*/ 97974 h 5710380"/>
              <a:gd name="connsiteX3" fmla="*/ 61495 w 6016188"/>
              <a:gd name="connsiteY3" fmla="*/ 1088574 h 5710380"/>
              <a:gd name="connsiteX4" fmla="*/ 556508 w 6016188"/>
              <a:gd name="connsiteY4" fmla="*/ 3932610 h 5710380"/>
              <a:gd name="connsiteX5" fmla="*/ 2755423 w 6016188"/>
              <a:gd name="connsiteY5" fmla="*/ 5697241 h 5710380"/>
              <a:gd name="connsiteX6" fmla="*/ 4546409 w 6016188"/>
              <a:gd name="connsiteY6" fmla="*/ 5138059 h 5710380"/>
              <a:gd name="connsiteX7" fmla="*/ 5732952 w 6016188"/>
              <a:gd name="connsiteY7" fmla="*/ 2764974 h 5710380"/>
              <a:gd name="connsiteX8" fmla="*/ 5874466 w 6016188"/>
              <a:gd name="connsiteY8" fmla="*/ 740231 h 5710380"/>
              <a:gd name="connsiteX0" fmla="*/ 5880102 w 6021824"/>
              <a:gd name="connsiteY0" fmla="*/ 740231 h 5733098"/>
              <a:gd name="connsiteX1" fmla="*/ 3985988 w 6021824"/>
              <a:gd name="connsiteY1" fmla="*/ 108859 h 5733098"/>
              <a:gd name="connsiteX2" fmla="*/ 1634674 w 6021824"/>
              <a:gd name="connsiteY2" fmla="*/ 97974 h 5733098"/>
              <a:gd name="connsiteX3" fmla="*/ 67131 w 6021824"/>
              <a:gd name="connsiteY3" fmla="*/ 1088574 h 5733098"/>
              <a:gd name="connsiteX4" fmla="*/ 562144 w 6021824"/>
              <a:gd name="connsiteY4" fmla="*/ 3932610 h 5733098"/>
              <a:gd name="connsiteX5" fmla="*/ 3013723 w 6021824"/>
              <a:gd name="connsiteY5" fmla="*/ 5721304 h 5733098"/>
              <a:gd name="connsiteX6" fmla="*/ 4552045 w 6021824"/>
              <a:gd name="connsiteY6" fmla="*/ 5138059 h 5733098"/>
              <a:gd name="connsiteX7" fmla="*/ 5738588 w 6021824"/>
              <a:gd name="connsiteY7" fmla="*/ 2764974 h 5733098"/>
              <a:gd name="connsiteX8" fmla="*/ 5880102 w 6021824"/>
              <a:gd name="connsiteY8" fmla="*/ 740231 h 5733098"/>
              <a:gd name="connsiteX0" fmla="*/ 5877871 w 6019593"/>
              <a:gd name="connsiteY0" fmla="*/ 740231 h 5733098"/>
              <a:gd name="connsiteX1" fmla="*/ 3983757 w 6019593"/>
              <a:gd name="connsiteY1" fmla="*/ 108859 h 5733098"/>
              <a:gd name="connsiteX2" fmla="*/ 1632443 w 6019593"/>
              <a:gd name="connsiteY2" fmla="*/ 97974 h 5733098"/>
              <a:gd name="connsiteX3" fmla="*/ 64900 w 6019593"/>
              <a:gd name="connsiteY3" fmla="*/ 1088574 h 5733098"/>
              <a:gd name="connsiteX4" fmla="*/ 559913 w 6019593"/>
              <a:gd name="connsiteY4" fmla="*/ 3932610 h 5733098"/>
              <a:gd name="connsiteX5" fmla="*/ 2915239 w 6019593"/>
              <a:gd name="connsiteY5" fmla="*/ 5721304 h 5733098"/>
              <a:gd name="connsiteX6" fmla="*/ 4549814 w 6019593"/>
              <a:gd name="connsiteY6" fmla="*/ 5138059 h 5733098"/>
              <a:gd name="connsiteX7" fmla="*/ 5736357 w 6019593"/>
              <a:gd name="connsiteY7" fmla="*/ 2764974 h 5733098"/>
              <a:gd name="connsiteX8" fmla="*/ 5877871 w 6019593"/>
              <a:gd name="connsiteY8" fmla="*/ 740231 h 5733098"/>
              <a:gd name="connsiteX0" fmla="*/ 5877871 w 6019593"/>
              <a:gd name="connsiteY0" fmla="*/ 740231 h 5721815"/>
              <a:gd name="connsiteX1" fmla="*/ 3983757 w 6019593"/>
              <a:gd name="connsiteY1" fmla="*/ 108859 h 5721815"/>
              <a:gd name="connsiteX2" fmla="*/ 1632443 w 6019593"/>
              <a:gd name="connsiteY2" fmla="*/ 97974 h 5721815"/>
              <a:gd name="connsiteX3" fmla="*/ 64900 w 6019593"/>
              <a:gd name="connsiteY3" fmla="*/ 1088574 h 5721815"/>
              <a:gd name="connsiteX4" fmla="*/ 559913 w 6019593"/>
              <a:gd name="connsiteY4" fmla="*/ 3932610 h 5721815"/>
              <a:gd name="connsiteX5" fmla="*/ 2915239 w 6019593"/>
              <a:gd name="connsiteY5" fmla="*/ 5721304 h 5721815"/>
              <a:gd name="connsiteX6" fmla="*/ 4549814 w 6019593"/>
              <a:gd name="connsiteY6" fmla="*/ 5138059 h 5721815"/>
              <a:gd name="connsiteX7" fmla="*/ 5736357 w 6019593"/>
              <a:gd name="connsiteY7" fmla="*/ 2764974 h 5721815"/>
              <a:gd name="connsiteX8" fmla="*/ 5877871 w 6019593"/>
              <a:gd name="connsiteY8" fmla="*/ 740231 h 5721815"/>
              <a:gd name="connsiteX0" fmla="*/ 5879552 w 6021274"/>
              <a:gd name="connsiteY0" fmla="*/ 692976 h 5674560"/>
              <a:gd name="connsiteX1" fmla="*/ 3985438 w 6021274"/>
              <a:gd name="connsiteY1" fmla="*/ 61604 h 5674560"/>
              <a:gd name="connsiteX2" fmla="*/ 1658187 w 6021274"/>
              <a:gd name="connsiteY2" fmla="*/ 134940 h 5674560"/>
              <a:gd name="connsiteX3" fmla="*/ 66581 w 6021274"/>
              <a:gd name="connsiteY3" fmla="*/ 1041319 h 5674560"/>
              <a:gd name="connsiteX4" fmla="*/ 561594 w 6021274"/>
              <a:gd name="connsiteY4" fmla="*/ 3885355 h 5674560"/>
              <a:gd name="connsiteX5" fmla="*/ 2916920 w 6021274"/>
              <a:gd name="connsiteY5" fmla="*/ 5674049 h 5674560"/>
              <a:gd name="connsiteX6" fmla="*/ 4551495 w 6021274"/>
              <a:gd name="connsiteY6" fmla="*/ 5090804 h 5674560"/>
              <a:gd name="connsiteX7" fmla="*/ 5738038 w 6021274"/>
              <a:gd name="connsiteY7" fmla="*/ 2717719 h 5674560"/>
              <a:gd name="connsiteX8" fmla="*/ 5879552 w 6021274"/>
              <a:gd name="connsiteY8" fmla="*/ 692976 h 5674560"/>
              <a:gd name="connsiteX0" fmla="*/ 5863134 w 6004856"/>
              <a:gd name="connsiteY0" fmla="*/ 692976 h 5740784"/>
              <a:gd name="connsiteX1" fmla="*/ 3969020 w 6004856"/>
              <a:gd name="connsiteY1" fmla="*/ 61604 h 5740784"/>
              <a:gd name="connsiteX2" fmla="*/ 1641769 w 6004856"/>
              <a:gd name="connsiteY2" fmla="*/ 134940 h 5740784"/>
              <a:gd name="connsiteX3" fmla="*/ 50163 w 6004856"/>
              <a:gd name="connsiteY3" fmla="*/ 1041319 h 5740784"/>
              <a:gd name="connsiteX4" fmla="*/ 629397 w 6004856"/>
              <a:gd name="connsiteY4" fmla="*/ 3861292 h 5740784"/>
              <a:gd name="connsiteX5" fmla="*/ 2900502 w 6004856"/>
              <a:gd name="connsiteY5" fmla="*/ 5674049 h 5740784"/>
              <a:gd name="connsiteX6" fmla="*/ 4535077 w 6004856"/>
              <a:gd name="connsiteY6" fmla="*/ 5090804 h 5740784"/>
              <a:gd name="connsiteX7" fmla="*/ 5721620 w 6004856"/>
              <a:gd name="connsiteY7" fmla="*/ 2717719 h 5740784"/>
              <a:gd name="connsiteX8" fmla="*/ 5863134 w 6004856"/>
              <a:gd name="connsiteY8" fmla="*/ 692976 h 5740784"/>
              <a:gd name="connsiteX0" fmla="*/ 5885087 w 6026809"/>
              <a:gd name="connsiteY0" fmla="*/ 692976 h 5739169"/>
              <a:gd name="connsiteX1" fmla="*/ 3990973 w 6026809"/>
              <a:gd name="connsiteY1" fmla="*/ 61604 h 5739169"/>
              <a:gd name="connsiteX2" fmla="*/ 1663722 w 6026809"/>
              <a:gd name="connsiteY2" fmla="*/ 134940 h 5739169"/>
              <a:gd name="connsiteX3" fmla="*/ 72116 w 6026809"/>
              <a:gd name="connsiteY3" fmla="*/ 1041319 h 5739169"/>
              <a:gd name="connsiteX4" fmla="*/ 543066 w 6026809"/>
              <a:gd name="connsiteY4" fmla="*/ 3885355 h 5739169"/>
              <a:gd name="connsiteX5" fmla="*/ 2922455 w 6026809"/>
              <a:gd name="connsiteY5" fmla="*/ 5674049 h 5739169"/>
              <a:gd name="connsiteX6" fmla="*/ 4557030 w 6026809"/>
              <a:gd name="connsiteY6" fmla="*/ 5090804 h 5739169"/>
              <a:gd name="connsiteX7" fmla="*/ 5743573 w 6026809"/>
              <a:gd name="connsiteY7" fmla="*/ 2717719 h 5739169"/>
              <a:gd name="connsiteX8" fmla="*/ 5885087 w 6026809"/>
              <a:gd name="connsiteY8" fmla="*/ 692976 h 5739169"/>
              <a:gd name="connsiteX0" fmla="*/ 5829205 w 5970927"/>
              <a:gd name="connsiteY0" fmla="*/ 692976 h 5705729"/>
              <a:gd name="connsiteX1" fmla="*/ 3935091 w 5970927"/>
              <a:gd name="connsiteY1" fmla="*/ 61604 h 5705729"/>
              <a:gd name="connsiteX2" fmla="*/ 1607840 w 5970927"/>
              <a:gd name="connsiteY2" fmla="*/ 134940 h 5705729"/>
              <a:gd name="connsiteX3" fmla="*/ 16234 w 5970927"/>
              <a:gd name="connsiteY3" fmla="*/ 1041319 h 5705729"/>
              <a:gd name="connsiteX4" fmla="*/ 908289 w 5970927"/>
              <a:gd name="connsiteY4" fmla="*/ 4402713 h 5705729"/>
              <a:gd name="connsiteX5" fmla="*/ 2866573 w 5970927"/>
              <a:gd name="connsiteY5" fmla="*/ 5674049 h 5705729"/>
              <a:gd name="connsiteX6" fmla="*/ 4501148 w 5970927"/>
              <a:gd name="connsiteY6" fmla="*/ 5090804 h 5705729"/>
              <a:gd name="connsiteX7" fmla="*/ 5687691 w 5970927"/>
              <a:gd name="connsiteY7" fmla="*/ 2717719 h 5705729"/>
              <a:gd name="connsiteX8" fmla="*/ 5829205 w 5970927"/>
              <a:gd name="connsiteY8" fmla="*/ 692976 h 5705729"/>
              <a:gd name="connsiteX0" fmla="*/ 5831897 w 5973619"/>
              <a:gd name="connsiteY0" fmla="*/ 692976 h 5705729"/>
              <a:gd name="connsiteX1" fmla="*/ 3937783 w 5973619"/>
              <a:gd name="connsiteY1" fmla="*/ 61604 h 5705729"/>
              <a:gd name="connsiteX2" fmla="*/ 1610532 w 5973619"/>
              <a:gd name="connsiteY2" fmla="*/ 134940 h 5705729"/>
              <a:gd name="connsiteX3" fmla="*/ 18926 w 5973619"/>
              <a:gd name="connsiteY3" fmla="*/ 1041319 h 5705729"/>
              <a:gd name="connsiteX4" fmla="*/ 910981 w 5973619"/>
              <a:gd name="connsiteY4" fmla="*/ 4402713 h 5705729"/>
              <a:gd name="connsiteX5" fmla="*/ 2869265 w 5973619"/>
              <a:gd name="connsiteY5" fmla="*/ 5674049 h 5705729"/>
              <a:gd name="connsiteX6" fmla="*/ 4503840 w 5973619"/>
              <a:gd name="connsiteY6" fmla="*/ 5090804 h 5705729"/>
              <a:gd name="connsiteX7" fmla="*/ 5690383 w 5973619"/>
              <a:gd name="connsiteY7" fmla="*/ 2717719 h 5705729"/>
              <a:gd name="connsiteX8" fmla="*/ 5831897 w 5973619"/>
              <a:gd name="connsiteY8" fmla="*/ 692976 h 5705729"/>
              <a:gd name="connsiteX0" fmla="*/ 5831897 w 5979363"/>
              <a:gd name="connsiteY0" fmla="*/ 692976 h 5699164"/>
              <a:gd name="connsiteX1" fmla="*/ 3937783 w 5979363"/>
              <a:gd name="connsiteY1" fmla="*/ 61604 h 5699164"/>
              <a:gd name="connsiteX2" fmla="*/ 1610532 w 5979363"/>
              <a:gd name="connsiteY2" fmla="*/ 134940 h 5699164"/>
              <a:gd name="connsiteX3" fmla="*/ 18926 w 5979363"/>
              <a:gd name="connsiteY3" fmla="*/ 1041319 h 5699164"/>
              <a:gd name="connsiteX4" fmla="*/ 910981 w 5979363"/>
              <a:gd name="connsiteY4" fmla="*/ 4402713 h 5699164"/>
              <a:gd name="connsiteX5" fmla="*/ 2869265 w 5979363"/>
              <a:gd name="connsiteY5" fmla="*/ 5674049 h 5699164"/>
              <a:gd name="connsiteX6" fmla="*/ 4383525 w 5979363"/>
              <a:gd name="connsiteY6" fmla="*/ 5042677 h 5699164"/>
              <a:gd name="connsiteX7" fmla="*/ 5690383 w 5979363"/>
              <a:gd name="connsiteY7" fmla="*/ 2717719 h 5699164"/>
              <a:gd name="connsiteX8" fmla="*/ 5831897 w 5979363"/>
              <a:gd name="connsiteY8" fmla="*/ 692976 h 5699164"/>
              <a:gd name="connsiteX0" fmla="*/ 5854441 w 6001907"/>
              <a:gd name="connsiteY0" fmla="*/ 692976 h 5719896"/>
              <a:gd name="connsiteX1" fmla="*/ 3960327 w 6001907"/>
              <a:gd name="connsiteY1" fmla="*/ 61604 h 5719896"/>
              <a:gd name="connsiteX2" fmla="*/ 1633076 w 6001907"/>
              <a:gd name="connsiteY2" fmla="*/ 134940 h 5719896"/>
              <a:gd name="connsiteX3" fmla="*/ 41470 w 6001907"/>
              <a:gd name="connsiteY3" fmla="*/ 1041319 h 5719896"/>
              <a:gd name="connsiteX4" fmla="*/ 728988 w 6001907"/>
              <a:gd name="connsiteY4" fmla="*/ 4053797 h 5719896"/>
              <a:gd name="connsiteX5" fmla="*/ 2891809 w 6001907"/>
              <a:gd name="connsiteY5" fmla="*/ 5674049 h 5719896"/>
              <a:gd name="connsiteX6" fmla="*/ 4406069 w 6001907"/>
              <a:gd name="connsiteY6" fmla="*/ 5042677 h 5719896"/>
              <a:gd name="connsiteX7" fmla="*/ 5712927 w 6001907"/>
              <a:gd name="connsiteY7" fmla="*/ 2717719 h 5719896"/>
              <a:gd name="connsiteX8" fmla="*/ 5854441 w 6001907"/>
              <a:gd name="connsiteY8" fmla="*/ 692976 h 5719896"/>
              <a:gd name="connsiteX0" fmla="*/ 5846071 w 5993537"/>
              <a:gd name="connsiteY0" fmla="*/ 692976 h 5719896"/>
              <a:gd name="connsiteX1" fmla="*/ 3951957 w 5993537"/>
              <a:gd name="connsiteY1" fmla="*/ 61604 h 5719896"/>
              <a:gd name="connsiteX2" fmla="*/ 1624706 w 5993537"/>
              <a:gd name="connsiteY2" fmla="*/ 134940 h 5719896"/>
              <a:gd name="connsiteX3" fmla="*/ 33100 w 5993537"/>
              <a:gd name="connsiteY3" fmla="*/ 1041319 h 5719896"/>
              <a:gd name="connsiteX4" fmla="*/ 720618 w 5993537"/>
              <a:gd name="connsiteY4" fmla="*/ 4053797 h 5719896"/>
              <a:gd name="connsiteX5" fmla="*/ 2883439 w 5993537"/>
              <a:gd name="connsiteY5" fmla="*/ 5674049 h 5719896"/>
              <a:gd name="connsiteX6" fmla="*/ 4397699 w 5993537"/>
              <a:gd name="connsiteY6" fmla="*/ 5042677 h 5719896"/>
              <a:gd name="connsiteX7" fmla="*/ 5704557 w 5993537"/>
              <a:gd name="connsiteY7" fmla="*/ 2717719 h 5719896"/>
              <a:gd name="connsiteX8" fmla="*/ 5846071 w 5993537"/>
              <a:gd name="connsiteY8" fmla="*/ 692976 h 571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3537" h="5719896">
                <a:moveTo>
                  <a:pt x="5846071" y="692976"/>
                </a:moveTo>
                <a:cubicBezTo>
                  <a:pt x="5553971" y="250290"/>
                  <a:pt x="4655518" y="154610"/>
                  <a:pt x="3951957" y="61604"/>
                </a:cubicBezTo>
                <a:cubicBezTo>
                  <a:pt x="3248396" y="-31402"/>
                  <a:pt x="2277849" y="-28346"/>
                  <a:pt x="1624706" y="134940"/>
                </a:cubicBezTo>
                <a:cubicBezTo>
                  <a:pt x="971563" y="298226"/>
                  <a:pt x="183781" y="388176"/>
                  <a:pt x="33100" y="1041319"/>
                </a:cubicBezTo>
                <a:cubicBezTo>
                  <a:pt x="-117581" y="1694462"/>
                  <a:pt x="269623" y="3353865"/>
                  <a:pt x="720618" y="4053797"/>
                </a:cubicBezTo>
                <a:cubicBezTo>
                  <a:pt x="1171613" y="4753729"/>
                  <a:pt x="2270592" y="5509236"/>
                  <a:pt x="2883439" y="5674049"/>
                </a:cubicBezTo>
                <a:cubicBezTo>
                  <a:pt x="3496286" y="5838862"/>
                  <a:pt x="3797171" y="5543420"/>
                  <a:pt x="4397699" y="5042677"/>
                </a:cubicBezTo>
                <a:cubicBezTo>
                  <a:pt x="4998227" y="4541934"/>
                  <a:pt x="5463162" y="3442669"/>
                  <a:pt x="5704557" y="2717719"/>
                </a:cubicBezTo>
                <a:cubicBezTo>
                  <a:pt x="5945952" y="1992769"/>
                  <a:pt x="6138171" y="1135662"/>
                  <a:pt x="5846071" y="69297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grpSp>
        <p:nvGrpSpPr>
          <p:cNvPr id="21" name="Grupo 20"/>
          <p:cNvGrpSpPr/>
          <p:nvPr/>
        </p:nvGrpSpPr>
        <p:grpSpPr>
          <a:xfrm>
            <a:off x="6502168" y="2588313"/>
            <a:ext cx="2293304" cy="1834400"/>
            <a:chOff x="8669557" y="2308084"/>
            <a:chExt cx="3057739" cy="2445866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7908" y="2731292"/>
              <a:ext cx="2193959" cy="1653418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8669557" y="4107619"/>
              <a:ext cx="3057739" cy="646331"/>
            </a:xfrm>
            <a:prstGeom prst="rect">
              <a:avLst/>
            </a:prstGeom>
          </p:spPr>
          <p:txBody>
            <a:bodyPr spcFirstLastPara="1" wrap="none" numCol="1">
              <a:prstTxWarp prst="textArchDown">
                <a:avLst/>
              </a:prstTxWarp>
              <a:spAutoFit/>
            </a:bodyPr>
            <a:lstStyle/>
            <a:p>
              <a:r>
                <a:rPr lang="es-ES" sz="2700" b="1" dirty="0">
                  <a:ln w="9525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Es el trabajo en equipo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9019319" y="2308084"/>
              <a:ext cx="2358213" cy="423208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r>
                <a:rPr lang="es-ES" sz="2700" b="1" dirty="0">
                  <a:ln w="9525">
                    <a:solidFill>
                      <a:srgbClr val="0070C0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La llave del Éxito</a:t>
              </a:r>
            </a:p>
          </p:txBody>
        </p:sp>
      </p:grpSp>
      <p:sp>
        <p:nvSpPr>
          <p:cNvPr id="20" name="Flecha derecha 19"/>
          <p:cNvSpPr/>
          <p:nvPr/>
        </p:nvSpPr>
        <p:spPr>
          <a:xfrm>
            <a:off x="4784427" y="3279445"/>
            <a:ext cx="954636" cy="43831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 sz="135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73721" y="88777"/>
            <a:ext cx="6580322" cy="6522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>
                <a:solidFill>
                  <a:srgbClr val="0071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Finalmente…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2500222" y="1875479"/>
            <a:ext cx="397484" cy="8820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1221329" y="1963685"/>
            <a:ext cx="409290" cy="9885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3761687" y="1960790"/>
            <a:ext cx="304987" cy="11454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0829" y="2200361"/>
            <a:ext cx="7773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“El éxito del </a:t>
            </a:r>
            <a:r>
              <a:rPr lang="es-CL" sz="5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equipo</a:t>
            </a:r>
            <a:r>
              <a:rPr lang="es-CL" sz="5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,…</a:t>
            </a:r>
          </a:p>
          <a:p>
            <a:endParaRPr lang="es-CL" sz="5000" b="1" dirty="0" smtClean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r"/>
            <a:r>
              <a:rPr lang="es-CL" sz="5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Es el éxito del </a:t>
            </a:r>
            <a:r>
              <a:rPr lang="es-CL" sz="5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Municipio.</a:t>
            </a:r>
            <a:r>
              <a:rPr lang="es-CL" sz="5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”</a:t>
            </a:r>
            <a:endParaRPr lang="es-CL" sz="5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20" y="3990616"/>
            <a:ext cx="815913" cy="1468643"/>
          </a:xfrm>
          <a:prstGeom prst="rect">
            <a:avLst/>
          </a:prstGeom>
        </p:spPr>
      </p:pic>
      <p:pic>
        <p:nvPicPr>
          <p:cNvPr id="5" name="Imagen 4" descr="1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33" y="3990616"/>
            <a:ext cx="815913" cy="12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/>
          <p:nvPr/>
        </p:nvSpPr>
        <p:spPr>
          <a:xfrm>
            <a:off x="235223" y="266126"/>
            <a:ext cx="8048806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6199">
            <a:off x="6700972" y="3534719"/>
            <a:ext cx="2062231" cy="269408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9492">
            <a:off x="5913702" y="1103296"/>
            <a:ext cx="2015961" cy="262902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ángulo 2"/>
          <p:cNvSpPr/>
          <p:nvPr/>
        </p:nvSpPr>
        <p:spPr>
          <a:xfrm>
            <a:off x="368029" y="1629918"/>
            <a:ext cx="5701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Seminario del Activo Fijo Sector Municipal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s-C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septiembre de 2016.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5223" y="2417808"/>
            <a:ext cx="5308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 de 52 municipios.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dicha oportunidad se señaló que esta primera fase se relaciona con el desarrollo y difusión de directrices como la Guía de regularización del Activo Fijo Municipal, cuyo foco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sz="2000" b="1" dirty="0">
                <a:solidFill>
                  <a:srgbClr val="0070C0"/>
                </a:solidFill>
              </a:rPr>
              <a:t>es facilitar</a:t>
            </a:r>
            <a:r>
              <a:rPr lang="es-CL" sz="2000" dirty="0">
                <a:solidFill>
                  <a:srgbClr val="0070C0"/>
                </a:solidFill>
              </a:rPr>
              <a:t>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 implementación de las Normas Internacionales de Contabilidad para el Sector Público (NICSP-CGR), cuya entrada en vigencia aún no esta definida.</a:t>
            </a:r>
          </a:p>
        </p:txBody>
      </p:sp>
    </p:spTree>
    <p:extLst>
      <p:ext uri="{BB962C8B-B14F-4D97-AF65-F5344CB8AC3E}">
        <p14:creationId xmlns:p14="http://schemas.microsoft.com/office/powerpoint/2010/main" val="26678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803">
            <a:off x="5294029" y="1639390"/>
            <a:ext cx="3170011" cy="41204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9 Rectángulo redondeado"/>
          <p:cNvSpPr/>
          <p:nvPr/>
        </p:nvSpPr>
        <p:spPr>
          <a:xfrm>
            <a:off x="235223" y="266126"/>
            <a:ext cx="8048806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5223" y="1593738"/>
            <a:ext cx="4508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año 2017 la División de Análisis Contable de la Contraloría emitió una nueva guía.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94" y="1542508"/>
            <a:ext cx="1765277" cy="15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Rectángulo redondeado"/>
          <p:cNvSpPr/>
          <p:nvPr/>
        </p:nvSpPr>
        <p:spPr>
          <a:xfrm>
            <a:off x="1248297" y="3842307"/>
            <a:ext cx="5867311" cy="57213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Registros contables estén acorde a la normativa vigente – oficio CGR N° 60.820, de 2005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7" y="4556999"/>
            <a:ext cx="1266979" cy="12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Rectángulo"/>
          <p:cNvSpPr/>
          <p:nvPr/>
        </p:nvSpPr>
        <p:spPr>
          <a:xfrm>
            <a:off x="6007920" y="1150093"/>
            <a:ext cx="275421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NICSP – CGR Municipal </a:t>
            </a:r>
            <a:endParaRPr lang="es-ES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3 Cerrar llave"/>
          <p:cNvSpPr/>
          <p:nvPr/>
        </p:nvSpPr>
        <p:spPr>
          <a:xfrm>
            <a:off x="2511251" y="4847892"/>
            <a:ext cx="360947" cy="880712"/>
          </a:xfrm>
          <a:prstGeom prst="rightBrace">
            <a:avLst>
              <a:gd name="adj1" fmla="val 36333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4 CuadroTexto"/>
          <p:cNvSpPr txBox="1"/>
          <p:nvPr/>
        </p:nvSpPr>
        <p:spPr>
          <a:xfrm>
            <a:off x="3096773" y="4787082"/>
            <a:ext cx="4234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Regularizar los activos fijos.</a:t>
            </a:r>
          </a:p>
          <a:p>
            <a:pPr marL="214313" indent="-214313">
              <a:buFontTx/>
              <a:buChar char="-"/>
            </a:pP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Guía Práctica. </a:t>
            </a:r>
          </a:p>
          <a:p>
            <a:pPr marL="214313" indent="-214313">
              <a:buFontTx/>
              <a:buChar char="-"/>
            </a:pP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Aplicar normativa vigente.</a:t>
            </a:r>
          </a:p>
          <a:p>
            <a:pPr marL="214313" indent="-214313">
              <a:buFontTx/>
              <a:buChar char="-"/>
            </a:pPr>
            <a:endParaRPr lang="es-CL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5 Abrir llave"/>
          <p:cNvSpPr/>
          <p:nvPr/>
        </p:nvSpPr>
        <p:spPr>
          <a:xfrm>
            <a:off x="5403321" y="1549467"/>
            <a:ext cx="346510" cy="1457813"/>
          </a:xfrm>
          <a:prstGeom prst="leftBrace">
            <a:avLst>
              <a:gd name="adj1" fmla="val 333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9" name="16 CuadroTexto"/>
          <p:cNvSpPr txBox="1"/>
          <p:nvPr/>
        </p:nvSpPr>
        <p:spPr>
          <a:xfrm>
            <a:off x="702128" y="1597703"/>
            <a:ext cx="4359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Menor impacto en cambio normativo.</a:t>
            </a:r>
          </a:p>
          <a:p>
            <a:pPr marL="214313" indent="-214313">
              <a:buFontTx/>
              <a:buChar char="-"/>
            </a:pPr>
            <a:r>
              <a:rPr lang="es-CL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Parte de la base de un buen registro con normativa vigente.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02128" y="3714750"/>
            <a:ext cx="6682901" cy="23586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5606">
            <a:off x="7662819" y="4083503"/>
            <a:ext cx="1172900" cy="1172900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>
          <a:xfrm>
            <a:off x="153079" y="379513"/>
            <a:ext cx="7231950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90733" y="1437426"/>
            <a:ext cx="16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schemeClr val="accent5">
                    <a:lumMod val="75000"/>
                  </a:schemeClr>
                </a:solidFill>
              </a:rPr>
              <a:t>01 – enero - 2020</a:t>
            </a:r>
            <a:endParaRPr lang="es-CL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 redondeado"/>
          <p:cNvSpPr/>
          <p:nvPr/>
        </p:nvSpPr>
        <p:spPr>
          <a:xfrm>
            <a:off x="269539" y="306250"/>
            <a:ext cx="7513747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8 Flecha derecha">
            <a:hlinkClick r:id="" action="ppaction://noaction"/>
          </p:cNvPr>
          <p:cNvSpPr/>
          <p:nvPr/>
        </p:nvSpPr>
        <p:spPr>
          <a:xfrm>
            <a:off x="285439" y="1523647"/>
            <a:ext cx="3219735" cy="104005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Adquisición, administración y disposiciones de Bienes Fiscales</a:t>
            </a:r>
            <a:endParaRPr lang="es-ES" sz="1600" b="1" dirty="0"/>
          </a:p>
        </p:txBody>
      </p:sp>
      <p:sp>
        <p:nvSpPr>
          <p:cNvPr id="4" name="18 Flecha derecha">
            <a:hlinkClick r:id="" action="ppaction://noaction"/>
          </p:cNvPr>
          <p:cNvSpPr/>
          <p:nvPr/>
        </p:nvSpPr>
        <p:spPr>
          <a:xfrm>
            <a:off x="269539" y="3141571"/>
            <a:ext cx="3219735" cy="92789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Inventario</a:t>
            </a:r>
            <a:endParaRPr lang="es-ES" sz="1600" b="1" dirty="0"/>
          </a:p>
        </p:txBody>
      </p:sp>
      <p:sp>
        <p:nvSpPr>
          <p:cNvPr id="5" name="49 Rectángulo redondeado"/>
          <p:cNvSpPr/>
          <p:nvPr/>
        </p:nvSpPr>
        <p:spPr>
          <a:xfrm>
            <a:off x="3990594" y="3223389"/>
            <a:ext cx="5045672" cy="17602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Confección de Inventario (Oficio Circular CGR N°72.473, de 1977)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0 Rectángulo redondeado"/>
          <p:cNvSpPr/>
          <p:nvPr/>
        </p:nvSpPr>
        <p:spPr>
          <a:xfrm>
            <a:off x="3990594" y="3585479"/>
            <a:ext cx="4470575" cy="3611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Bienes (Oficio Circular CGR N°23.788, de 1978) 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51 Abrir llave"/>
          <p:cNvSpPr/>
          <p:nvPr/>
        </p:nvSpPr>
        <p:spPr>
          <a:xfrm>
            <a:off x="3607985" y="3028904"/>
            <a:ext cx="316858" cy="1020086"/>
          </a:xfrm>
          <a:prstGeom prst="leftBrace">
            <a:avLst>
              <a:gd name="adj1" fmla="val 31749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25 Rectángulo redondeado"/>
          <p:cNvSpPr/>
          <p:nvPr/>
        </p:nvSpPr>
        <p:spPr>
          <a:xfrm>
            <a:off x="3990594" y="1462313"/>
            <a:ext cx="3918824" cy="37504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Ley N° 1.939 de 1977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26 Rectángulo redondeado">
            <a:hlinkClick r:id="" action="ppaction://noaction"/>
          </p:cNvPr>
          <p:cNvSpPr/>
          <p:nvPr/>
        </p:nvSpPr>
        <p:spPr>
          <a:xfrm>
            <a:off x="3990594" y="1836247"/>
            <a:ext cx="3918824" cy="34117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N° 18.695 de </a:t>
            </a: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1988</a:t>
            </a:r>
            <a:endParaRPr lang="es-C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Decreto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Ley N° 789 de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1978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28 Abrir llave"/>
          <p:cNvSpPr/>
          <p:nvPr/>
        </p:nvSpPr>
        <p:spPr>
          <a:xfrm>
            <a:off x="3628457" y="1390581"/>
            <a:ext cx="316858" cy="1073577"/>
          </a:xfrm>
          <a:prstGeom prst="leftBrace">
            <a:avLst>
              <a:gd name="adj1" fmla="val 38135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1" name="30 Flecha derecha">
            <a:hlinkClick r:id="" action="ppaction://noaction"/>
          </p:cNvPr>
          <p:cNvSpPr/>
          <p:nvPr/>
        </p:nvSpPr>
        <p:spPr>
          <a:xfrm>
            <a:off x="228831" y="4554159"/>
            <a:ext cx="3219735" cy="92789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Normativa Contable</a:t>
            </a:r>
            <a:endParaRPr lang="es-ES" sz="1600" b="1" dirty="0"/>
          </a:p>
        </p:txBody>
      </p:sp>
      <p:sp>
        <p:nvSpPr>
          <p:cNvPr id="12" name="31 Rectángulo redondeado"/>
          <p:cNvSpPr/>
          <p:nvPr/>
        </p:nvSpPr>
        <p:spPr>
          <a:xfrm>
            <a:off x="3949886" y="4656449"/>
            <a:ext cx="5045672" cy="48492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Oficio Circular CGR N° 60.820, de 2005. 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32 Rectángulo redondeado"/>
          <p:cNvSpPr/>
          <p:nvPr/>
        </p:nvSpPr>
        <p:spPr>
          <a:xfrm>
            <a:off x="3949886" y="5120899"/>
            <a:ext cx="3918824" cy="1868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350" indent="-133350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Oficio Circular CGR N° 36.640, de 2007. 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33 Abrir llave"/>
          <p:cNvSpPr/>
          <p:nvPr/>
        </p:nvSpPr>
        <p:spPr>
          <a:xfrm>
            <a:off x="3587749" y="4656448"/>
            <a:ext cx="316858" cy="825602"/>
          </a:xfrm>
          <a:prstGeom prst="leftBrace">
            <a:avLst>
              <a:gd name="adj1" fmla="val 27491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Rectángulo redondeado">
            <a:hlinkClick r:id="" action="ppaction://noaction"/>
          </p:cNvPr>
          <p:cNvSpPr/>
          <p:nvPr/>
        </p:nvSpPr>
        <p:spPr>
          <a:xfrm>
            <a:off x="289651" y="1668264"/>
            <a:ext cx="2936000" cy="4482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Decreto Ley N° 1.939 de 1977</a:t>
            </a:r>
          </a:p>
        </p:txBody>
      </p:sp>
      <p:sp>
        <p:nvSpPr>
          <p:cNvPr id="3" name="1 Rectángulo"/>
          <p:cNvSpPr/>
          <p:nvPr/>
        </p:nvSpPr>
        <p:spPr>
          <a:xfrm>
            <a:off x="289651" y="1069082"/>
            <a:ext cx="53095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500" b="1" i="1" dirty="0">
                <a:solidFill>
                  <a:srgbClr val="0070C0"/>
                </a:solidFill>
              </a:rPr>
              <a:t>Adquisición, administración y disposiciones de Bienes Fiscales</a:t>
            </a:r>
            <a:endParaRPr lang="es-ES" sz="1500" b="1" i="1" dirty="0">
              <a:solidFill>
                <a:srgbClr val="0070C0"/>
              </a:solidFill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257066" y="4126538"/>
            <a:ext cx="9985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500" b="1" i="1" dirty="0">
                <a:solidFill>
                  <a:srgbClr val="0070C0"/>
                </a:solidFill>
              </a:rPr>
              <a:t>Inventario</a:t>
            </a:r>
            <a:endParaRPr lang="es-CL" sz="1500" i="1" dirty="0">
              <a:solidFill>
                <a:srgbClr val="0070C0"/>
              </a:solidFill>
            </a:endParaRPr>
          </a:p>
        </p:txBody>
      </p:sp>
      <p:sp>
        <p:nvSpPr>
          <p:cNvPr id="5" name="19 Rectángulo redondeado">
            <a:hlinkClick r:id="" action="ppaction://noaction"/>
          </p:cNvPr>
          <p:cNvSpPr/>
          <p:nvPr/>
        </p:nvSpPr>
        <p:spPr>
          <a:xfrm>
            <a:off x="3378002" y="1679937"/>
            <a:ext cx="2783343" cy="4482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Ley N° 18.695 de 1988</a:t>
            </a:r>
          </a:p>
        </p:txBody>
      </p:sp>
      <p:sp>
        <p:nvSpPr>
          <p:cNvPr id="6" name="4 Rectángulo"/>
          <p:cNvSpPr/>
          <p:nvPr/>
        </p:nvSpPr>
        <p:spPr>
          <a:xfrm>
            <a:off x="257066" y="2122413"/>
            <a:ext cx="2921624" cy="16515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0C0"/>
                </a:solidFill>
              </a:rPr>
              <a:t>Catastro de bienes inmuebles de propiedad fiscal.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0C0"/>
                </a:solidFill>
              </a:rPr>
              <a:t>Adquisiciones de bienes por el estado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0C0"/>
                </a:solidFill>
              </a:rPr>
              <a:t>Compras y permutas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0C0"/>
                </a:solidFill>
              </a:rPr>
              <a:t>Donaciones – Expropiación - Destinación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70C0"/>
                </a:solidFill>
              </a:rPr>
              <a:t>otros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7" name="20 Rectángulo"/>
          <p:cNvSpPr/>
          <p:nvPr/>
        </p:nvSpPr>
        <p:spPr>
          <a:xfrm>
            <a:off x="3378002" y="2135436"/>
            <a:ext cx="2717747" cy="16515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Administrar los bienes municipales.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Adquirir y enajenar, bienes muebles e inmuebles.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Baja de los bienes muebles.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Entre otros.</a:t>
            </a:r>
          </a:p>
        </p:txBody>
      </p:sp>
      <p:sp>
        <p:nvSpPr>
          <p:cNvPr id="8" name="21 Rectángulo redondeado">
            <a:hlinkClick r:id="" action="ppaction://noaction"/>
          </p:cNvPr>
          <p:cNvSpPr/>
          <p:nvPr/>
        </p:nvSpPr>
        <p:spPr>
          <a:xfrm>
            <a:off x="1014222" y="4591589"/>
            <a:ext cx="3504994" cy="5355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Control de Bienes </a:t>
            </a:r>
          </a:p>
          <a:p>
            <a:pPr algn="ctr"/>
            <a:r>
              <a:rPr lang="es-CL" sz="1400" b="1" dirty="0">
                <a:solidFill>
                  <a:schemeClr val="bg1"/>
                </a:solidFill>
              </a:rPr>
              <a:t>(Of. CGR N°23.788/1978)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9" name="22 Rectángulo redondeado">
            <a:hlinkClick r:id="" action="ppaction://noaction"/>
          </p:cNvPr>
          <p:cNvSpPr/>
          <p:nvPr/>
        </p:nvSpPr>
        <p:spPr>
          <a:xfrm>
            <a:off x="4685482" y="4583021"/>
            <a:ext cx="3322752" cy="5355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Confección de Inventario</a:t>
            </a:r>
          </a:p>
          <a:p>
            <a:pPr algn="ctr"/>
            <a:r>
              <a:rPr lang="es-CL" sz="1400" b="1" dirty="0">
                <a:solidFill>
                  <a:schemeClr val="bg1"/>
                </a:solidFill>
              </a:rPr>
              <a:t>(Of. CGR N°72.473/ 1977)</a:t>
            </a:r>
          </a:p>
        </p:txBody>
      </p:sp>
      <p:sp>
        <p:nvSpPr>
          <p:cNvPr id="10" name="23 Rectángulo"/>
          <p:cNvSpPr/>
          <p:nvPr/>
        </p:nvSpPr>
        <p:spPr>
          <a:xfrm>
            <a:off x="1033602" y="5133442"/>
            <a:ext cx="3475915" cy="114483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400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Instrucciones  para la confección de inventario inicial </a:t>
            </a:r>
          </a:p>
          <a:p>
            <a:pPr marL="136922" lvl="4" indent="-136922" defTabSz="685800" eaLnBrk="0" hangingPunct="0">
              <a:buFont typeface="Arial" panose="020B0604020202020204" pitchFamily="34" charset="0"/>
              <a:buChar char="•"/>
              <a:tabLst>
                <a:tab pos="202406" algn="l"/>
              </a:tabLst>
            </a:pPr>
            <a:r>
              <a:rPr lang="es-ES" sz="1400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Inventario Físico Valorado </a:t>
            </a:r>
          </a:p>
          <a:p>
            <a:pPr marL="136922" lvl="4" indent="-136922" defTabSz="685800" eaLnBrk="0" hangingPunct="0">
              <a:buFont typeface="Arial" panose="020B0604020202020204" pitchFamily="34" charset="0"/>
              <a:buChar char="•"/>
              <a:tabLst>
                <a:tab pos="202406" algn="l"/>
              </a:tabLst>
            </a:pPr>
            <a:r>
              <a:rPr lang="es-ES" sz="1400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Nivel del Inventario</a:t>
            </a:r>
          </a:p>
          <a:p>
            <a:pPr marL="136922" lvl="4" indent="-136922" defTabSz="685800" eaLnBrk="0" hangingPunct="0">
              <a:buFont typeface="Arial" panose="020B0604020202020204" pitchFamily="34" charset="0"/>
              <a:buChar char="•"/>
              <a:tabLst>
                <a:tab pos="202406" algn="l"/>
              </a:tabLst>
            </a:pPr>
            <a:r>
              <a:rPr lang="es-ES" sz="1400" dirty="0">
                <a:solidFill>
                  <a:srgbClr val="0070C0"/>
                </a:solidFill>
                <a:cs typeface="Arial" pitchFamily="34" charset="0"/>
              </a:rPr>
              <a:t>Otros.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1" name="24 Rectángulo"/>
          <p:cNvSpPr/>
          <p:nvPr/>
        </p:nvSpPr>
        <p:spPr>
          <a:xfrm>
            <a:off x="4685482" y="5126223"/>
            <a:ext cx="3295185" cy="114483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 indent="-65485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Bienes Muebles Fiscales</a:t>
            </a:r>
          </a:p>
          <a:p>
            <a:pPr marL="65485" indent="-65485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Bienes Inmuebles Fiscales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2" name="9 Rectángulo redondeado"/>
          <p:cNvSpPr/>
          <p:nvPr/>
        </p:nvSpPr>
        <p:spPr>
          <a:xfrm>
            <a:off x="146016" y="337250"/>
            <a:ext cx="7974727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9 Rectángulo redondeado">
            <a:hlinkClick r:id="" action="ppaction://noaction"/>
          </p:cNvPr>
          <p:cNvSpPr/>
          <p:nvPr/>
        </p:nvSpPr>
        <p:spPr>
          <a:xfrm>
            <a:off x="6313695" y="1693325"/>
            <a:ext cx="2830305" cy="4482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bg1"/>
                </a:solidFill>
              </a:rPr>
              <a:t>Decreto Ley N° 789 de 1978</a:t>
            </a:r>
          </a:p>
        </p:txBody>
      </p:sp>
      <p:sp>
        <p:nvSpPr>
          <p:cNvPr id="14" name="20 Rectángulo"/>
          <p:cNvSpPr/>
          <p:nvPr/>
        </p:nvSpPr>
        <p:spPr>
          <a:xfrm>
            <a:off x="6295062" y="2148824"/>
            <a:ext cx="2783343" cy="165155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De la adquisición de los bienes</a:t>
            </a: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70C0"/>
                </a:solidFill>
              </a:rPr>
              <a:t> De las compras.</a:t>
            </a:r>
          </a:p>
          <a:p>
            <a:pPr marL="557213" lvl="1" indent="-214313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70C0"/>
                </a:solidFill>
              </a:rPr>
              <a:t> De las donaciones.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De las disposiciones de los bienes raíces.</a:t>
            </a:r>
          </a:p>
          <a:p>
            <a:pPr marL="65485" indent="-65485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70C0"/>
                </a:solidFill>
              </a:rPr>
              <a:t> De los bienes muebles municipales.</a:t>
            </a:r>
          </a:p>
        </p:txBody>
      </p:sp>
    </p:spTree>
    <p:extLst>
      <p:ext uri="{BB962C8B-B14F-4D97-AF65-F5344CB8AC3E}">
        <p14:creationId xmlns:p14="http://schemas.microsoft.com/office/powerpoint/2010/main" val="63251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191680" y="995741"/>
            <a:ext cx="2407150" cy="346249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altLang="es-CL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Jurisprudencia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4351" y="1908810"/>
            <a:ext cx="8090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Son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interpretaciones y/o alcances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 preceptos jurídicos-administrativos que se emite este Órgano de Control a objeto de resolver asuntos puestos a su consideración resultando obligatoria su ejecución,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Resuelve  y precisa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aplicaciones de la normativa contables que se presentan a petición de usuarios,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Existe una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base de jurisprudencia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emitida por contraloría abierta a usuarios sobre el tema,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 base se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nutre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con las consultas realizadas por los servicios </a:t>
            </a:r>
            <a:r>
              <a:rPr lang="es-CL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vía oficio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donde cada respuesta es una nueva jurisprudencia.</a:t>
            </a:r>
          </a:p>
        </p:txBody>
      </p:sp>
      <p:sp>
        <p:nvSpPr>
          <p:cNvPr id="5" name="9 Rectángulo redondeado"/>
          <p:cNvSpPr/>
          <p:nvPr/>
        </p:nvSpPr>
        <p:spPr>
          <a:xfrm>
            <a:off x="191680" y="363526"/>
            <a:ext cx="7482749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/>
          <p:cNvSpPr txBox="1">
            <a:spLocks/>
          </p:cNvSpPr>
          <p:nvPr/>
        </p:nvSpPr>
        <p:spPr>
          <a:xfrm>
            <a:off x="223659" y="990909"/>
            <a:ext cx="4359056" cy="265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3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 de Materialidad</a:t>
            </a:r>
          </a:p>
          <a:p>
            <a:endParaRPr lang="es-CL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13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10 Diagrama"/>
          <p:cNvGraphicFramePr/>
          <p:nvPr>
            <p:extLst>
              <p:ext uri="{D42A27DB-BD31-4B8C-83A1-F6EECF244321}">
                <p14:modId xmlns:p14="http://schemas.microsoft.com/office/powerpoint/2010/main" val="3959649144"/>
              </p:ext>
            </p:extLst>
          </p:nvPr>
        </p:nvGraphicFramePr>
        <p:xfrm>
          <a:off x="223658" y="1354125"/>
          <a:ext cx="8646021" cy="375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5 Flecha derecha"/>
          <p:cNvSpPr/>
          <p:nvPr/>
        </p:nvSpPr>
        <p:spPr>
          <a:xfrm>
            <a:off x="587151" y="5677144"/>
            <a:ext cx="8069693" cy="685799"/>
          </a:xfrm>
          <a:prstGeom prst="rightArrow">
            <a:avLst/>
          </a:prstGeom>
          <a:solidFill>
            <a:srgbClr val="0070C0">
              <a:alpha val="8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50" b="1" dirty="0"/>
              <a:t>Independiente del criterio de materialidad contable … se debe llevar un control de todos los bienes</a:t>
            </a:r>
          </a:p>
        </p:txBody>
      </p:sp>
      <p:sp>
        <p:nvSpPr>
          <p:cNvPr id="6" name="9 Rectángulo redondeado"/>
          <p:cNvSpPr/>
          <p:nvPr/>
        </p:nvSpPr>
        <p:spPr>
          <a:xfrm>
            <a:off x="180794" y="396183"/>
            <a:ext cx="9224463" cy="29391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Normativa vigente sobre Bienes de Uso</a:t>
            </a:r>
            <a:endParaRPr lang="es-E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4E3A7-B941-4BED-9AC4-DEC569A6B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354E3A7-B941-4BED-9AC4-DEC569A6B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BC1D5-C759-41E0-85C2-C989636F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EDABC1D5-C759-41E0-85C2-C989636FB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35678A-E75B-45D5-B319-7E623495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FB35678A-E75B-45D5-B319-7E623495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B2676-35CF-4A8E-B380-4FCF5845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465B2676-35CF-4A8E-B380-4FCF5845C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10C145-C1E0-4C55-A158-8255C1AF5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F210C145-C1E0-4C55-A158-8255C1AF5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2740E3-6857-47E2-8BE0-3FE7B0B2C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D22740E3-6857-47E2-8BE0-3FE7B0B2C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829095-9F0D-45B4-9EB6-AF513562E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E3829095-9F0D-45B4-9EB6-AF513562E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66162-A972-4853-A17C-DC623A278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0166162-A972-4853-A17C-DC623A278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1597</Words>
  <Application>Microsoft Office PowerPoint</Application>
  <PresentationFormat>Presentación en pantalla (4:3)</PresentationFormat>
  <Paragraphs>242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LUENGO REYES</dc:creator>
  <cp:lastModifiedBy>CARMEN LUENGO REYES</cp:lastModifiedBy>
  <cp:revision>97</cp:revision>
  <cp:lastPrinted>2017-09-25T11:13:18Z</cp:lastPrinted>
  <dcterms:created xsi:type="dcterms:W3CDTF">2017-08-21T14:34:22Z</dcterms:created>
  <dcterms:modified xsi:type="dcterms:W3CDTF">2018-06-22T14:39:48Z</dcterms:modified>
</cp:coreProperties>
</file>