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317" r:id="rId3"/>
    <p:sldId id="359" r:id="rId4"/>
    <p:sldId id="257" r:id="rId5"/>
    <p:sldId id="307" r:id="rId6"/>
    <p:sldId id="318" r:id="rId7"/>
    <p:sldId id="306" r:id="rId8"/>
    <p:sldId id="259" r:id="rId9"/>
    <p:sldId id="358" r:id="rId10"/>
    <p:sldId id="260" r:id="rId11"/>
    <p:sldId id="357" r:id="rId12"/>
    <p:sldId id="261" r:id="rId13"/>
    <p:sldId id="262" r:id="rId14"/>
    <p:sldId id="263" r:id="rId15"/>
    <p:sldId id="308" r:id="rId16"/>
    <p:sldId id="309" r:id="rId17"/>
    <p:sldId id="356" r:id="rId18"/>
    <p:sldId id="310" r:id="rId19"/>
    <p:sldId id="311" r:id="rId20"/>
    <p:sldId id="264" r:id="rId21"/>
    <p:sldId id="265" r:id="rId22"/>
    <p:sldId id="312" r:id="rId23"/>
    <p:sldId id="330" r:id="rId24"/>
    <p:sldId id="338" r:id="rId25"/>
    <p:sldId id="266" r:id="rId26"/>
    <p:sldId id="355" r:id="rId27"/>
    <p:sldId id="267" r:id="rId28"/>
    <p:sldId id="354" r:id="rId29"/>
    <p:sldId id="268" r:id="rId30"/>
    <p:sldId id="353" r:id="rId31"/>
    <p:sldId id="269" r:id="rId32"/>
    <p:sldId id="270" r:id="rId33"/>
    <p:sldId id="352" r:id="rId34"/>
    <p:sldId id="271" r:id="rId35"/>
    <p:sldId id="351" r:id="rId36"/>
    <p:sldId id="272" r:id="rId37"/>
    <p:sldId id="350" r:id="rId38"/>
    <p:sldId id="273" r:id="rId39"/>
    <p:sldId id="274" r:id="rId40"/>
    <p:sldId id="321" r:id="rId41"/>
    <p:sldId id="275" r:id="rId42"/>
    <p:sldId id="322" r:id="rId43"/>
    <p:sldId id="323" r:id="rId44"/>
    <p:sldId id="302" r:id="rId45"/>
    <p:sldId id="303" r:id="rId46"/>
    <p:sldId id="304" r:id="rId47"/>
    <p:sldId id="324" r:id="rId48"/>
    <p:sldId id="305" r:id="rId49"/>
    <p:sldId id="276" r:id="rId50"/>
    <p:sldId id="325" r:id="rId51"/>
    <p:sldId id="314" r:id="rId52"/>
    <p:sldId id="326" r:id="rId53"/>
    <p:sldId id="327" r:id="rId54"/>
    <p:sldId id="328" r:id="rId55"/>
    <p:sldId id="277" r:id="rId56"/>
    <p:sldId id="278" r:id="rId57"/>
    <p:sldId id="279" r:id="rId58"/>
    <p:sldId id="280" r:id="rId59"/>
    <p:sldId id="281" r:id="rId60"/>
    <p:sldId id="282" r:id="rId61"/>
    <p:sldId id="329" r:id="rId62"/>
    <p:sldId id="331" r:id="rId63"/>
    <p:sldId id="348" r:id="rId64"/>
    <p:sldId id="332" r:id="rId65"/>
    <p:sldId id="349" r:id="rId66"/>
    <p:sldId id="333" r:id="rId67"/>
    <p:sldId id="283" r:id="rId68"/>
    <p:sldId id="284" r:id="rId69"/>
    <p:sldId id="334" r:id="rId70"/>
    <p:sldId id="285" r:id="rId71"/>
    <p:sldId id="336" r:id="rId72"/>
    <p:sldId id="339" r:id="rId73"/>
    <p:sldId id="335" r:id="rId74"/>
    <p:sldId id="340" r:id="rId75"/>
    <p:sldId id="337" r:id="rId76"/>
    <p:sldId id="341" r:id="rId77"/>
    <p:sldId id="286" r:id="rId78"/>
    <p:sldId id="287" r:id="rId79"/>
    <p:sldId id="342" r:id="rId80"/>
    <p:sldId id="288" r:id="rId81"/>
    <p:sldId id="313" r:id="rId82"/>
    <p:sldId id="343" r:id="rId83"/>
    <p:sldId id="289" r:id="rId84"/>
    <p:sldId id="290" r:id="rId85"/>
    <p:sldId id="291" r:id="rId86"/>
    <p:sldId id="344" r:id="rId87"/>
    <p:sldId id="292" r:id="rId88"/>
    <p:sldId id="345" r:id="rId89"/>
    <p:sldId id="293" r:id="rId90"/>
    <p:sldId id="346" r:id="rId91"/>
    <p:sldId id="294" r:id="rId92"/>
    <p:sldId id="295" r:id="rId93"/>
    <p:sldId id="296" r:id="rId94"/>
    <p:sldId id="347" r:id="rId95"/>
    <p:sldId id="315" r:id="rId96"/>
    <p:sldId id="319" r:id="rId97"/>
    <p:sldId id="320" r:id="rId98"/>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64" d="100"/>
          <a:sy n="64" d="100"/>
        </p:scale>
        <p:origin x="-114" y="-33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1B78310C-5097-4DD5-8A21-6FD424FBE76C}" type="datetimeFigureOut">
              <a:rPr lang="es-CL" smtClean="0"/>
              <a:pPr/>
              <a:t>12-08-2016</a:t>
            </a:fld>
            <a:endParaRPr lang="es-CL"/>
          </a:p>
        </p:txBody>
      </p:sp>
      <p:sp>
        <p:nvSpPr>
          <p:cNvPr id="17" name="16 Marcador de pie de página"/>
          <p:cNvSpPr>
            <a:spLocks noGrp="1"/>
          </p:cNvSpPr>
          <p:nvPr>
            <p:ph type="ftr" sz="quarter" idx="11"/>
          </p:nvPr>
        </p:nvSpPr>
        <p:spPr/>
        <p:txBody>
          <a:bodyPr/>
          <a:lstStyle/>
          <a:p>
            <a:endParaRPr lang="es-CL"/>
          </a:p>
        </p:txBody>
      </p:sp>
      <p:sp>
        <p:nvSpPr>
          <p:cNvPr id="7" name="6 Conector recto"/>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C08C1E38-B2D3-4740-90E9-4BB60176E45F}" type="slidenum">
              <a:rPr lang="es-CL" smtClean="0"/>
              <a:pPr/>
              <a:t>‹Nº›</a:t>
            </a:fld>
            <a:endParaRPr lang="es-CL"/>
          </a:p>
        </p:txBody>
      </p:sp>
      <p:sp>
        <p:nvSpPr>
          <p:cNvPr id="8" name="7 Título"/>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B78310C-5097-4DD5-8A21-6FD424FBE76C}" type="datetimeFigureOut">
              <a:rPr lang="es-CL" smtClean="0"/>
              <a:pPr/>
              <a:t>12-08-2016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C08C1E38-B2D3-4740-90E9-4BB60176E45F}" type="slidenum">
              <a:rPr lang="es-CL" smtClean="0"/>
              <a:pPr/>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9221216" y="3009902"/>
            <a:ext cx="609600" cy="441325"/>
          </a:xfrm>
        </p:spPr>
        <p:txBody>
          <a:bodyPr/>
          <a:lstStyle/>
          <a:p>
            <a:fld id="{C08C1E38-B2D3-4740-90E9-4BB60176E45F}" type="slidenum">
              <a:rPr lang="es-CL" smtClean="0"/>
              <a:pPr/>
              <a:t>‹Nº›</a:t>
            </a:fld>
            <a:endParaRPr lang="es-CL"/>
          </a:p>
        </p:txBody>
      </p:sp>
      <p:sp>
        <p:nvSpPr>
          <p:cNvPr id="3" name="2 Marcador de texto vertical"/>
          <p:cNvSpPr>
            <a:spLocks noGrp="1"/>
          </p:cNvSpPr>
          <p:nvPr>
            <p:ph type="body" orient="vert" idx="1"/>
          </p:nvPr>
        </p:nvSpPr>
        <p:spPr>
          <a:xfrm>
            <a:off x="406400" y="304800"/>
            <a:ext cx="87376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B78310C-5097-4DD5-8A21-6FD424FBE76C}" type="datetimeFigureOut">
              <a:rPr lang="es-CL" smtClean="0"/>
              <a:pPr/>
              <a:t>12-08-2016</a:t>
            </a:fld>
            <a:endParaRPr lang="es-CL"/>
          </a:p>
        </p:txBody>
      </p:sp>
      <p:sp>
        <p:nvSpPr>
          <p:cNvPr id="5" name="4 Marcador de pie de página"/>
          <p:cNvSpPr>
            <a:spLocks noGrp="1"/>
          </p:cNvSpPr>
          <p:nvPr>
            <p:ph type="ftr" sz="quarter" idx="11"/>
          </p:nvPr>
        </p:nvSpPr>
        <p:spPr/>
        <p:txBody>
          <a:bodyPr/>
          <a:lstStyle/>
          <a:p>
            <a:endParaRPr lang="es-CL"/>
          </a:p>
        </p:txBody>
      </p:sp>
      <p:sp>
        <p:nvSpPr>
          <p:cNvPr id="2" name="1 Título vertical"/>
          <p:cNvSpPr>
            <a:spLocks noGrp="1"/>
          </p:cNvSpPr>
          <p:nvPr>
            <p:ph type="title" orient="vert"/>
          </p:nvPr>
        </p:nvSpPr>
        <p:spPr>
          <a:xfrm>
            <a:off x="9855200" y="304802"/>
            <a:ext cx="19304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1B78310C-5097-4DD5-8A21-6FD424FBE76C}" type="datetimeFigureOut">
              <a:rPr lang="es-CL" smtClean="0"/>
              <a:pPr/>
              <a:t>12-08-2016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a:xfrm>
            <a:off x="5815584" y="1026373"/>
            <a:ext cx="609600" cy="441325"/>
          </a:xfrm>
        </p:spPr>
        <p:txBody>
          <a:bodyPr/>
          <a:lstStyle/>
          <a:p>
            <a:fld id="{C08C1E38-B2D3-4740-90E9-4BB60176E45F}" type="slidenum">
              <a:rPr lang="es-CL" smtClean="0"/>
              <a:pPr/>
              <a:t>‹Nº›</a:t>
            </a:fld>
            <a:endParaRPr lang="es-CL"/>
          </a:p>
        </p:txBody>
      </p:sp>
      <p:sp>
        <p:nvSpPr>
          <p:cNvPr id="8" name="7 Marcador de contenido"/>
          <p:cNvSpPr>
            <a:spLocks noGrp="1"/>
          </p:cNvSpPr>
          <p:nvPr>
            <p:ph sz="quarter" idx="1"/>
          </p:nvPr>
        </p:nvSpPr>
        <p:spPr>
          <a:xfrm>
            <a:off x="402336" y="1527048"/>
            <a:ext cx="1133856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CL"/>
          </a:p>
        </p:txBody>
      </p:sp>
      <p:sp>
        <p:nvSpPr>
          <p:cNvPr id="4" name="3 Marcador de fecha"/>
          <p:cNvSpPr>
            <a:spLocks noGrp="1"/>
          </p:cNvSpPr>
          <p:nvPr>
            <p:ph type="dt" sz="half" idx="10"/>
          </p:nvPr>
        </p:nvSpPr>
        <p:spPr/>
        <p:txBody>
          <a:bodyPr/>
          <a:lstStyle/>
          <a:p>
            <a:fld id="{1B78310C-5097-4DD5-8A21-6FD424FBE76C}" type="datetimeFigureOut">
              <a:rPr lang="es-CL" smtClean="0"/>
              <a:pPr/>
              <a:t>12-08-2016</a:t>
            </a:fld>
            <a:endParaRPr lang="es-CL"/>
          </a:p>
        </p:txBody>
      </p:sp>
      <p:sp>
        <p:nvSpPr>
          <p:cNvPr id="8" name="7 Conector recto"/>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C08C1E38-B2D3-4740-90E9-4BB60176E45F}" type="slidenum">
              <a:rPr lang="es-CL" smtClean="0"/>
              <a:pPr/>
              <a:t>‹Nº›</a:t>
            </a:fld>
            <a:endParaRPr lang="es-CL"/>
          </a:p>
        </p:txBody>
      </p:sp>
      <p:sp>
        <p:nvSpPr>
          <p:cNvPr id="2" name="1 Título"/>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02336" y="228600"/>
            <a:ext cx="113792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7721600" y="6409944"/>
            <a:ext cx="4059936" cy="365760"/>
          </a:xfrm>
        </p:spPr>
        <p:txBody>
          <a:bodyPr/>
          <a:lstStyle/>
          <a:p>
            <a:fld id="{1B78310C-5097-4DD5-8A21-6FD424FBE76C}" type="datetimeFigureOut">
              <a:rPr lang="es-CL" smtClean="0"/>
              <a:pPr/>
              <a:t>12-08-2016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C08C1E38-B2D3-4740-90E9-4BB60176E45F}" type="slidenum">
              <a:rPr lang="es-CL" smtClean="0"/>
              <a:pPr/>
              <a:t>‹Nº›</a:t>
            </a:fld>
            <a:endParaRPr lang="es-CL"/>
          </a:p>
        </p:txBody>
      </p:sp>
      <p:sp>
        <p:nvSpPr>
          <p:cNvPr id="8" name="7 Conector recto"/>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402336" y="1371600"/>
            <a:ext cx="53848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6400800" y="1371600"/>
            <a:ext cx="53848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1B78310C-5097-4DD5-8A21-6FD424FBE76C}" type="datetimeFigureOut">
              <a:rPr lang="es-CL" smtClean="0"/>
              <a:pPr/>
              <a:t>12-08-2016</a:t>
            </a:fld>
            <a:endParaRPr lang="es-CL"/>
          </a:p>
        </p:txBody>
      </p:sp>
      <p:sp>
        <p:nvSpPr>
          <p:cNvPr id="8" name="7 Marcador de pie de página"/>
          <p:cNvSpPr>
            <a:spLocks noGrp="1"/>
          </p:cNvSpPr>
          <p:nvPr>
            <p:ph type="ftr" sz="quarter" idx="11"/>
          </p:nvPr>
        </p:nvSpPr>
        <p:spPr>
          <a:xfrm>
            <a:off x="406400" y="6409944"/>
            <a:ext cx="4775200" cy="365760"/>
          </a:xfrm>
        </p:spPr>
        <p:txBody>
          <a:bodyPr/>
          <a:lstStyle/>
          <a:p>
            <a:endParaRPr lang="es-CL"/>
          </a:p>
        </p:txBody>
      </p:sp>
      <p:sp>
        <p:nvSpPr>
          <p:cNvPr id="15" name="14 Conector recto"/>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402336" y="2471383"/>
            <a:ext cx="5388864"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6400800" y="2471383"/>
            <a:ext cx="53848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5791200" y="1042417"/>
            <a:ext cx="609600" cy="441325"/>
          </a:xfrm>
        </p:spPr>
        <p:txBody>
          <a:bodyPr/>
          <a:lstStyle>
            <a:lvl1pPr algn="ctr">
              <a:defRPr/>
            </a:lvl1pPr>
          </a:lstStyle>
          <a:p>
            <a:fld id="{C08C1E38-B2D3-4740-90E9-4BB60176E45F}" type="slidenum">
              <a:rPr lang="es-CL" smtClean="0"/>
              <a:pPr/>
              <a:t>‹Nº›</a:t>
            </a:fld>
            <a:endParaRPr lang="es-CL"/>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B78310C-5097-4DD5-8A21-6FD424FBE76C}" type="datetimeFigureOut">
              <a:rPr lang="es-CL" smtClean="0"/>
              <a:pPr/>
              <a:t>12-08-2016</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a:xfrm>
            <a:off x="5791200" y="1036021"/>
            <a:ext cx="609600" cy="441325"/>
          </a:xfrm>
        </p:spPr>
        <p:txBody>
          <a:bodyPr/>
          <a:lstStyle/>
          <a:p>
            <a:fld id="{C08C1E38-B2D3-4740-90E9-4BB60176E45F}"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1B78310C-5097-4DD5-8A21-6FD424FBE76C}" type="datetimeFigureOut">
              <a:rPr lang="es-CL" smtClean="0"/>
              <a:pPr/>
              <a:t>12-08-2016</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a:xfrm>
            <a:off x="5689600" y="6324600"/>
            <a:ext cx="812800" cy="441324"/>
          </a:xfrm>
        </p:spPr>
        <p:txBody>
          <a:bodyPr/>
          <a:lstStyle>
            <a:lvl1pPr>
              <a:defRPr>
                <a:solidFill>
                  <a:srgbClr val="FFFFFF"/>
                </a:solidFill>
              </a:defRPr>
            </a:lvl1pPr>
          </a:lstStyle>
          <a:p>
            <a:fld id="{C08C1E38-B2D3-4740-90E9-4BB60176E45F}"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4165600" y="685800"/>
            <a:ext cx="75184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C08C1E38-B2D3-4740-90E9-4BB60176E45F}" type="slidenum">
              <a:rPr lang="es-CL" smtClean="0"/>
              <a:pPr/>
              <a:t>‹Nº›</a:t>
            </a:fld>
            <a:endParaRPr lang="es-CL"/>
          </a:p>
        </p:txBody>
      </p:sp>
      <p:sp>
        <p:nvSpPr>
          <p:cNvPr id="21" name="20 Rectángulo"/>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1B78310C-5097-4DD5-8A21-6FD424FBE76C}" type="datetimeFigureOut">
              <a:rPr lang="es-CL" smtClean="0"/>
              <a:pPr/>
              <a:t>12-08-2016</a:t>
            </a:fld>
            <a:endParaRPr lang="es-CL"/>
          </a:p>
        </p:txBody>
      </p:sp>
      <p:sp>
        <p:nvSpPr>
          <p:cNvPr id="6" name="5 Marcador de pie de página"/>
          <p:cNvSpPr>
            <a:spLocks noGrp="1"/>
          </p:cNvSpPr>
          <p:nvPr>
            <p:ph type="ftr" sz="quarter" idx="11"/>
          </p:nvPr>
        </p:nvSpPr>
        <p:spPr>
          <a:xfrm>
            <a:off x="402336" y="6410848"/>
            <a:ext cx="4511040" cy="365760"/>
          </a:xfrm>
        </p:spPr>
        <p:txBody>
          <a:bodyPr/>
          <a:lstStyle/>
          <a:p>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828800" y="312739"/>
            <a:ext cx="609600" cy="441325"/>
          </a:xfrm>
        </p:spPr>
        <p:txBody>
          <a:bodyPr/>
          <a:lstStyle/>
          <a:p>
            <a:fld id="{C08C1E38-B2D3-4740-90E9-4BB60176E45F}" type="slidenum">
              <a:rPr lang="es-CL" smtClean="0"/>
              <a:pPr/>
              <a:t>‹Nº›</a:t>
            </a:fld>
            <a:endParaRPr lang="es-CL"/>
          </a:p>
        </p:txBody>
      </p:sp>
      <p:sp>
        <p:nvSpPr>
          <p:cNvPr id="2" name="1 Título"/>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00500" y="609600"/>
            <a:ext cx="78232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7717536" y="6404984"/>
            <a:ext cx="4059936" cy="365760"/>
          </a:xfrm>
        </p:spPr>
        <p:txBody>
          <a:bodyPr/>
          <a:lstStyle/>
          <a:p>
            <a:fld id="{1B78310C-5097-4DD5-8A21-6FD424FBE76C}" type="datetimeFigureOut">
              <a:rPr lang="es-CL" smtClean="0"/>
              <a:pPr/>
              <a:t>12-08-2016</a:t>
            </a:fld>
            <a:endParaRPr lang="es-CL"/>
          </a:p>
        </p:txBody>
      </p:sp>
      <p:sp>
        <p:nvSpPr>
          <p:cNvPr id="6" name="5 Marcador de pie de página"/>
          <p:cNvSpPr>
            <a:spLocks noGrp="1"/>
          </p:cNvSpPr>
          <p:nvPr>
            <p:ph type="ftr" sz="quarter" idx="11"/>
          </p:nvPr>
        </p:nvSpPr>
        <p:spPr>
          <a:xfrm>
            <a:off x="402336" y="6410848"/>
            <a:ext cx="4779264" cy="365760"/>
          </a:xfrm>
        </p:spPr>
        <p:txBody>
          <a:bodyPr/>
          <a:lstStyle/>
          <a:p>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1B78310C-5097-4DD5-8A21-6FD424FBE76C}" type="datetimeFigureOut">
              <a:rPr lang="es-CL" smtClean="0"/>
              <a:pPr/>
              <a:t>12-08-2016</a:t>
            </a:fld>
            <a:endParaRPr lang="es-CL"/>
          </a:p>
        </p:txBody>
      </p:sp>
      <p:sp>
        <p:nvSpPr>
          <p:cNvPr id="3" name="2 Marcador de pie de página"/>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s-CL"/>
          </a:p>
        </p:txBody>
      </p:sp>
      <p:sp>
        <p:nvSpPr>
          <p:cNvPr id="8" name="7 Rectángulo"/>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08C1E38-B2D3-4740-90E9-4BB60176E45F}" type="slidenum">
              <a:rPr lang="es-CL" smtClean="0"/>
              <a:pPr/>
              <a:t>‹Nº›</a:t>
            </a:fld>
            <a:endParaRPr lang="es-CL"/>
          </a:p>
        </p:txBody>
      </p:sp>
      <p:sp>
        <p:nvSpPr>
          <p:cNvPr id="22" name="21 Marcador de título"/>
          <p:cNvSpPr>
            <a:spLocks noGrp="1"/>
          </p:cNvSpPr>
          <p:nvPr>
            <p:ph type="title"/>
          </p:nvPr>
        </p:nvSpPr>
        <p:spPr>
          <a:xfrm>
            <a:off x="402336" y="228600"/>
            <a:ext cx="113792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www.gerencie.com/testamento.html" TargetMode="External"/><Relationship Id="rId2" Type="http://schemas.openxmlformats.org/officeDocument/2006/relationships/hyperlink" Target="http://www.gerencie.com/escritura-publica.html" TargetMode="External"/><Relationship Id="rId1" Type="http://schemas.openxmlformats.org/officeDocument/2006/relationships/slideLayout" Target="../slideLayouts/slideLayout2.xml"/><Relationship Id="rId4" Type="http://schemas.openxmlformats.org/officeDocument/2006/relationships/hyperlink" Target="http://www.gerencie.com/la-muerte.html"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p:txBody>
          <a:bodyPr/>
          <a:lstStyle/>
          <a:p>
            <a:r>
              <a:rPr lang="es-CL" dirty="0" smtClean="0"/>
              <a:t>Ley  20.880.</a:t>
            </a:r>
          </a:p>
          <a:p>
            <a:r>
              <a:rPr lang="es-CL" dirty="0" smtClean="0"/>
              <a:t>Reglamento decreto 2 de 2016.Ministerio Secretaria General de la Presidencia </a:t>
            </a:r>
            <a:endParaRPr lang="es-CL" dirty="0"/>
          </a:p>
        </p:txBody>
      </p:sp>
      <p:sp>
        <p:nvSpPr>
          <p:cNvPr id="2" name="Título 1"/>
          <p:cNvSpPr>
            <a:spLocks noGrp="1"/>
          </p:cNvSpPr>
          <p:nvPr>
            <p:ph type="ctrTitle"/>
          </p:nvPr>
        </p:nvSpPr>
        <p:spPr>
          <a:xfrm>
            <a:off x="2684477" y="1551964"/>
            <a:ext cx="8820135" cy="3225418"/>
          </a:xfrm>
        </p:spPr>
        <p:txBody>
          <a:bodyPr>
            <a:normAutofit/>
          </a:bodyPr>
          <a:lstStyle/>
          <a:p>
            <a:r>
              <a:rPr lang="es-CL" dirty="0" smtClean="0"/>
              <a:t>PROBIDAD EN LA FUNCION PUBLICA Y PREVENCION DE LOS CONFLICTOS DE INTERESES</a:t>
            </a:r>
            <a:endParaRPr lang="es-CL" dirty="0"/>
          </a:p>
        </p:txBody>
      </p:sp>
    </p:spTree>
    <p:extLst>
      <p:ext uri="{BB962C8B-B14F-4D97-AF65-F5344CB8AC3E}">
        <p14:creationId xmlns:p14="http://schemas.microsoft.com/office/powerpoint/2010/main" xmlns="" val="33077891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00646" y="565387"/>
            <a:ext cx="8911687" cy="1280890"/>
          </a:xfrm>
        </p:spPr>
        <p:txBody>
          <a:bodyPr>
            <a:normAutofit fontScale="90000"/>
          </a:bodyPr>
          <a:lstStyle/>
          <a:p>
            <a:r>
              <a:rPr lang="es-CL" dirty="0" smtClean="0"/>
              <a:t>OPORTUNIDAD DECLARACION DE INTERESES Y PATRIMONIO </a:t>
            </a:r>
            <a:r>
              <a:rPr lang="es-CL" dirty="0"/>
              <a:t/>
            </a:r>
            <a:br>
              <a:rPr lang="es-CL" dirty="0"/>
            </a:br>
            <a:r>
              <a:rPr lang="es-CL" b="1" dirty="0"/>
              <a:t> 2 de junio de 2010 </a:t>
            </a:r>
            <a:br>
              <a:rPr lang="es-CL" b="1" dirty="0"/>
            </a:br>
            <a:endParaRPr lang="es-CL" dirty="0"/>
          </a:p>
        </p:txBody>
      </p:sp>
      <p:sp>
        <p:nvSpPr>
          <p:cNvPr id="3" name="Marcador de contenido 2"/>
          <p:cNvSpPr>
            <a:spLocks noGrp="1"/>
          </p:cNvSpPr>
          <p:nvPr>
            <p:ph sz="quarter" idx="1"/>
          </p:nvPr>
        </p:nvSpPr>
        <p:spPr/>
        <p:txBody>
          <a:bodyPr>
            <a:normAutofit/>
          </a:bodyPr>
          <a:lstStyle/>
          <a:p>
            <a:r>
              <a:rPr lang="es-CL" dirty="0" smtClean="0"/>
              <a:t> </a:t>
            </a:r>
            <a:r>
              <a:rPr lang="es-CL" b="1" dirty="0" smtClean="0"/>
              <a:t>REGLA GENERAL </a:t>
            </a:r>
            <a:r>
              <a:rPr lang="es-CL" dirty="0" smtClean="0"/>
              <a:t>Dentro 30 días </a:t>
            </a:r>
            <a:r>
              <a:rPr lang="es-CL" b="1" dirty="0" smtClean="0"/>
              <a:t>corridos </a:t>
            </a:r>
            <a:r>
              <a:rPr lang="es-CL" dirty="0" smtClean="0"/>
              <a:t>asunción del cargo.</a:t>
            </a:r>
          </a:p>
        </p:txBody>
      </p:sp>
    </p:spTree>
    <p:extLst>
      <p:ext uri="{BB962C8B-B14F-4D97-AF65-F5344CB8AC3E}">
        <p14:creationId xmlns:p14="http://schemas.microsoft.com/office/powerpoint/2010/main" xmlns="" val="37534707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a:t>NORMA TRANSITORIA REGLAMEN TO</a:t>
            </a:r>
            <a:endParaRPr lang="es-CL" dirty="0"/>
          </a:p>
        </p:txBody>
      </p:sp>
      <p:sp>
        <p:nvSpPr>
          <p:cNvPr id="3" name="Marcador de contenido 2"/>
          <p:cNvSpPr>
            <a:spLocks noGrp="1"/>
          </p:cNvSpPr>
          <p:nvPr>
            <p:ph sz="quarter" idx="1"/>
          </p:nvPr>
        </p:nvSpPr>
        <p:spPr/>
        <p:txBody>
          <a:bodyPr>
            <a:normAutofit fontScale="92500" lnSpcReduction="10000"/>
          </a:bodyPr>
          <a:lstStyle/>
          <a:p>
            <a:r>
              <a:rPr lang="es-CL" dirty="0" smtClean="0"/>
              <a:t>A)Funcionarios </a:t>
            </a:r>
            <a:r>
              <a:rPr lang="es-CL" dirty="0"/>
              <a:t>obligados en servicio al 2 de junio de 2010, </a:t>
            </a:r>
            <a:r>
              <a:rPr lang="es-CL" b="1" dirty="0"/>
              <a:t>en marzo de 2017</a:t>
            </a:r>
            <a:r>
              <a:rPr lang="es-CL" b="1" dirty="0" smtClean="0"/>
              <a:t>.</a:t>
            </a:r>
          </a:p>
          <a:p>
            <a:endParaRPr lang="es-CL" b="1" dirty="0"/>
          </a:p>
          <a:p>
            <a:r>
              <a:rPr lang="es-CL" dirty="0"/>
              <a:t>B) Los </a:t>
            </a:r>
            <a:r>
              <a:rPr lang="es-CL" b="1" dirty="0"/>
              <a:t> </a:t>
            </a:r>
            <a:r>
              <a:rPr lang="es-CL" dirty="0"/>
              <a:t>ingresen  a sus funciones o cesen en ellas antes de los tres o cinco meses  siguientes a la publicación del reglamento  2 de junio de 2016 , deberán hacer la declaración de intereses  y patrimonio  de conformidad con la normativa  vigentes antes de la  publicación  de la ley 20880. O sea la normativa antigua</a:t>
            </a:r>
            <a:r>
              <a:rPr lang="es-CL" dirty="0" smtClean="0"/>
              <a:t>.</a:t>
            </a:r>
          </a:p>
          <a:p>
            <a:endParaRPr lang="es-CL" dirty="0"/>
          </a:p>
          <a:p>
            <a:r>
              <a:rPr lang="es-CL" dirty="0"/>
              <a:t>C) Los sujetos  que ingresen o cesen en sus funciones con posteridad  a los 3 o 5 meses  a la publicación del reglamento 2 de junio de 2016, deberá  realizar sus declaraciones  conforme a la ley 20.880  y al reglamento .</a:t>
            </a:r>
          </a:p>
          <a:p>
            <a:endParaRPr lang="es-CL" dirty="0"/>
          </a:p>
          <a:p>
            <a:endParaRPr lang="es-CL" dirty="0"/>
          </a:p>
        </p:txBody>
      </p:sp>
    </p:spTree>
    <p:extLst>
      <p:ext uri="{BB962C8B-B14F-4D97-AF65-F5344CB8AC3E}">
        <p14:creationId xmlns:p14="http://schemas.microsoft.com/office/powerpoint/2010/main" xmlns="" val="1286595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dirty="0" smtClean="0"/>
              <a:t>ACTUALIZACION DECLARACION INTERESES Y PATRIMONIO </a:t>
            </a:r>
            <a:endParaRPr lang="es-CL" dirty="0"/>
          </a:p>
        </p:txBody>
      </p:sp>
      <p:sp>
        <p:nvSpPr>
          <p:cNvPr id="3" name="Marcador de contenido 2"/>
          <p:cNvSpPr>
            <a:spLocks noGrp="1"/>
          </p:cNvSpPr>
          <p:nvPr>
            <p:ph sz="quarter" idx="1"/>
          </p:nvPr>
        </p:nvSpPr>
        <p:spPr/>
        <p:txBody>
          <a:bodyPr/>
          <a:lstStyle/>
          <a:p>
            <a:r>
              <a:rPr lang="es-CL" sz="2400" dirty="0" smtClean="0"/>
              <a:t>Anualmente dentro del mes de marzo de cada año .</a:t>
            </a:r>
          </a:p>
          <a:p>
            <a:r>
              <a:rPr lang="es-CL" sz="2400" dirty="0" smtClean="0"/>
              <a:t>Dentro de  </a:t>
            </a:r>
            <a:r>
              <a:rPr lang="es-CL" sz="2400" b="1" dirty="0" smtClean="0"/>
              <a:t>30 días corridos </a:t>
            </a:r>
            <a:r>
              <a:rPr lang="es-CL" sz="2400" dirty="0" smtClean="0"/>
              <a:t>siguientes al cese de funciones </a:t>
            </a:r>
            <a:r>
              <a:rPr lang="es-CL" dirty="0" smtClean="0"/>
              <a:t>.</a:t>
            </a:r>
            <a:endParaRPr lang="es-CL" b="1" dirty="0"/>
          </a:p>
        </p:txBody>
      </p:sp>
    </p:spTree>
    <p:extLst>
      <p:ext uri="{BB962C8B-B14F-4D97-AF65-F5344CB8AC3E}">
        <p14:creationId xmlns:p14="http://schemas.microsoft.com/office/powerpoint/2010/main" xmlns="" val="16165670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Forma declaración de intereses y patrimonio .</a:t>
            </a:r>
            <a:endParaRPr lang="es-CL" dirty="0"/>
          </a:p>
        </p:txBody>
      </p:sp>
      <p:sp>
        <p:nvSpPr>
          <p:cNvPr id="3" name="Marcador de contenido 2"/>
          <p:cNvSpPr>
            <a:spLocks noGrp="1"/>
          </p:cNvSpPr>
          <p:nvPr>
            <p:ph sz="quarter" idx="1"/>
          </p:nvPr>
        </p:nvSpPr>
        <p:spPr/>
        <p:txBody>
          <a:bodyPr/>
          <a:lstStyle/>
          <a:p>
            <a:r>
              <a:rPr lang="es-CL" dirty="0" smtClean="0"/>
              <a:t> formulario electrónico único .</a:t>
            </a:r>
          </a:p>
          <a:p>
            <a:r>
              <a:rPr lang="es-CL" dirty="0" smtClean="0"/>
              <a:t> el órgano a quien corresponda  fiscalizar la declaración  y patrimonio , </a:t>
            </a:r>
            <a:r>
              <a:rPr lang="es-CL" dirty="0"/>
              <a:t>través de un sistema de información </a:t>
            </a:r>
            <a:r>
              <a:rPr lang="es-CL" dirty="0" smtClean="0"/>
              <a:t> lo provee.</a:t>
            </a:r>
          </a:p>
          <a:p>
            <a:r>
              <a:rPr lang="es-CL" dirty="0" smtClean="0"/>
              <a:t>Declarantes accederán al sistema  utilizando su clave única .</a:t>
            </a:r>
          </a:p>
          <a:p>
            <a:r>
              <a:rPr lang="es-CL" dirty="0" smtClean="0"/>
              <a:t>Formulario electrónico  con campos  artículo 40 de reglamento ,</a:t>
            </a:r>
          </a:p>
          <a:p>
            <a:r>
              <a:rPr lang="es-CL" dirty="0" smtClean="0"/>
              <a:t> Indicará  los campos reservados o secretos .</a:t>
            </a:r>
          </a:p>
          <a:p>
            <a:r>
              <a:rPr lang="es-CL" dirty="0" smtClean="0"/>
              <a:t>Las declaraciones se entenderán efectuadas  una  vez  que declarante la suscriba con firma electrónica simple .</a:t>
            </a:r>
          </a:p>
          <a:p>
            <a:pPr marL="0" indent="0">
              <a:buNone/>
            </a:pPr>
            <a:r>
              <a:rPr lang="es-CL" dirty="0" smtClean="0"/>
              <a:t> </a:t>
            </a:r>
            <a:endParaRPr lang="es-CL" dirty="0"/>
          </a:p>
        </p:txBody>
      </p:sp>
    </p:spTree>
    <p:extLst>
      <p:ext uri="{BB962C8B-B14F-4D97-AF65-F5344CB8AC3E}">
        <p14:creationId xmlns:p14="http://schemas.microsoft.com/office/powerpoint/2010/main" xmlns="" val="26818665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34202" y="380829"/>
            <a:ext cx="8911687" cy="1280890"/>
          </a:xfrm>
        </p:spPr>
        <p:txBody>
          <a:bodyPr/>
          <a:lstStyle/>
          <a:p>
            <a:r>
              <a:rPr lang="es-CL" dirty="0" smtClean="0"/>
              <a:t>Firma Electrónica . (Ley 19.799 modificada ley 20.790.)</a:t>
            </a:r>
            <a:endParaRPr lang="es-CL" dirty="0"/>
          </a:p>
        </p:txBody>
      </p:sp>
      <p:sp>
        <p:nvSpPr>
          <p:cNvPr id="4" name="Rectangle 1"/>
          <p:cNvSpPr>
            <a:spLocks noGrp="1" noChangeArrowheads="1"/>
          </p:cNvSpPr>
          <p:nvPr>
            <p:ph sz="quarter" idx="1"/>
          </p:nvPr>
        </p:nvSpPr>
        <p:spPr bwMode="auto">
          <a:xfrm>
            <a:off x="3467338" y="2507524"/>
            <a:ext cx="2938625" cy="23083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600" b="0" i="0" u="none" strike="noStrike" cap="none" normalizeH="0" baseline="0" dirty="0" smtClean="0">
                <a:ln>
                  <a:noFill/>
                </a:ln>
                <a:solidFill>
                  <a:schemeClr val="tx1"/>
                </a:solidFill>
                <a:effectLst/>
                <a:latin typeface="Arial Unicode MS" panose="020B0604020202020204" pitchFamily="34" charset="-128"/>
              </a:rPr>
              <a:t> </a:t>
            </a:r>
            <a:r>
              <a:rPr kumimoji="0" lang="es-CL" altLang="es-CL" sz="1600" b="1" i="0" u="none" strike="noStrike" cap="none" normalizeH="0" baseline="0" dirty="0" smtClean="0">
                <a:ln>
                  <a:noFill/>
                </a:ln>
                <a:solidFill>
                  <a:schemeClr val="tx1"/>
                </a:solidFill>
                <a:effectLst/>
                <a:latin typeface="Arial Unicode MS" panose="020B0604020202020204" pitchFamily="34" charset="-128"/>
              </a:rPr>
              <a:t>Firma electrónica</a:t>
            </a:r>
            <a:r>
              <a:rPr lang="es-CL" altLang="es-CL" sz="1600" b="1" dirty="0" smtClean="0">
                <a:solidFill>
                  <a:schemeClr val="tx1"/>
                </a:solidFill>
                <a:latin typeface="Arial Unicode MS" panose="020B0604020202020204" pitchFamily="34" charset="-128"/>
              </a:rPr>
              <a:t>.</a:t>
            </a:r>
          </a:p>
          <a:p>
            <a:pPr marL="0" marR="0" lvl="0" indent="0" algn="l" defTabSz="914400" rtl="0" eaLnBrk="0" fontAlgn="base" latinLnBrk="0" hangingPunct="0">
              <a:lnSpc>
                <a:spcPct val="100000"/>
              </a:lnSpc>
              <a:spcBef>
                <a:spcPct val="0"/>
              </a:spcBef>
              <a:spcAft>
                <a:spcPct val="0"/>
              </a:spcAft>
              <a:buClrTx/>
              <a:buSzTx/>
              <a:buFontTx/>
              <a:buNone/>
              <a:tabLst/>
            </a:pPr>
            <a:endParaRPr lang="es-CL" altLang="es-CL" sz="1600" b="1" dirty="0">
              <a:solidFill>
                <a:schemeClr val="tx1"/>
              </a:solidFill>
              <a:latin typeface="Arial Unicode MS" panose="020B060402020202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altLang="es-CL" sz="1600" b="1" i="0" u="none" strike="noStrike" cap="none" normalizeH="0" baseline="0" dirty="0" smtClean="0">
              <a:ln>
                <a:noFill/>
              </a:ln>
              <a:solidFill>
                <a:schemeClr val="tx1"/>
              </a:solidFill>
              <a:effectLst/>
              <a:latin typeface="Arial Unicode MS" panose="020B060402020202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600" b="0" i="0" u="none" strike="noStrike" cap="none" normalizeH="0" baseline="0" dirty="0" smtClean="0">
                <a:ln>
                  <a:noFill/>
                </a:ln>
                <a:solidFill>
                  <a:schemeClr val="tx1"/>
                </a:solidFill>
                <a:effectLst/>
                <a:latin typeface="Arial Unicode MS" panose="020B0604020202020204" pitchFamily="34" charset="-128"/>
              </a:rPr>
              <a:t>   </a:t>
            </a:r>
            <a:r>
              <a:rPr kumimoji="0" lang="es-CL" altLang="es-CL" sz="1600" b="1" i="0" u="none" strike="noStrike" cap="none" normalizeH="0" baseline="0" dirty="0" smtClean="0">
                <a:ln>
                  <a:noFill/>
                </a:ln>
                <a:solidFill>
                  <a:schemeClr val="tx1"/>
                </a:solidFill>
                <a:effectLst/>
                <a:latin typeface="Arial Unicode MS" panose="020B0604020202020204" pitchFamily="34" charset="-128"/>
              </a:rPr>
              <a:t>Firma electrónica avanzada</a:t>
            </a:r>
            <a:r>
              <a:rPr lang="es-CL" altLang="es-CL" sz="1600" dirty="0" smtClean="0">
                <a:solidFill>
                  <a:schemeClr val="tx1"/>
                </a:solidFill>
                <a:latin typeface="Arial Unicode MS" panose="020B0604020202020204" pitchFamily="34" charset="-128"/>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altLang="es-CL" sz="1600" b="0" i="0" u="none" strike="noStrike" cap="none" normalizeH="0" baseline="0" dirty="0">
              <a:ln>
                <a:noFill/>
              </a:ln>
              <a:solidFill>
                <a:schemeClr val="tx1"/>
              </a:solidFill>
              <a:effectLst/>
              <a:latin typeface="Arial Unicode MS" panose="020B060402020202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600" b="0" i="0" u="none" strike="noStrike" cap="none" normalizeH="0" baseline="0" dirty="0" smtClean="0">
                <a:ln>
                  <a:noFill/>
                </a:ln>
                <a:solidFill>
                  <a:schemeClr val="tx1"/>
                </a:solidFill>
                <a:effectLst/>
                <a:latin typeface="Arial Unicode MS" panose="020B0604020202020204" pitchFamily="34" charset="-128"/>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600" b="0" i="0" u="none" strike="noStrike" cap="none" normalizeH="0" baseline="0" dirty="0" smtClean="0">
                <a:ln>
                  <a:noFill/>
                </a:ln>
                <a:solidFill>
                  <a:schemeClr val="tx1"/>
                </a:solidFill>
                <a:effectLst/>
                <a:latin typeface="Arial Unicode MS" panose="020B0604020202020204" pitchFamily="34" charset="-128"/>
              </a:rPr>
              <a:t> </a:t>
            </a:r>
            <a:r>
              <a:rPr kumimoji="0" lang="es-CL" altLang="es-CL" sz="1600" b="1" i="0" u="none" strike="noStrike" cap="none" normalizeH="0" baseline="0" dirty="0" smtClean="0">
                <a:ln>
                  <a:noFill/>
                </a:ln>
                <a:solidFill>
                  <a:schemeClr val="tx1"/>
                </a:solidFill>
                <a:effectLst/>
                <a:latin typeface="Arial Unicode MS" panose="020B0604020202020204" pitchFamily="34" charset="-128"/>
              </a:rPr>
              <a:t>Usuario o titular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altLang="es-CL" sz="1600" b="1" i="0" u="none" strike="noStrike" cap="none" normalizeH="0" baseline="0" dirty="0" smtClean="0">
              <a:ln>
                <a:noFill/>
              </a:ln>
              <a:solidFill>
                <a:schemeClr val="tx1"/>
              </a:solidFill>
              <a:effectLst/>
              <a:latin typeface="Arial Unicode MS" panose="020B060402020202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altLang="es-CL" sz="1600" b="1" i="0" u="none" strike="noStrike" cap="none" normalizeH="0" baseline="0" dirty="0" smtClean="0">
              <a:ln>
                <a:noFill/>
              </a:ln>
              <a:solidFill>
                <a:schemeClr val="tx1"/>
              </a:solidFill>
              <a:effectLst/>
              <a:latin typeface="Arial Unicode MS" panose="020B0604020202020204" pitchFamily="34" charset="-128"/>
            </a:endParaRPr>
          </a:p>
        </p:txBody>
      </p:sp>
    </p:spTree>
    <p:extLst>
      <p:ext uri="{BB962C8B-B14F-4D97-AF65-F5344CB8AC3E}">
        <p14:creationId xmlns:p14="http://schemas.microsoft.com/office/powerpoint/2010/main" xmlns="" val="29313218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altLang="es-CL" dirty="0"/>
              <a:t>CARACTERISTICAS</a:t>
            </a:r>
            <a:endParaRPr lang="es-CL" dirty="0"/>
          </a:p>
        </p:txBody>
      </p:sp>
      <p:sp>
        <p:nvSpPr>
          <p:cNvPr id="4" name="Rectangle 1"/>
          <p:cNvSpPr>
            <a:spLocks noGrp="1" noChangeArrowheads="1"/>
          </p:cNvSpPr>
          <p:nvPr>
            <p:ph sz="quarter" idx="1"/>
          </p:nvPr>
        </p:nvSpPr>
        <p:spPr/>
        <p:txBody>
          <a:bodyPr>
            <a:normAutofit/>
          </a:bodyPr>
          <a:lstStyle/>
          <a:p>
            <a:pPr marL="0" lvl="0" indent="0">
              <a:buNone/>
            </a:pPr>
            <a:r>
              <a:rPr lang="es-CL" altLang="es-CL" dirty="0" smtClean="0"/>
              <a:t> </a:t>
            </a:r>
            <a:br>
              <a:rPr lang="es-CL" altLang="es-CL" dirty="0" smtClean="0"/>
            </a:br>
            <a:r>
              <a:rPr lang="es-CL" altLang="es-CL" dirty="0" smtClean="0"/>
              <a:t>   </a:t>
            </a:r>
            <a:r>
              <a:rPr lang="es-CL" altLang="es-CL" b="1" dirty="0" smtClean="0"/>
              <a:t>  pública</a:t>
            </a:r>
          </a:p>
          <a:p>
            <a:pPr marL="0" lvl="0" indent="0">
              <a:buNone/>
            </a:pPr>
            <a:r>
              <a:rPr lang="es-CL" altLang="es-CL" b="1" dirty="0" smtClean="0"/>
              <a:t>Excepto</a:t>
            </a:r>
            <a:r>
              <a:rPr lang="es-CL" altLang="es-CL" dirty="0" smtClean="0"/>
              <a:t>  los datos sensibles y datos personales</a:t>
            </a:r>
          </a:p>
          <a:p>
            <a:pPr marL="0" lvl="0" indent="0">
              <a:buNone/>
            </a:pPr>
            <a:endParaRPr lang="es-CL" altLang="es-CL" dirty="0" smtClean="0"/>
          </a:p>
          <a:p>
            <a:pPr marL="0" lvl="0" indent="0">
              <a:buNone/>
            </a:pPr>
            <a:r>
              <a:rPr lang="es-CL" altLang="es-CL" dirty="0" smtClean="0"/>
              <a:t>el domicilio</a:t>
            </a:r>
          </a:p>
          <a:p>
            <a:pPr marL="0" lvl="0" indent="0">
              <a:buNone/>
            </a:pPr>
            <a:endParaRPr lang="es-CL" altLang="es-CL" dirty="0"/>
          </a:p>
          <a:p>
            <a:pPr marL="0" lvl="0" indent="0">
              <a:buNone/>
            </a:pPr>
            <a:r>
              <a:rPr lang="es-CL" altLang="es-CL" b="1" dirty="0" smtClean="0"/>
              <a:t>  calidad </a:t>
            </a:r>
            <a:r>
              <a:rPr lang="es-CL" altLang="es-CL" dirty="0" smtClean="0"/>
              <a:t>de declaración jurada</a:t>
            </a:r>
            <a:endParaRPr lang="es-CL" altLang="es-CL" dirty="0"/>
          </a:p>
        </p:txBody>
      </p:sp>
    </p:spTree>
    <p:extLst>
      <p:ext uri="{BB962C8B-B14F-4D97-AF65-F5344CB8AC3E}">
        <p14:creationId xmlns:p14="http://schemas.microsoft.com/office/powerpoint/2010/main" xmlns="" val="2935857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altLang="es-CL" dirty="0"/>
              <a:t>PUBLICACION EN SITIOS ELECTRÓNICOS</a:t>
            </a:r>
            <a:endParaRPr lang="es-CL" dirty="0"/>
          </a:p>
        </p:txBody>
      </p:sp>
      <p:sp>
        <p:nvSpPr>
          <p:cNvPr id="4" name="Rectangle 1"/>
          <p:cNvSpPr>
            <a:spLocks noGrp="1" noChangeArrowheads="1"/>
          </p:cNvSpPr>
          <p:nvPr>
            <p:ph sz="quarter" idx="1"/>
          </p:nvPr>
        </p:nvSpPr>
        <p:spPr/>
        <p:txBody>
          <a:bodyPr>
            <a:normAutofit/>
          </a:bodyPr>
          <a:lstStyle/>
          <a:p>
            <a:pPr lvl="0"/>
            <a:r>
              <a:rPr lang="es-CL" altLang="es-CL" sz="2400" b="1" dirty="0" smtClean="0"/>
              <a:t>PUBLICACION EN SITIOS ELECTRÓNICOS  </a:t>
            </a:r>
            <a:r>
              <a:rPr lang="es-CL" altLang="es-CL" sz="2400" dirty="0" smtClean="0"/>
              <a:t>La  declaración y sus actualizaciones, de  </a:t>
            </a:r>
            <a:r>
              <a:rPr lang="es-CL" altLang="es-CL" sz="2400" b="1" dirty="0" smtClean="0"/>
              <a:t>LOS ALCALDES ,CONCEJALES Y CONSEJEROS REGIONALES  </a:t>
            </a:r>
            <a:r>
              <a:rPr lang="es-CL" altLang="es-CL" sz="2400" dirty="0" smtClean="0"/>
              <a:t>se publicarán en el sitio electrónico de la institución respectiva, debiendo mantenerse en dicho sitio </a:t>
            </a:r>
            <a:r>
              <a:rPr lang="es-CL" altLang="es-CL" sz="2400" b="1" dirty="0" smtClean="0"/>
              <a:t>mientras el declarante se desempeñe en el cargo y hasta seis meses después del cese de sus funciones.</a:t>
            </a:r>
          </a:p>
        </p:txBody>
      </p:sp>
    </p:spTree>
    <p:extLst>
      <p:ext uri="{BB962C8B-B14F-4D97-AF65-F5344CB8AC3E}">
        <p14:creationId xmlns:p14="http://schemas.microsoft.com/office/powerpoint/2010/main" xmlns="" val="38983471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Uso posterior </a:t>
            </a:r>
            <a:endParaRPr lang="es-CL" dirty="0"/>
          </a:p>
        </p:txBody>
      </p:sp>
      <p:sp>
        <p:nvSpPr>
          <p:cNvPr id="3" name="Marcador de contenido 2"/>
          <p:cNvSpPr>
            <a:spLocks noGrp="1"/>
          </p:cNvSpPr>
          <p:nvPr>
            <p:ph sz="quarter" idx="1"/>
          </p:nvPr>
        </p:nvSpPr>
        <p:spPr/>
        <p:txBody>
          <a:bodyPr/>
          <a:lstStyle/>
          <a:p>
            <a:pPr lvl="0"/>
            <a:r>
              <a:rPr lang="es-CL" altLang="es-CL" b="1" dirty="0"/>
              <a:t>USO POSTERIOR </a:t>
            </a:r>
          </a:p>
          <a:p>
            <a:pPr marL="0" lvl="0" indent="0">
              <a:buNone/>
            </a:pPr>
            <a:r>
              <a:rPr lang="es-CL" altLang="es-CL" dirty="0"/>
              <a:t>Los datos contenidos en la declaración, no pueden  usarlos con finalidades diferentes a aquellas que permitan el control de la probidad en la función pública. </a:t>
            </a:r>
          </a:p>
          <a:p>
            <a:pPr lvl="0"/>
            <a:r>
              <a:rPr lang="es-CL" altLang="es-CL" dirty="0"/>
              <a:t>La infracción de esta prohibición será sancionada conforme al Título V de la ley N°19.628.   PROTECCION DE DATOS DE CARACTER PERSONAL .Indemnización de perjuicios</a:t>
            </a:r>
            <a:endParaRPr lang="es-CL" dirty="0"/>
          </a:p>
        </p:txBody>
      </p:sp>
    </p:spTree>
    <p:extLst>
      <p:ext uri="{BB962C8B-B14F-4D97-AF65-F5344CB8AC3E}">
        <p14:creationId xmlns:p14="http://schemas.microsoft.com/office/powerpoint/2010/main" xmlns="" val="25000648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altLang="es-CL" dirty="0"/>
              <a:t>BASES DE DATOS INTEROPERABLES</a:t>
            </a:r>
            <a:endParaRPr lang="es-CL" dirty="0"/>
          </a:p>
        </p:txBody>
      </p:sp>
      <p:sp>
        <p:nvSpPr>
          <p:cNvPr id="4" name="Rectangle 1"/>
          <p:cNvSpPr>
            <a:spLocks noGrp="1" noChangeArrowheads="1"/>
          </p:cNvSpPr>
          <p:nvPr>
            <p:ph sz="quarter" idx="1"/>
          </p:nvPr>
        </p:nvSpPr>
        <p:spPr/>
        <p:txBody>
          <a:bodyPr/>
          <a:lstStyle/>
          <a:p>
            <a:pPr lvl="0"/>
            <a:r>
              <a:rPr lang="es-CL" altLang="es-CL" dirty="0" smtClean="0"/>
              <a:t> </a:t>
            </a:r>
            <a:br>
              <a:rPr lang="es-CL" altLang="es-CL" dirty="0" smtClean="0"/>
            </a:br>
            <a:r>
              <a:rPr lang="es-CL" altLang="es-CL" dirty="0" smtClean="0"/>
              <a:t>     Las declaraciones se contendrán en las bases de datos interoperables que determinen las entidades responsables de la fiscalización para cada caso. </a:t>
            </a:r>
          </a:p>
        </p:txBody>
      </p:sp>
    </p:spTree>
    <p:extLst>
      <p:ext uri="{BB962C8B-B14F-4D97-AF65-F5344CB8AC3E}">
        <p14:creationId xmlns:p14="http://schemas.microsoft.com/office/powerpoint/2010/main" xmlns="" val="29209239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altLang="es-CL" dirty="0"/>
              <a:t>FORMULARIOS</a:t>
            </a:r>
            <a:endParaRPr lang="es-CL" dirty="0"/>
          </a:p>
        </p:txBody>
      </p:sp>
      <p:sp>
        <p:nvSpPr>
          <p:cNvPr id="4" name="Rectangle 1"/>
          <p:cNvSpPr>
            <a:spLocks noGrp="1" noChangeArrowheads="1"/>
          </p:cNvSpPr>
          <p:nvPr>
            <p:ph sz="quarter" idx="1"/>
          </p:nvPr>
        </p:nvSpPr>
        <p:spPr/>
        <p:txBody>
          <a:bodyPr/>
          <a:lstStyle/>
          <a:p>
            <a:pPr lvl="0"/>
            <a:endParaRPr lang="es-CL" altLang="es-CL" dirty="0" smtClean="0"/>
          </a:p>
          <a:p>
            <a:pPr lvl="0"/>
            <a:endParaRPr lang="es-CL" altLang="es-CL" dirty="0"/>
          </a:p>
          <a:p>
            <a:pPr lvl="0"/>
            <a:r>
              <a:rPr lang="es-CL" altLang="es-CL" dirty="0" smtClean="0"/>
              <a:t>Determinado en el  reglamento 2 de 2016 del Ministerio Secretaría General de la Presidencia</a:t>
            </a:r>
          </a:p>
        </p:txBody>
      </p:sp>
    </p:spTree>
    <p:extLst>
      <p:ext uri="{BB962C8B-B14F-4D97-AF65-F5344CB8AC3E}">
        <p14:creationId xmlns:p14="http://schemas.microsoft.com/office/powerpoint/2010/main" xmlns="" val="2737783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dirty="0" smtClean="0"/>
              <a:t>Definiciones :</a:t>
            </a:r>
            <a:endParaRPr lang="es-CL" dirty="0"/>
          </a:p>
        </p:txBody>
      </p:sp>
      <p:sp>
        <p:nvSpPr>
          <p:cNvPr id="4" name="Rectangle 1"/>
          <p:cNvSpPr>
            <a:spLocks noGrp="1" noChangeArrowheads="1"/>
          </p:cNvSpPr>
          <p:nvPr>
            <p:ph sz="quarter" idx="1"/>
          </p:nvPr>
        </p:nvSpPr>
        <p:spPr/>
        <p:txBody>
          <a:bodyPr>
            <a:normAutofit/>
          </a:bodyPr>
          <a:lstStyle/>
          <a:p>
            <a:pPr lvl="0"/>
            <a:r>
              <a:rPr lang="es-CL" altLang="es-CL" dirty="0" smtClean="0"/>
              <a:t>    </a:t>
            </a:r>
            <a:br>
              <a:rPr lang="es-CL" altLang="es-CL" dirty="0" smtClean="0"/>
            </a:br>
            <a:r>
              <a:rPr lang="es-CL" altLang="es-CL" dirty="0" smtClean="0"/>
              <a:t>     </a:t>
            </a:r>
            <a:r>
              <a:rPr lang="es-CL" altLang="es-CL" b="1" dirty="0" smtClean="0"/>
              <a:t>EL PRINCIPIO DE PROBIDAD </a:t>
            </a:r>
            <a:r>
              <a:rPr lang="es-CL" altLang="es-CL" dirty="0" smtClean="0"/>
              <a:t>en la función pública consiste en observar una conducta funcionaria intachable, un desempeño honesto y leal de la función o cargo con preeminencia del interés general sobre el particular.</a:t>
            </a:r>
          </a:p>
        </p:txBody>
      </p:sp>
    </p:spTree>
    <p:extLst>
      <p:ext uri="{BB962C8B-B14F-4D97-AF65-F5344CB8AC3E}">
        <p14:creationId xmlns:p14="http://schemas.microsoft.com/office/powerpoint/2010/main" xmlns="" val="20858998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dirty="0" smtClean="0"/>
              <a:t>SISTEMA DE INFORMACION </a:t>
            </a:r>
            <a:endParaRPr lang="es-CL" dirty="0"/>
          </a:p>
        </p:txBody>
      </p:sp>
      <p:sp>
        <p:nvSpPr>
          <p:cNvPr id="4" name="Rectangle 1"/>
          <p:cNvSpPr>
            <a:spLocks noGrp="1" noChangeArrowheads="1"/>
          </p:cNvSpPr>
          <p:nvPr>
            <p:ph sz="quarter" idx="1"/>
          </p:nvPr>
        </p:nvSpPr>
        <p:spPr/>
        <p:txBody>
          <a:bodyPr/>
          <a:lstStyle/>
          <a:p>
            <a:pPr lvl="0"/>
            <a:r>
              <a:rPr lang="es-CL" altLang="es-CL" dirty="0" smtClean="0"/>
              <a:t>Respecto de los sujetos señalados en los numerales 1º a 12 y 19 del artículo 2º del presente reglamento, el sistema de información será determinado y administrado por la </a:t>
            </a:r>
            <a:r>
              <a:rPr lang="es-CL" altLang="es-CL" b="1" dirty="0" smtClean="0"/>
              <a:t>Contraloría General de la República</a:t>
            </a:r>
            <a:r>
              <a:rPr lang="es-CL" altLang="es-CL" dirty="0" smtClean="0"/>
              <a:t>. </a:t>
            </a:r>
          </a:p>
          <a:p>
            <a:pPr lvl="0"/>
            <a:r>
              <a:rPr lang="es-CL" altLang="es-CL" dirty="0" smtClean="0"/>
              <a:t>En este caso, el sistema deberá permitir la delegación de las funciones que correspondan al jefe superior del servicio.</a:t>
            </a:r>
          </a:p>
          <a:p>
            <a:pPr lvl="0"/>
            <a:r>
              <a:rPr lang="es-CL" altLang="es-CL" dirty="0" smtClean="0"/>
              <a:t>Funcionarios Municipales : artículo 2° Ns 4,9,10,11 , por lo tanto su sistema de información será determinado por la </a:t>
            </a:r>
            <a:r>
              <a:rPr lang="es-CL" altLang="es-CL" b="1" dirty="0" smtClean="0"/>
              <a:t>Contraloría General de la República </a:t>
            </a:r>
          </a:p>
        </p:txBody>
      </p:sp>
    </p:spTree>
    <p:extLst>
      <p:ext uri="{BB962C8B-B14F-4D97-AF65-F5344CB8AC3E}">
        <p14:creationId xmlns:p14="http://schemas.microsoft.com/office/powerpoint/2010/main" xmlns="" val="21534374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Sistema de Información debe permitir </a:t>
            </a:r>
            <a:endParaRPr lang="es-CL" dirty="0"/>
          </a:p>
        </p:txBody>
      </p:sp>
      <p:sp>
        <p:nvSpPr>
          <p:cNvPr id="4" name="Rectangle 1"/>
          <p:cNvSpPr>
            <a:spLocks noGrp="1" noChangeArrowheads="1"/>
          </p:cNvSpPr>
          <p:nvPr>
            <p:ph sz="quarter" idx="1"/>
          </p:nvPr>
        </p:nvSpPr>
        <p:spPr/>
        <p:txBody>
          <a:bodyPr>
            <a:normAutofit lnSpcReduction="10000"/>
          </a:bodyPr>
          <a:lstStyle/>
          <a:p>
            <a:pPr lvl="0"/>
            <a:r>
              <a:rPr lang="es-CL" altLang="es-CL" dirty="0" smtClean="0"/>
              <a:t> </a:t>
            </a:r>
            <a:r>
              <a:rPr lang="es-CL" altLang="es-CL" b="1" dirty="0" smtClean="0"/>
              <a:t> a) El acceso </a:t>
            </a:r>
            <a:r>
              <a:rPr lang="es-CL" altLang="es-CL" dirty="0" smtClean="0"/>
              <a:t>permanente de los declarantes al formulario, </a:t>
            </a:r>
          </a:p>
          <a:p>
            <a:pPr lvl="0"/>
            <a:r>
              <a:rPr lang="es-CL" altLang="es-CL" b="1" dirty="0" smtClean="0"/>
              <a:t/>
            </a:r>
            <a:br>
              <a:rPr lang="es-CL" altLang="es-CL" b="1" dirty="0" smtClean="0"/>
            </a:br>
            <a:r>
              <a:rPr lang="es-CL" altLang="es-CL" b="1" dirty="0" smtClean="0"/>
              <a:t>     b) La interoperabilidad </a:t>
            </a:r>
            <a:r>
              <a:rPr lang="es-CL" altLang="es-CL" dirty="0" smtClean="0"/>
              <a:t>con las bases de datos del Estado que contengan la información requerida en la declaración</a:t>
            </a:r>
          </a:p>
          <a:p>
            <a:pPr lvl="0"/>
            <a:r>
              <a:rPr lang="es-CL" altLang="es-CL" dirty="0" smtClean="0"/>
              <a:t>     </a:t>
            </a:r>
            <a:r>
              <a:rPr lang="es-CL" altLang="es-CL" b="1" dirty="0" smtClean="0"/>
              <a:t>c) La publicación </a:t>
            </a:r>
            <a:r>
              <a:rPr lang="es-CL" altLang="es-CL" dirty="0" smtClean="0"/>
              <a:t>de las declaraciones por el Consejo para la Transparencia, la Contraloría General de la República y los diversos órganos que deban publicarlas conforme a lo establecido por la ley Nº 20.880 y el Párrafo 4º de este reglamento. </a:t>
            </a:r>
          </a:p>
          <a:p>
            <a:pPr lvl="0"/>
            <a:r>
              <a:rPr lang="es-CL" altLang="es-CL" b="1" dirty="0" smtClean="0"/>
              <a:t>Los datos reservados o secretos </a:t>
            </a:r>
            <a:r>
              <a:rPr lang="es-CL" altLang="es-CL" dirty="0" smtClean="0"/>
              <a:t>en ninguna circunstancia serán disponibilizados y quedarán en la exclusiva custodia de los órganos encargados de la fiscalización. </a:t>
            </a:r>
          </a:p>
        </p:txBody>
      </p:sp>
    </p:spTree>
    <p:extLst>
      <p:ext uri="{BB962C8B-B14F-4D97-AF65-F5344CB8AC3E}">
        <p14:creationId xmlns:p14="http://schemas.microsoft.com/office/powerpoint/2010/main" xmlns="" val="35917201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altLang="es-CL" dirty="0"/>
              <a:t>FISCALIZACION</a:t>
            </a:r>
            <a:endParaRPr lang="es-CL" dirty="0"/>
          </a:p>
        </p:txBody>
      </p:sp>
      <p:sp>
        <p:nvSpPr>
          <p:cNvPr id="4" name="Rectangle 1"/>
          <p:cNvSpPr>
            <a:spLocks noGrp="1" noChangeArrowheads="1"/>
          </p:cNvSpPr>
          <p:nvPr>
            <p:ph sz="quarter" idx="1"/>
          </p:nvPr>
        </p:nvSpPr>
        <p:spPr/>
        <p:txBody>
          <a:bodyPr>
            <a:normAutofit fontScale="85000" lnSpcReduction="20000"/>
          </a:bodyPr>
          <a:lstStyle/>
          <a:p>
            <a:pPr marL="0" lvl="0" indent="0">
              <a:buNone/>
            </a:pPr>
            <a:r>
              <a:rPr lang="es-CL" altLang="es-CL" dirty="0" smtClean="0"/>
              <a:t> Le corresponde a  la </a:t>
            </a:r>
            <a:r>
              <a:rPr lang="es-CL" altLang="es-CL" b="1" dirty="0" smtClean="0"/>
              <a:t>Contraloría General de la República </a:t>
            </a:r>
            <a:r>
              <a:rPr lang="es-CL" altLang="es-CL" dirty="0" smtClean="0"/>
              <a:t>el  debido registro y fiscalización respecto de los sujetos señalados en el artículo 4°,   sea </a:t>
            </a:r>
          </a:p>
          <a:p>
            <a:pPr lvl="0"/>
            <a:r>
              <a:rPr lang="es-CL" altLang="es-CL" dirty="0" smtClean="0"/>
              <a:t>4</a:t>
            </a:r>
            <a:r>
              <a:rPr lang="es-CL" altLang="es-CL" b="1" dirty="0" smtClean="0"/>
              <a:t>. Los alcaldes, concejales y consejeros regionales</a:t>
            </a:r>
            <a:r>
              <a:rPr lang="es-CL" altLang="es-CL" dirty="0" smtClean="0"/>
              <a:t>.</a:t>
            </a:r>
            <a:br>
              <a:rPr lang="es-CL" altLang="es-CL" dirty="0" smtClean="0"/>
            </a:br>
            <a:r>
              <a:rPr lang="es-CL" altLang="es-CL" dirty="0" smtClean="0"/>
              <a:t>         </a:t>
            </a:r>
            <a:br>
              <a:rPr lang="es-CL" altLang="es-CL" dirty="0" smtClean="0"/>
            </a:br>
            <a:r>
              <a:rPr lang="es-CL" altLang="es-CL" dirty="0" smtClean="0"/>
              <a:t>     9. </a:t>
            </a:r>
            <a:r>
              <a:rPr lang="es-CL" altLang="es-CL" b="1" dirty="0" smtClean="0"/>
              <a:t>Los funcionarios que cumplan funciones directas de fiscalización</a:t>
            </a:r>
            <a:r>
              <a:rPr lang="es-CL" altLang="es-CL" dirty="0" smtClean="0"/>
              <a:t>.</a:t>
            </a:r>
          </a:p>
          <a:p>
            <a:pPr lvl="0"/>
            <a:r>
              <a:rPr lang="es-CL" altLang="es-CL" dirty="0" smtClean="0"/>
              <a:t/>
            </a:r>
            <a:br>
              <a:rPr lang="es-CL" altLang="es-CL" dirty="0" smtClean="0"/>
            </a:br>
            <a:r>
              <a:rPr lang="es-CL" altLang="es-CL" dirty="0" smtClean="0"/>
              <a:t>     10</a:t>
            </a:r>
            <a:r>
              <a:rPr lang="es-CL" altLang="es-CL" b="1" dirty="0" smtClean="0"/>
              <a:t>. Las demás autoridades y personal de planta y a contrata</a:t>
            </a:r>
            <a:r>
              <a:rPr lang="es-CL" altLang="es-CL" dirty="0" smtClean="0"/>
              <a:t>, que sean directivos, profesionales y técnicos de la Administración del Estado que se desempeñen hasta el </a:t>
            </a:r>
            <a:r>
              <a:rPr lang="es-CL" altLang="es-CL" b="1" dirty="0" smtClean="0"/>
              <a:t>tercer nivel jerárquico </a:t>
            </a:r>
            <a:r>
              <a:rPr lang="es-CL" altLang="es-CL" dirty="0" smtClean="0"/>
              <a:t>de la respectiva planta de la entidad o su equivalente.</a:t>
            </a:r>
          </a:p>
          <a:p>
            <a:pPr lvl="0"/>
            <a:r>
              <a:rPr lang="es-CL" altLang="es-CL" dirty="0" smtClean="0"/>
              <a:t>     11. </a:t>
            </a:r>
            <a:r>
              <a:rPr lang="es-CL" altLang="es-CL" b="1" dirty="0" smtClean="0"/>
              <a:t>Las personas contratadas a honorarios</a:t>
            </a:r>
            <a:r>
              <a:rPr lang="es-CL" altLang="es-CL" dirty="0" smtClean="0"/>
              <a:t>, cuando perciban regularmente una remuneración igual o superior al promedio mensual de la recibida anualmente por un funcionario que se desempeñe en el </a:t>
            </a:r>
            <a:r>
              <a:rPr lang="es-CL" altLang="es-CL" b="1" dirty="0" smtClean="0"/>
              <a:t>tercer nivel jerárquico</a:t>
            </a:r>
            <a:r>
              <a:rPr lang="es-CL" altLang="es-CL" dirty="0" smtClean="0"/>
              <a:t>, incluidas las asignaciones que correspondan </a:t>
            </a:r>
          </a:p>
          <a:p>
            <a:pPr lvl="0"/>
            <a:endParaRPr lang="es-CL" altLang="es-CL" dirty="0" smtClean="0"/>
          </a:p>
        </p:txBody>
      </p:sp>
    </p:spTree>
    <p:extLst>
      <p:ext uri="{BB962C8B-B14F-4D97-AF65-F5344CB8AC3E}">
        <p14:creationId xmlns:p14="http://schemas.microsoft.com/office/powerpoint/2010/main" xmlns="" val="26230962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dirty="0" smtClean="0"/>
              <a:t>Dictamen 56676 de</a:t>
            </a:r>
            <a:r>
              <a:rPr lang="es-CL" altLang="es-CL" dirty="0"/>
              <a:t> 2 de agosto de </a:t>
            </a:r>
            <a:r>
              <a:rPr lang="es-CL" altLang="es-CL" dirty="0" smtClean="0"/>
              <a:t>2016.</a:t>
            </a:r>
            <a:r>
              <a:rPr lang="es-CL" dirty="0" smtClean="0"/>
              <a:t> </a:t>
            </a:r>
            <a:endParaRPr lang="es-CL" dirty="0"/>
          </a:p>
        </p:txBody>
      </p:sp>
      <p:sp>
        <p:nvSpPr>
          <p:cNvPr id="4" name="Rectangle 1"/>
          <p:cNvSpPr>
            <a:spLocks noGrp="1" noChangeArrowheads="1"/>
          </p:cNvSpPr>
          <p:nvPr>
            <p:ph sz="quarter" idx="1"/>
          </p:nvPr>
        </p:nvSpPr>
        <p:spPr/>
        <p:txBody>
          <a:bodyPr/>
          <a:lstStyle/>
          <a:p>
            <a:pPr marL="0" lvl="0" indent="0">
              <a:buNone/>
            </a:pPr>
            <a:r>
              <a:rPr lang="es-CL" altLang="es-CL" dirty="0" smtClean="0"/>
              <a:t> La </a:t>
            </a:r>
            <a:r>
              <a:rPr lang="es-CL" altLang="es-CL" dirty="0" err="1" smtClean="0"/>
              <a:t>Contraloria</a:t>
            </a:r>
            <a:r>
              <a:rPr lang="es-CL" altLang="es-CL" dirty="0" smtClean="0"/>
              <a:t> General de la República , comunica puesta en marcha del sistema de declaración de intereses  y patrimonio   DIP y solicita designación  de funcionarios para el rol  de administrador del sistema .</a:t>
            </a:r>
          </a:p>
          <a:p>
            <a:pPr marL="0" lvl="0" indent="0">
              <a:buNone/>
            </a:pPr>
            <a:endParaRPr lang="es-CL" altLang="es-CL" dirty="0"/>
          </a:p>
          <a:p>
            <a:pPr lvl="0"/>
            <a:r>
              <a:rPr lang="es-CL" altLang="es-CL" dirty="0" smtClean="0"/>
              <a:t>Se deben designar  2 funcionarios , un titular y un suplente . </a:t>
            </a:r>
          </a:p>
          <a:p>
            <a:pPr lvl="0"/>
            <a:r>
              <a:rPr lang="es-CL" altLang="es-CL" b="1" dirty="0" smtClean="0"/>
              <a:t>Roles </a:t>
            </a:r>
            <a:r>
              <a:rPr lang="es-CL" altLang="es-CL" dirty="0" smtClean="0"/>
              <a:t>:declarantes.</a:t>
            </a:r>
          </a:p>
          <a:p>
            <a:pPr lvl="0"/>
            <a:r>
              <a:rPr lang="es-CL" altLang="es-CL" dirty="0" smtClean="0"/>
              <a:t>Jefe de Servicio .</a:t>
            </a:r>
          </a:p>
          <a:p>
            <a:pPr lvl="0"/>
            <a:r>
              <a:rPr lang="es-CL" altLang="es-CL" dirty="0" smtClean="0"/>
              <a:t>Asistente.</a:t>
            </a:r>
          </a:p>
          <a:p>
            <a:pPr lvl="0"/>
            <a:r>
              <a:rPr lang="es-CL" altLang="es-CL" dirty="0" smtClean="0"/>
              <a:t>Administrador .</a:t>
            </a:r>
          </a:p>
        </p:txBody>
      </p:sp>
    </p:spTree>
    <p:extLst>
      <p:ext uri="{BB962C8B-B14F-4D97-AF65-F5344CB8AC3E}">
        <p14:creationId xmlns:p14="http://schemas.microsoft.com/office/powerpoint/2010/main" xmlns="" val="7613170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Definiciones dictamen 56676</a:t>
            </a:r>
            <a:endParaRPr lang="es-CL" dirty="0"/>
          </a:p>
        </p:txBody>
      </p:sp>
      <p:sp>
        <p:nvSpPr>
          <p:cNvPr id="3" name="Marcador de contenido 2"/>
          <p:cNvSpPr>
            <a:spLocks noGrp="1"/>
          </p:cNvSpPr>
          <p:nvPr>
            <p:ph sz="quarter" idx="1"/>
          </p:nvPr>
        </p:nvSpPr>
        <p:spPr/>
        <p:txBody>
          <a:bodyPr/>
          <a:lstStyle/>
          <a:p>
            <a:r>
              <a:rPr lang="es-CL" dirty="0" smtClean="0"/>
              <a:t>Declarante : quien hace declaración.</a:t>
            </a:r>
          </a:p>
          <a:p>
            <a:r>
              <a:rPr lang="es-CL" dirty="0" smtClean="0"/>
              <a:t>Jefe Superior del Servicio o su delegado .( Alcalde  o su delegado  )</a:t>
            </a:r>
          </a:p>
          <a:p>
            <a:r>
              <a:rPr lang="es-CL" dirty="0" smtClean="0"/>
              <a:t>Asistente : apoyo  al jefe del servicio .</a:t>
            </a:r>
          </a:p>
          <a:p>
            <a:r>
              <a:rPr lang="es-CL" dirty="0" smtClean="0"/>
              <a:t>Administrador : gestiona acceso de declarantes , administra los roles anteriores , listado de cargos y grados y coordina con Contraloría General de la República .</a:t>
            </a:r>
            <a:endParaRPr lang="es-CL" dirty="0"/>
          </a:p>
        </p:txBody>
      </p:sp>
    </p:spTree>
    <p:extLst>
      <p:ext uri="{BB962C8B-B14F-4D97-AF65-F5344CB8AC3E}">
        <p14:creationId xmlns:p14="http://schemas.microsoft.com/office/powerpoint/2010/main" xmlns="" val="24260369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DECLARACION EN PAPEL.</a:t>
            </a:r>
            <a:endParaRPr lang="es-CL" dirty="0"/>
          </a:p>
        </p:txBody>
      </p:sp>
      <p:sp>
        <p:nvSpPr>
          <p:cNvPr id="4" name="Rectangle 1"/>
          <p:cNvSpPr>
            <a:spLocks noGrp="1" noChangeArrowheads="1"/>
          </p:cNvSpPr>
          <p:nvPr>
            <p:ph sz="quarter" idx="1"/>
          </p:nvPr>
        </p:nvSpPr>
        <p:spPr/>
        <p:txBody>
          <a:bodyPr>
            <a:normAutofit/>
          </a:bodyPr>
          <a:lstStyle/>
          <a:p>
            <a:pPr lvl="0"/>
            <a:r>
              <a:rPr lang="es-CL" altLang="es-CL" sz="2400" b="1" dirty="0" smtClean="0"/>
              <a:t>Excepcional</a:t>
            </a:r>
            <a:r>
              <a:rPr lang="es-CL" altLang="es-CL" sz="2400" dirty="0" smtClean="0"/>
              <a:t>, en caso que el formulario electrónico no esté implementado o habilitado </a:t>
            </a:r>
          </a:p>
          <a:p>
            <a:pPr lvl="0"/>
            <a:r>
              <a:rPr lang="es-CL" altLang="es-CL" sz="2400" b="1" dirty="0" smtClean="0"/>
              <a:t>En tres ejemplares</a:t>
            </a:r>
            <a:r>
              <a:rPr lang="es-CL" altLang="es-CL" sz="2400" dirty="0" smtClean="0"/>
              <a:t>.</a:t>
            </a:r>
          </a:p>
          <a:p>
            <a:pPr lvl="0"/>
            <a:r>
              <a:rPr lang="es-CL" altLang="es-CL" sz="2400" b="1" dirty="0" smtClean="0"/>
              <a:t>Autentificados</a:t>
            </a:r>
            <a:r>
              <a:rPr lang="es-CL" altLang="es-CL" sz="2400" dirty="0" smtClean="0"/>
              <a:t> por el ministro de fe del órgano o servicio a que pertenezca el declarante o, en su defecto, ante notario público</a:t>
            </a:r>
            <a:r>
              <a:rPr lang="es-CL" altLang="es-CL" dirty="0" smtClean="0"/>
              <a:t>.</a:t>
            </a:r>
          </a:p>
        </p:txBody>
      </p:sp>
    </p:spTree>
    <p:extLst>
      <p:ext uri="{BB962C8B-B14F-4D97-AF65-F5344CB8AC3E}">
        <p14:creationId xmlns:p14="http://schemas.microsoft.com/office/powerpoint/2010/main" xmlns="" val="22266974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err="1" smtClean="0"/>
              <a:t>Declaracion</a:t>
            </a:r>
            <a:r>
              <a:rPr lang="es-CL" dirty="0" smtClean="0"/>
              <a:t> en papel II</a:t>
            </a:r>
            <a:endParaRPr lang="es-CL" dirty="0"/>
          </a:p>
        </p:txBody>
      </p:sp>
      <p:sp>
        <p:nvSpPr>
          <p:cNvPr id="3" name="Marcador de contenido 2"/>
          <p:cNvSpPr>
            <a:spLocks noGrp="1"/>
          </p:cNvSpPr>
          <p:nvPr>
            <p:ph sz="quarter" idx="1"/>
          </p:nvPr>
        </p:nvSpPr>
        <p:spPr/>
        <p:txBody>
          <a:bodyPr>
            <a:normAutofit fontScale="92500" lnSpcReduction="10000"/>
          </a:bodyPr>
          <a:lstStyle/>
          <a:p>
            <a:pPr lvl="0"/>
            <a:r>
              <a:rPr lang="es-CL" altLang="es-CL" b="1" dirty="0" err="1"/>
              <a:t>Destinacion</a:t>
            </a:r>
            <a:r>
              <a:rPr lang="es-CL" altLang="es-CL" b="1" dirty="0"/>
              <a:t> </a:t>
            </a:r>
          </a:p>
          <a:p>
            <a:pPr lvl="0"/>
            <a:r>
              <a:rPr lang="es-CL" altLang="es-CL" dirty="0"/>
              <a:t> Se entenderá efectuada una vez recibida la declaración en papel por el respectivo ministro de fe del órgano o servicio.</a:t>
            </a:r>
          </a:p>
          <a:p>
            <a:pPr lvl="0"/>
            <a:r>
              <a:rPr lang="es-CL" altLang="es-CL" dirty="0"/>
              <a:t>     Un ejemplar  debe ser remitido al órgano al que corresponda fiscalizarla conforme a la ley, para su custodia, archivo, consulta y publicación;</a:t>
            </a:r>
          </a:p>
          <a:p>
            <a:pPr lvl="0"/>
            <a:r>
              <a:rPr lang="es-CL" altLang="es-CL" dirty="0"/>
              <a:t> Un ejemplar se deposita en la oficina de personal del órgano o servicio al que pertenezca el declarante o ante la autoridad encargada de ejercer el rol de depositario, según corresponda, </a:t>
            </a:r>
          </a:p>
          <a:p>
            <a:pPr lvl="0"/>
            <a:r>
              <a:rPr lang="es-CL" altLang="es-CL" dirty="0"/>
              <a:t>Un ejemplar quedará en poder del declarante.</a:t>
            </a:r>
          </a:p>
          <a:p>
            <a:pPr lvl="0"/>
            <a:r>
              <a:rPr lang="es-CL" altLang="es-CL" dirty="0"/>
              <a:t> </a:t>
            </a:r>
            <a:r>
              <a:rPr lang="es-CL" altLang="es-CL" b="1" dirty="0"/>
              <a:t>VALOR </a:t>
            </a:r>
            <a:r>
              <a:rPr lang="es-CL" altLang="es-CL" dirty="0"/>
              <a:t>    Las declaraciones realizadas en papel, debidamente autentificadas, tendrán igual valor que las realizadas en formato electrónico. </a:t>
            </a:r>
          </a:p>
          <a:p>
            <a:endParaRPr lang="es-CL" dirty="0"/>
          </a:p>
        </p:txBody>
      </p:sp>
    </p:spTree>
    <p:extLst>
      <p:ext uri="{BB962C8B-B14F-4D97-AF65-F5344CB8AC3E}">
        <p14:creationId xmlns:p14="http://schemas.microsoft.com/office/powerpoint/2010/main" xmlns="" val="3530928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a:bodyPr>
          <a:lstStyle/>
          <a:p>
            <a:r>
              <a:rPr lang="es-CL" altLang="es-CL" sz="2800" dirty="0" smtClean="0"/>
              <a:t>CASOS EN QUE PROCEDE LA DECLARACIÓN EN PAPEL.</a:t>
            </a:r>
            <a:endParaRPr lang="es-CL" sz="2800" dirty="0"/>
          </a:p>
        </p:txBody>
      </p:sp>
      <p:sp>
        <p:nvSpPr>
          <p:cNvPr id="4" name="Rectangle 1"/>
          <p:cNvSpPr>
            <a:spLocks noGrp="1" noChangeArrowheads="1"/>
          </p:cNvSpPr>
          <p:nvPr>
            <p:ph sz="quarter" idx="1"/>
          </p:nvPr>
        </p:nvSpPr>
        <p:spPr/>
        <p:txBody>
          <a:bodyPr>
            <a:normAutofit/>
          </a:bodyPr>
          <a:lstStyle/>
          <a:p>
            <a:pPr lvl="0"/>
            <a:r>
              <a:rPr lang="es-CL" altLang="es-CL" dirty="0" smtClean="0"/>
              <a:t> Se entenderá que el formulario electrónico no se encuentra implementado o habilitado cuando:</a:t>
            </a:r>
          </a:p>
          <a:p>
            <a:pPr lvl="0"/>
            <a:r>
              <a:rPr lang="es-CL" altLang="es-CL" dirty="0" smtClean="0"/>
              <a:t> </a:t>
            </a:r>
            <a:r>
              <a:rPr lang="es-CL" altLang="es-CL" b="1" dirty="0" smtClean="0"/>
              <a:t>FUERZA MAYOR O CASO FORTUITO:</a:t>
            </a:r>
          </a:p>
          <a:p>
            <a:pPr lvl="0"/>
            <a:r>
              <a:rPr lang="es-CL" altLang="es-CL" b="1" dirty="0" smtClean="0"/>
              <a:t> </a:t>
            </a:r>
            <a:r>
              <a:rPr lang="es-CL" altLang="es-CL" dirty="0" smtClean="0"/>
              <a:t>No se encuentre disponible por razones de fuerza mayor o caso fortuito. No existan las condiciones técnicas básicas que permitan declarar de manera electrónica.</a:t>
            </a:r>
          </a:p>
          <a:p>
            <a:pPr lvl="0"/>
            <a:r>
              <a:rPr lang="es-CL" altLang="es-CL" dirty="0" smtClean="0"/>
              <a:t>     Superada la situación de fuerza mayor o caso fortuito, las declaraciones que hubieren sido efectuadas en papel deberán ser realizadas nuevamente a través del formulario electrónico.</a:t>
            </a:r>
          </a:p>
          <a:p>
            <a:pPr lvl="0"/>
            <a:r>
              <a:rPr lang="es-CL" altLang="es-CL" dirty="0" smtClean="0"/>
              <a:t> </a:t>
            </a:r>
          </a:p>
        </p:txBody>
      </p:sp>
    </p:spTree>
    <p:extLst>
      <p:ext uri="{BB962C8B-B14F-4D97-AF65-F5344CB8AC3E}">
        <p14:creationId xmlns:p14="http://schemas.microsoft.com/office/powerpoint/2010/main" xmlns="" val="4411207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err="1" smtClean="0"/>
              <a:t>Certificacion</a:t>
            </a:r>
            <a:r>
              <a:rPr lang="es-CL" dirty="0" smtClean="0"/>
              <a:t> jefe superior del servicio </a:t>
            </a:r>
            <a:endParaRPr lang="es-CL" dirty="0"/>
          </a:p>
        </p:txBody>
      </p:sp>
      <p:sp>
        <p:nvSpPr>
          <p:cNvPr id="3" name="Marcador de contenido 2"/>
          <p:cNvSpPr>
            <a:spLocks noGrp="1"/>
          </p:cNvSpPr>
          <p:nvPr>
            <p:ph sz="quarter" idx="1"/>
          </p:nvPr>
        </p:nvSpPr>
        <p:spPr/>
        <p:txBody>
          <a:bodyPr/>
          <a:lstStyle/>
          <a:p>
            <a:r>
              <a:rPr lang="es-CL" altLang="es-CL" dirty="0"/>
              <a:t> </a:t>
            </a:r>
            <a:r>
              <a:rPr lang="es-CL" altLang="es-CL" b="1" dirty="0"/>
              <a:t>CERTIFICACION JEFE SUPERIOR DEL SERVICIO </a:t>
            </a:r>
            <a:r>
              <a:rPr lang="es-CL" altLang="es-CL" dirty="0"/>
              <a:t>    El jefe superior del órgano o servicio respectivo certificará, </a:t>
            </a:r>
            <a:r>
              <a:rPr lang="es-CL" altLang="es-CL" b="1" dirty="0"/>
              <a:t>mediante resolución fundada</a:t>
            </a:r>
            <a:r>
              <a:rPr lang="es-CL" altLang="es-CL" dirty="0"/>
              <a:t>, la concurrencia y el cese del caso fortuito o fuerza mayor a más tardar dentro de los cinco días hábiles siguientes, contados desde que tome conocimiento de aquellos.</a:t>
            </a:r>
          </a:p>
          <a:p>
            <a:endParaRPr lang="es-CL" dirty="0"/>
          </a:p>
        </p:txBody>
      </p:sp>
    </p:spTree>
    <p:extLst>
      <p:ext uri="{BB962C8B-B14F-4D97-AF65-F5344CB8AC3E}">
        <p14:creationId xmlns:p14="http://schemas.microsoft.com/office/powerpoint/2010/main" xmlns="" val="21227315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a:bodyPr>
          <a:lstStyle/>
          <a:p>
            <a:r>
              <a:rPr lang="es-CL" altLang="es-CL" sz="2800" dirty="0" smtClean="0"/>
              <a:t>DE LOS DEBERES DEL JEFE SUPERIOR DEL SERVICIO.</a:t>
            </a:r>
            <a:endParaRPr lang="es-CL" sz="2800" dirty="0"/>
          </a:p>
        </p:txBody>
      </p:sp>
      <p:sp>
        <p:nvSpPr>
          <p:cNvPr id="4" name="Rectangle 1"/>
          <p:cNvSpPr>
            <a:spLocks noGrp="1" noChangeArrowheads="1"/>
          </p:cNvSpPr>
          <p:nvPr>
            <p:ph sz="quarter" idx="1"/>
          </p:nvPr>
        </p:nvSpPr>
        <p:spPr/>
        <p:txBody>
          <a:bodyPr>
            <a:normAutofit fontScale="92500" lnSpcReduction="20000"/>
          </a:bodyPr>
          <a:lstStyle/>
          <a:p>
            <a:pPr lvl="0"/>
            <a:r>
              <a:rPr lang="es-CL" altLang="es-CL" dirty="0" smtClean="0"/>
              <a:t> </a:t>
            </a:r>
            <a:r>
              <a:rPr lang="es-CL" altLang="es-CL" b="1" dirty="0" smtClean="0"/>
              <a:t> VERIFICAR </a:t>
            </a:r>
            <a:r>
              <a:rPr lang="es-CL" altLang="es-CL" dirty="0" smtClean="0"/>
              <a:t>que todos los sujetos obligados bajo su dependencia efectúen oportunamente la declaración de intereses y patrimonio y sus respectivas actualizaciones.</a:t>
            </a:r>
          </a:p>
          <a:p>
            <a:pPr lvl="0"/>
            <a:r>
              <a:rPr lang="es-CL" altLang="es-CL" dirty="0" smtClean="0"/>
              <a:t/>
            </a:r>
            <a:br>
              <a:rPr lang="es-CL" altLang="es-CL" dirty="0" smtClean="0"/>
            </a:br>
            <a:r>
              <a:rPr lang="es-CL" altLang="es-CL" dirty="0" smtClean="0"/>
              <a:t>  </a:t>
            </a:r>
            <a:r>
              <a:rPr lang="es-CL" altLang="es-CL" b="1" dirty="0" smtClean="0"/>
              <a:t>REMITIR ELECTRÓNICAMENTE LAS DECLARACIONES </a:t>
            </a:r>
            <a:r>
              <a:rPr lang="es-CL" altLang="es-CL" dirty="0" smtClean="0"/>
              <a:t>y sus actualizaciones a la Contraloría General de la República, mediante el sistema de información que las contenga, dentro de los treinta días corridos posteriores a que tome conocimiento de ellas.</a:t>
            </a:r>
          </a:p>
          <a:p>
            <a:pPr lvl="0"/>
            <a:r>
              <a:rPr lang="es-CL" altLang="es-CL" dirty="0" smtClean="0"/>
              <a:t>.</a:t>
            </a:r>
          </a:p>
          <a:p>
            <a:pPr lvl="0"/>
            <a:r>
              <a:rPr lang="es-CL" altLang="es-CL" dirty="0" smtClean="0"/>
              <a:t> </a:t>
            </a:r>
            <a:r>
              <a:rPr lang="es-CL" altLang="es-CL" b="1" dirty="0" smtClean="0"/>
              <a:t>INFORMACION INFRACCIONES </a:t>
            </a:r>
            <a:r>
              <a:rPr lang="es-CL" altLang="es-CL" dirty="0" smtClean="0"/>
              <a:t>    El jefe superior del servicio deberá informar a la Contraloría General de la República de las infracciones a la obligación de declarar, dentro de los treinta días corridos .</a:t>
            </a:r>
            <a:br>
              <a:rPr lang="es-CL" altLang="es-CL" dirty="0" smtClean="0"/>
            </a:br>
            <a:r>
              <a:rPr lang="es-CL" altLang="es-CL" dirty="0" smtClean="0"/>
              <a:t>    </a:t>
            </a:r>
          </a:p>
        </p:txBody>
      </p:sp>
    </p:spTree>
    <p:extLst>
      <p:ext uri="{BB962C8B-B14F-4D97-AF65-F5344CB8AC3E}">
        <p14:creationId xmlns:p14="http://schemas.microsoft.com/office/powerpoint/2010/main" xmlns="" val="3285177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altLang="es-CL" b="1" dirty="0"/>
              <a:t>EXISTE CONFLICTO DE INTERESES</a:t>
            </a:r>
            <a:endParaRPr lang="es-CL" dirty="0"/>
          </a:p>
        </p:txBody>
      </p:sp>
      <p:sp>
        <p:nvSpPr>
          <p:cNvPr id="3" name="Marcador de contenido 2"/>
          <p:cNvSpPr>
            <a:spLocks noGrp="1"/>
          </p:cNvSpPr>
          <p:nvPr>
            <p:ph sz="quarter" idx="1"/>
          </p:nvPr>
        </p:nvSpPr>
        <p:spPr/>
        <p:txBody>
          <a:bodyPr/>
          <a:lstStyle/>
          <a:p>
            <a:pPr lvl="0"/>
            <a:r>
              <a:rPr lang="es-CL" altLang="es-CL" dirty="0"/>
              <a:t/>
            </a:r>
            <a:br>
              <a:rPr lang="es-CL" altLang="es-CL" dirty="0"/>
            </a:br>
            <a:r>
              <a:rPr lang="es-CL" altLang="es-CL" dirty="0"/>
              <a:t>     </a:t>
            </a:r>
            <a:r>
              <a:rPr lang="es-CL" altLang="es-CL" b="1" dirty="0"/>
              <a:t>EXISTE CONFLICTO DE INTERESES </a:t>
            </a:r>
            <a:r>
              <a:rPr lang="es-CL" altLang="es-CL" dirty="0"/>
              <a:t>en el ejercicio de la función pública cuando concurren a la vez el interés general propio del ejercicio de las funciones :</a:t>
            </a:r>
          </a:p>
          <a:p>
            <a:pPr lvl="0"/>
            <a:r>
              <a:rPr lang="es-CL" altLang="es-CL" b="1" dirty="0"/>
              <a:t>A)</a:t>
            </a:r>
            <a:r>
              <a:rPr lang="es-CL" altLang="es-CL" dirty="0"/>
              <a:t>con un interés particular, </a:t>
            </a:r>
            <a:r>
              <a:rPr lang="es-CL" altLang="es-CL" b="1" dirty="0"/>
              <a:t>SEA O NO DE CARÁCTER ECONÓMICO</a:t>
            </a:r>
            <a:r>
              <a:rPr lang="es-CL" altLang="es-CL" dirty="0"/>
              <a:t>, de quien ejerce dichas funciones o de los terceros vinculados a él determinados por la ley,</a:t>
            </a:r>
          </a:p>
          <a:p>
            <a:pPr lvl="0"/>
            <a:r>
              <a:rPr lang="es-CL" altLang="es-CL" b="1" dirty="0"/>
              <a:t>B) </a:t>
            </a:r>
            <a:r>
              <a:rPr lang="es-CL" altLang="es-CL" dirty="0"/>
              <a:t> cuando concurren circunstancias que le restan imparcialidad en el ejercicio de sus competencias.</a:t>
            </a:r>
          </a:p>
          <a:p>
            <a:pPr lvl="0"/>
            <a:r>
              <a:rPr lang="es-CL" altLang="es-CL" dirty="0"/>
              <a:t>( artículo 1° ley 20.880.)</a:t>
            </a:r>
          </a:p>
          <a:p>
            <a:endParaRPr lang="es-CL" dirty="0"/>
          </a:p>
        </p:txBody>
      </p:sp>
    </p:spTree>
    <p:extLst>
      <p:ext uri="{BB962C8B-B14F-4D97-AF65-F5344CB8AC3E}">
        <p14:creationId xmlns:p14="http://schemas.microsoft.com/office/powerpoint/2010/main" xmlns="" val="30379736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Sistema  actuación </a:t>
            </a:r>
            <a:endParaRPr lang="es-CL" dirty="0"/>
          </a:p>
        </p:txBody>
      </p:sp>
      <p:sp>
        <p:nvSpPr>
          <p:cNvPr id="3" name="Marcador de contenido 2"/>
          <p:cNvSpPr>
            <a:spLocks noGrp="1"/>
          </p:cNvSpPr>
          <p:nvPr>
            <p:ph sz="quarter" idx="1"/>
          </p:nvPr>
        </p:nvSpPr>
        <p:spPr/>
        <p:txBody>
          <a:bodyPr/>
          <a:lstStyle/>
          <a:p>
            <a:pPr lvl="0"/>
            <a:r>
              <a:rPr lang="es-CL" altLang="es-CL" b="1" dirty="0"/>
              <a:t> EL SISTEMA NOTIFICARÁ </a:t>
            </a:r>
            <a:r>
              <a:rPr lang="es-CL" altLang="es-CL" dirty="0"/>
              <a:t>vía correo electrónico al jefe superior del servicio, o a quienes éste delegue dicha facultad, con un reporte de periodicidad máxima diaria informando de las declaraciones por remitir.</a:t>
            </a:r>
          </a:p>
          <a:p>
            <a:pPr lvl="0"/>
            <a:r>
              <a:rPr lang="es-CL" altLang="es-CL" b="1" dirty="0"/>
              <a:t>SISTEMA DESPLIEGA DECLARACIONES  </a:t>
            </a:r>
            <a:r>
              <a:rPr lang="es-CL" altLang="es-CL" dirty="0"/>
              <a:t>Para efectuar tal remisión el sistema deberá desplegar las declaraciones ordenadas según antigüedad, permitiendo la remisión de manera individual o masiva</a:t>
            </a:r>
            <a:endParaRPr lang="es-CL" dirty="0"/>
          </a:p>
        </p:txBody>
      </p:sp>
    </p:spTree>
    <p:extLst>
      <p:ext uri="{BB962C8B-B14F-4D97-AF65-F5344CB8AC3E}">
        <p14:creationId xmlns:p14="http://schemas.microsoft.com/office/powerpoint/2010/main" xmlns="" val="31074127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altLang="es-CL" dirty="0" smtClean="0"/>
              <a:t>PUBLICIDAD DE LAS DECLARACIONES</a:t>
            </a:r>
            <a:endParaRPr lang="es-CL" dirty="0"/>
          </a:p>
        </p:txBody>
      </p:sp>
      <p:sp>
        <p:nvSpPr>
          <p:cNvPr id="4" name="Rectangle 1"/>
          <p:cNvSpPr>
            <a:spLocks noGrp="1" noChangeArrowheads="1"/>
          </p:cNvSpPr>
          <p:nvPr>
            <p:ph sz="quarter" idx="1"/>
          </p:nvPr>
        </p:nvSpPr>
        <p:spPr/>
        <p:txBody>
          <a:bodyPr/>
          <a:lstStyle/>
          <a:p>
            <a:pPr marL="0" lvl="0" indent="0">
              <a:buNone/>
            </a:pPr>
            <a:r>
              <a:rPr lang="es-CL" altLang="es-CL" dirty="0" smtClean="0"/>
              <a:t/>
            </a:r>
            <a:br>
              <a:rPr lang="es-CL" altLang="es-CL" dirty="0" smtClean="0"/>
            </a:br>
            <a:endParaRPr lang="es-CL" altLang="es-CL" dirty="0" smtClean="0"/>
          </a:p>
          <a:p>
            <a:pPr lvl="0"/>
            <a:r>
              <a:rPr lang="es-CL" altLang="es-CL" dirty="0" smtClean="0"/>
              <a:t/>
            </a:r>
            <a:br>
              <a:rPr lang="es-CL" altLang="es-CL" dirty="0" smtClean="0"/>
            </a:br>
            <a:r>
              <a:rPr lang="es-CL" altLang="es-CL" dirty="0" smtClean="0"/>
              <a:t>     Las declaraciones de intereses y patrimonio son públicas y revisten, para todos los efectos legales, la calidad de declaraciones juradas.</a:t>
            </a:r>
          </a:p>
          <a:p>
            <a:pPr lvl="0"/>
            <a:r>
              <a:rPr lang="es-CL" altLang="es-CL" dirty="0" smtClean="0"/>
              <a:t> Lo anterior, sin perjuicio de la protección de datos contemplada en el artículo 6º de la ley Nº 20.880 y lo dispuesto en el artículo 10 del presente reglamento.</a:t>
            </a:r>
          </a:p>
          <a:p>
            <a:pPr lvl="0"/>
            <a:r>
              <a:rPr lang="es-CL" altLang="es-CL" dirty="0" smtClean="0"/>
              <a:t/>
            </a:r>
            <a:br>
              <a:rPr lang="es-CL" altLang="es-CL" dirty="0" smtClean="0"/>
            </a:br>
            <a:endParaRPr lang="es-CL" altLang="es-CL" dirty="0" smtClean="0"/>
          </a:p>
        </p:txBody>
      </p:sp>
    </p:spTree>
    <p:extLst>
      <p:ext uri="{BB962C8B-B14F-4D97-AF65-F5344CB8AC3E}">
        <p14:creationId xmlns:p14="http://schemas.microsoft.com/office/powerpoint/2010/main" xmlns="" val="3322261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altLang="es-CL" dirty="0" smtClean="0"/>
              <a:t>PROTECCIÓN DE DATOS PERSONALES</a:t>
            </a:r>
            <a:endParaRPr lang="es-CL" dirty="0"/>
          </a:p>
        </p:txBody>
      </p:sp>
      <p:sp>
        <p:nvSpPr>
          <p:cNvPr id="4" name="Rectangle 1"/>
          <p:cNvSpPr>
            <a:spLocks noGrp="1" noChangeArrowheads="1"/>
          </p:cNvSpPr>
          <p:nvPr>
            <p:ph sz="quarter" idx="1"/>
          </p:nvPr>
        </p:nvSpPr>
        <p:spPr>
          <a:xfrm>
            <a:off x="2260965" y="1928446"/>
            <a:ext cx="8915400" cy="3777622"/>
          </a:xfrm>
        </p:spPr>
        <p:txBody>
          <a:bodyPr>
            <a:normAutofit fontScale="85000" lnSpcReduction="20000"/>
          </a:bodyPr>
          <a:lstStyle/>
          <a:p>
            <a:pPr marL="0" lvl="0" indent="0">
              <a:buNone/>
            </a:pPr>
            <a:r>
              <a:rPr lang="es-CL" altLang="es-CL" dirty="0" smtClean="0"/>
              <a:t>   </a:t>
            </a:r>
            <a:r>
              <a:rPr lang="es-CL" altLang="es-CL" b="1" dirty="0" smtClean="0"/>
              <a:t>MANTENDRÁN EN RESERVA </a:t>
            </a:r>
            <a:r>
              <a:rPr lang="es-CL" altLang="es-CL" dirty="0"/>
              <a:t>(</a:t>
            </a:r>
            <a:r>
              <a:rPr lang="es-CL" altLang="es-CL" dirty="0" smtClean="0"/>
              <a:t> la ley Nº 19.628,sobre protección de la vida privada</a:t>
            </a:r>
            <a:r>
              <a:rPr lang="es-CL" altLang="es-CL" dirty="0">
                <a:sym typeface="Wingdings" panose="05000000000000000000" pitchFamily="2" charset="2"/>
              </a:rPr>
              <a:t>)</a:t>
            </a:r>
            <a:endParaRPr lang="es-CL" altLang="es-CL" dirty="0" smtClean="0"/>
          </a:p>
          <a:p>
            <a:pPr marL="0" lvl="0" indent="0">
              <a:buNone/>
            </a:pPr>
            <a:r>
              <a:rPr lang="es-CL" altLang="es-CL" b="1" dirty="0" smtClean="0"/>
              <a:t>CUALES SON </a:t>
            </a:r>
          </a:p>
          <a:p>
            <a:pPr marL="0" lvl="0" indent="0">
              <a:buNone/>
            </a:pPr>
            <a:r>
              <a:rPr lang="es-CL" altLang="es-CL" b="1" dirty="0" smtClean="0"/>
              <a:t>A</a:t>
            </a:r>
            <a:r>
              <a:rPr lang="es-CL" altLang="es-CL" dirty="0" smtClean="0"/>
              <a:t> Aquellos que permitan identificar su afiliación a partidos o movimientos políticos, su participación en iglesias o entidades religiosas, su orientación sexual, su origen racial o su estado de salud o discapacidad.</a:t>
            </a:r>
          </a:p>
          <a:p>
            <a:pPr marL="0" lvl="0" indent="0">
              <a:buNone/>
            </a:pPr>
            <a:r>
              <a:rPr lang="es-CL" altLang="es-CL" dirty="0" smtClean="0"/>
              <a:t/>
            </a:r>
            <a:br>
              <a:rPr lang="es-CL" altLang="es-CL" dirty="0" smtClean="0"/>
            </a:br>
            <a:r>
              <a:rPr lang="es-CL" altLang="es-CL" b="1" dirty="0" smtClean="0"/>
              <a:t>B</a:t>
            </a:r>
            <a:r>
              <a:rPr lang="es-CL" altLang="es-CL" dirty="0" smtClean="0"/>
              <a:t>     Los datos personales de rol único nacional; el domicilio señalado en la individualización; la dirección, el rol de avalúo, la foja y el número de inscripción de inmuebles que se individualicen como domicilio, y la placa patente de vehículos.</a:t>
            </a:r>
          </a:p>
        </p:txBody>
      </p:sp>
    </p:spTree>
    <p:extLst>
      <p:ext uri="{BB962C8B-B14F-4D97-AF65-F5344CB8AC3E}">
        <p14:creationId xmlns:p14="http://schemas.microsoft.com/office/powerpoint/2010/main" xmlns="" val="842403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err="1" smtClean="0"/>
              <a:t>Proteccion</a:t>
            </a:r>
            <a:r>
              <a:rPr lang="es-CL" dirty="0" smtClean="0"/>
              <a:t> de datos personales II</a:t>
            </a:r>
            <a:endParaRPr lang="es-CL" dirty="0"/>
          </a:p>
        </p:txBody>
      </p:sp>
      <p:sp>
        <p:nvSpPr>
          <p:cNvPr id="3" name="Marcador de contenido 2"/>
          <p:cNvSpPr>
            <a:spLocks noGrp="1"/>
          </p:cNvSpPr>
          <p:nvPr>
            <p:ph sz="quarter" idx="1"/>
          </p:nvPr>
        </p:nvSpPr>
        <p:spPr/>
        <p:txBody>
          <a:bodyPr/>
          <a:lstStyle/>
          <a:p>
            <a:pPr marL="0" lvl="0" indent="0">
              <a:buNone/>
            </a:pPr>
            <a:r>
              <a:rPr lang="es-CL" altLang="es-CL" b="1" dirty="0"/>
              <a:t> C</a:t>
            </a:r>
            <a:r>
              <a:rPr lang="es-CL" altLang="es-CL" dirty="0"/>
              <a:t>  Los datos que se declaren respecto del cónyuge o conviviente civil, los hijos sujetos a patria potestad cuyos bienes estén sometidos a la administración del declarante y personas sujetas a tutela o curatela de éste. </a:t>
            </a:r>
          </a:p>
          <a:p>
            <a:pPr marL="0" lvl="0" indent="0">
              <a:buNone/>
            </a:pPr>
            <a:r>
              <a:rPr lang="es-CL" altLang="es-CL" b="1" dirty="0"/>
              <a:t>D los</a:t>
            </a:r>
            <a:r>
              <a:rPr lang="es-CL" altLang="es-CL" dirty="0"/>
              <a:t> datos de individualización de menores de edad también se mantendrán en reserva.</a:t>
            </a:r>
          </a:p>
          <a:p>
            <a:pPr marL="0" lvl="0" indent="0">
              <a:buNone/>
            </a:pPr>
            <a:r>
              <a:rPr lang="es-CL" altLang="es-CL" dirty="0"/>
              <a:t>     Los datos reservados  no podrán ser publicados ni divulgados y sólo podrán ser conocidos por las personas que en ejercicio de sus funciones fiscalizadoras o sancionatorias accedan a ellos, quienes deberán guardar reserva de tal información. </a:t>
            </a:r>
          </a:p>
          <a:p>
            <a:endParaRPr lang="es-CL" dirty="0"/>
          </a:p>
        </p:txBody>
      </p:sp>
    </p:spTree>
    <p:extLst>
      <p:ext uri="{BB962C8B-B14F-4D97-AF65-F5344CB8AC3E}">
        <p14:creationId xmlns:p14="http://schemas.microsoft.com/office/powerpoint/2010/main" xmlns="" val="29393423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a:bodyPr>
          <a:lstStyle/>
          <a:p>
            <a:r>
              <a:rPr lang="es-CL" altLang="es-CL" sz="2800" dirty="0" smtClean="0"/>
              <a:t>PORTALES DE ACCESO A LAS DECLARACIONES.</a:t>
            </a:r>
            <a:endParaRPr lang="es-CL" sz="2800" dirty="0"/>
          </a:p>
        </p:txBody>
      </p:sp>
      <p:sp>
        <p:nvSpPr>
          <p:cNvPr id="4" name="Rectangle 1"/>
          <p:cNvSpPr>
            <a:spLocks noGrp="1" noChangeArrowheads="1"/>
          </p:cNvSpPr>
          <p:nvPr>
            <p:ph sz="quarter" idx="1"/>
          </p:nvPr>
        </p:nvSpPr>
        <p:spPr>
          <a:xfrm>
            <a:off x="2589212" y="2146662"/>
            <a:ext cx="8915400" cy="3777622"/>
          </a:xfrm>
        </p:spPr>
        <p:txBody>
          <a:bodyPr>
            <a:normAutofit fontScale="85000" lnSpcReduction="10000"/>
          </a:bodyPr>
          <a:lstStyle/>
          <a:p>
            <a:pPr lvl="0"/>
            <a:r>
              <a:rPr lang="es-CL" altLang="es-CL" b="1" dirty="0" smtClean="0"/>
              <a:t>TRANSPARENCIA </a:t>
            </a:r>
            <a:r>
              <a:rPr lang="es-CL" altLang="es-CL" dirty="0" smtClean="0"/>
              <a:t> disponibles en el sitio electrónico de la institución respectiva.</a:t>
            </a:r>
          </a:p>
          <a:p>
            <a:pPr lvl="0"/>
            <a:r>
              <a:rPr lang="es-CL" altLang="es-CL" dirty="0" smtClean="0"/>
              <a:t/>
            </a:r>
            <a:br>
              <a:rPr lang="es-CL" altLang="es-CL" dirty="0" smtClean="0"/>
            </a:br>
            <a:r>
              <a:rPr lang="es-CL" altLang="es-CL" b="1" dirty="0" smtClean="0"/>
              <a:t>    CIUDADANIA </a:t>
            </a:r>
            <a:r>
              <a:rPr lang="es-CL" altLang="es-CL" dirty="0" smtClean="0"/>
              <a:t>La Contraloría General de la República y el Consejo para la Transparencia las pondrán a disposición de la ciudadanía, en formato de datos abiertos y reutilizables.</a:t>
            </a:r>
          </a:p>
          <a:p>
            <a:pPr lvl="0"/>
            <a:r>
              <a:rPr lang="es-CL" altLang="es-CL" dirty="0" smtClean="0"/>
              <a:t/>
            </a:r>
            <a:br>
              <a:rPr lang="es-CL" altLang="es-CL" dirty="0" smtClean="0"/>
            </a:br>
            <a:r>
              <a:rPr lang="es-CL" altLang="es-CL" b="1" dirty="0" smtClean="0"/>
              <a:t>   DATOS</a:t>
            </a:r>
            <a:r>
              <a:rPr lang="es-CL" altLang="es-CL" dirty="0" smtClean="0"/>
              <a:t>   se utilizarán únicamente los datos que disponibilicen los órganos fiscalizadores de conformidad al artículo 5º de este reglamento. No los reservados .</a:t>
            </a:r>
          </a:p>
          <a:p>
            <a:pPr lvl="0"/>
            <a:r>
              <a:rPr lang="es-CL" altLang="es-CL" dirty="0" smtClean="0"/>
              <a:t> </a:t>
            </a:r>
          </a:p>
        </p:txBody>
      </p:sp>
    </p:spTree>
    <p:extLst>
      <p:ext uri="{BB962C8B-B14F-4D97-AF65-F5344CB8AC3E}">
        <p14:creationId xmlns:p14="http://schemas.microsoft.com/office/powerpoint/2010/main" xmlns="" val="38542481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Periodo de </a:t>
            </a:r>
            <a:r>
              <a:rPr lang="es-CL" dirty="0" err="1" smtClean="0"/>
              <a:t>publicacion</a:t>
            </a:r>
            <a:r>
              <a:rPr lang="es-CL" dirty="0" smtClean="0"/>
              <a:t> y </a:t>
            </a:r>
            <a:r>
              <a:rPr lang="es-CL" dirty="0" err="1" smtClean="0"/>
              <a:t>supresion</a:t>
            </a:r>
            <a:endParaRPr lang="es-CL" dirty="0"/>
          </a:p>
        </p:txBody>
      </p:sp>
      <p:sp>
        <p:nvSpPr>
          <p:cNvPr id="3" name="Marcador de contenido 2"/>
          <p:cNvSpPr>
            <a:spLocks noGrp="1"/>
          </p:cNvSpPr>
          <p:nvPr>
            <p:ph sz="quarter" idx="1"/>
          </p:nvPr>
        </p:nvSpPr>
        <p:spPr/>
        <p:txBody>
          <a:bodyPr/>
          <a:lstStyle/>
          <a:p>
            <a:pPr lvl="0"/>
            <a:r>
              <a:rPr lang="es-CL" altLang="es-CL" dirty="0"/>
              <a:t> </a:t>
            </a:r>
            <a:r>
              <a:rPr lang="es-CL" altLang="es-CL" b="1" dirty="0"/>
              <a:t>PERIODO DE PUBLICACION</a:t>
            </a:r>
            <a:r>
              <a:rPr lang="es-CL" altLang="es-CL" dirty="0"/>
              <a:t>    mientras el declarante se desempeñe en el cargo y hasta seis meses después del cese en sus funciones.</a:t>
            </a:r>
          </a:p>
          <a:p>
            <a:pPr lvl="0"/>
            <a:r>
              <a:rPr lang="es-CL" altLang="es-CL" b="1" dirty="0"/>
              <a:t>SUPRESION</a:t>
            </a:r>
            <a:r>
              <a:rPr lang="es-CL" altLang="es-CL" dirty="0"/>
              <a:t> Transcurrido dicho plazo, las declaraciones no deberán continuar publicadas en ninguno de los portales referido . Jefes superiores de servicio en los respectivos órganos o servicios, informarán dicho cese a la Contraloría General de la República y al Consejo para la Transparencia.</a:t>
            </a:r>
          </a:p>
          <a:p>
            <a:endParaRPr lang="es-CL" dirty="0"/>
          </a:p>
        </p:txBody>
      </p:sp>
    </p:spTree>
    <p:extLst>
      <p:ext uri="{BB962C8B-B14F-4D97-AF65-F5344CB8AC3E}">
        <p14:creationId xmlns:p14="http://schemas.microsoft.com/office/powerpoint/2010/main" xmlns="" val="33306848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fontScale="90000"/>
          </a:bodyPr>
          <a:lstStyle/>
          <a:p>
            <a:r>
              <a:rPr lang="es-CL" altLang="es-CL" sz="2800" dirty="0" smtClean="0"/>
              <a:t>DEL CONTENIDO DE LA DECLARACIÓN DE INTERESES Y PATRIMONIO</a:t>
            </a:r>
            <a:endParaRPr lang="es-CL" sz="2800" dirty="0"/>
          </a:p>
        </p:txBody>
      </p:sp>
      <p:sp>
        <p:nvSpPr>
          <p:cNvPr id="4" name="Rectangle 1"/>
          <p:cNvSpPr>
            <a:spLocks noGrp="1" noChangeArrowheads="1"/>
          </p:cNvSpPr>
          <p:nvPr>
            <p:ph sz="quarter" idx="1"/>
          </p:nvPr>
        </p:nvSpPr>
        <p:spPr>
          <a:xfrm>
            <a:off x="2315674" y="2295769"/>
            <a:ext cx="8915400" cy="3777622"/>
          </a:xfrm>
        </p:spPr>
        <p:txBody>
          <a:bodyPr>
            <a:noAutofit/>
          </a:bodyPr>
          <a:lstStyle/>
          <a:p>
            <a:pPr marL="0" lvl="0" indent="0">
              <a:buNone/>
            </a:pPr>
            <a:r>
              <a:rPr lang="es-CL" altLang="es-CL" sz="800" dirty="0" smtClean="0">
                <a:effectLst>
                  <a:outerShdw blurRad="38100" dist="38100" dir="2700000" algn="tl">
                    <a:srgbClr val="000000">
                      <a:alpha val="43137"/>
                    </a:srgbClr>
                  </a:outerShdw>
                </a:effectLst>
              </a:rPr>
              <a:t/>
            </a:r>
            <a:br>
              <a:rPr lang="es-CL" altLang="es-CL" sz="800" dirty="0" smtClean="0">
                <a:effectLst>
                  <a:outerShdw blurRad="38100" dist="38100" dir="2700000" algn="tl">
                    <a:srgbClr val="000000">
                      <a:alpha val="43137"/>
                    </a:srgbClr>
                  </a:outerShdw>
                </a:effectLst>
              </a:rPr>
            </a:br>
            <a:endParaRPr lang="es-CL" altLang="es-CL" sz="800" dirty="0" smtClean="0">
              <a:effectLst>
                <a:outerShdw blurRad="38100" dist="38100" dir="2700000" algn="tl">
                  <a:srgbClr val="000000">
                    <a:alpha val="43137"/>
                  </a:srgbClr>
                </a:outerShdw>
              </a:effectLst>
            </a:endParaRPr>
          </a:p>
          <a:p>
            <a:pPr marL="0" lvl="0" indent="0">
              <a:buNone/>
            </a:pPr>
            <a:r>
              <a:rPr lang="es-CL" altLang="es-CL" sz="2400" b="1" dirty="0" smtClean="0">
                <a:effectLst>
                  <a:outerShdw blurRad="38100" dist="38100" dir="2700000" algn="tl">
                    <a:srgbClr val="000000">
                      <a:alpha val="43137"/>
                    </a:srgbClr>
                  </a:outerShdw>
                </a:effectLst>
              </a:rPr>
              <a:t> DATOS </a:t>
            </a:r>
            <a:r>
              <a:rPr lang="es-CL" altLang="es-CL" sz="2400" dirty="0" smtClean="0">
                <a:effectLst>
                  <a:outerShdw blurRad="38100" dist="38100" dir="2700000" algn="tl">
                    <a:srgbClr val="000000">
                      <a:alpha val="43137"/>
                    </a:srgbClr>
                  </a:outerShdw>
                </a:effectLst>
              </a:rPr>
              <a:t>   Individualización del declarante </a:t>
            </a:r>
            <a:r>
              <a:rPr lang="es-CL" altLang="es-CL" sz="2400" dirty="0">
                <a:effectLst>
                  <a:outerShdw blurRad="38100" dist="38100" dir="2700000" algn="tl">
                    <a:srgbClr val="000000">
                      <a:alpha val="43137"/>
                    </a:srgbClr>
                  </a:outerShdw>
                </a:effectLst>
              </a:rPr>
              <a:t>.</a:t>
            </a:r>
            <a:endParaRPr lang="es-CL" altLang="es-CL" sz="2400" dirty="0" smtClean="0">
              <a:effectLst>
                <a:outerShdw blurRad="38100" dist="38100" dir="2700000" algn="tl">
                  <a:srgbClr val="000000">
                    <a:alpha val="43137"/>
                  </a:srgbClr>
                </a:outerShdw>
              </a:effectLst>
            </a:endParaRPr>
          </a:p>
          <a:p>
            <a:pPr marL="0" lvl="0" indent="0">
              <a:buNone/>
            </a:pPr>
            <a:r>
              <a:rPr lang="es-CL" altLang="es-CL" sz="2400" b="1" dirty="0" smtClean="0">
                <a:effectLst>
                  <a:outerShdw blurRad="38100" dist="38100" dir="2700000" algn="tl">
                    <a:srgbClr val="000000">
                      <a:alpha val="43137"/>
                    </a:srgbClr>
                  </a:outerShdw>
                </a:effectLst>
              </a:rPr>
              <a:t> CONYUGE O  CONVIVIENTE CIVIL ,HIJOS </a:t>
            </a:r>
            <a:r>
              <a:rPr lang="es-CL" altLang="es-CL" sz="2400" dirty="0" smtClean="0">
                <a:effectLst>
                  <a:outerShdw blurRad="38100" dist="38100" dir="2700000" algn="tl">
                    <a:srgbClr val="000000">
                      <a:alpha val="43137"/>
                    </a:srgbClr>
                  </a:outerShdw>
                </a:effectLst>
              </a:rPr>
              <a:t>      sujetos a patria potestad cuyos bienes estén sometidos a la administración del declarante y de las personas que éste tenga bajo tutela o curatela. </a:t>
            </a:r>
          </a:p>
        </p:txBody>
      </p:sp>
      <p:sp>
        <p:nvSpPr>
          <p:cNvPr id="7"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000" b="0" i="0" u="none" strike="noStrike" cap="none" normalizeH="0" baseline="0" smtClean="0">
                <a:ln>
                  <a:noFill/>
                </a:ln>
                <a:solidFill>
                  <a:schemeClr val="tx1"/>
                </a:solidFill>
                <a:effectLst/>
                <a:latin typeface="Arial Unicode MS" panose="020B0604020202020204" pitchFamily="34" charset="-128"/>
              </a:rPr>
              <a:t>Los alcaldes, concejales y consejeros regionales.</a:t>
            </a:r>
            <a:r>
              <a:rPr kumimoji="0" lang="es-CL" altLang="es-CL" sz="800" b="0" i="0" u="none" strike="noStrike" cap="none" normalizeH="0" baseline="0" smtClean="0">
                <a:ln>
                  <a:noFill/>
                </a:ln>
                <a:solidFill>
                  <a:schemeClr val="tx1"/>
                </a:solidFill>
                <a:effectLst/>
              </a:rPr>
              <a:t> </a:t>
            </a:r>
            <a:endParaRPr kumimoji="0" lang="es-CL" altLang="es-CL"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36898264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altLang="es-CL" b="1" dirty="0">
                <a:effectLst>
                  <a:outerShdw blurRad="38100" dist="38100" dir="2700000" algn="tl">
                    <a:srgbClr val="000000">
                      <a:alpha val="43137"/>
                    </a:srgbClr>
                  </a:outerShdw>
                </a:effectLst>
              </a:rPr>
              <a:t>PARIENTES</a:t>
            </a:r>
            <a:endParaRPr lang="es-CL" dirty="0"/>
          </a:p>
        </p:txBody>
      </p:sp>
      <p:sp>
        <p:nvSpPr>
          <p:cNvPr id="3" name="Marcador de contenido 2"/>
          <p:cNvSpPr>
            <a:spLocks noGrp="1"/>
          </p:cNvSpPr>
          <p:nvPr>
            <p:ph sz="quarter" idx="1"/>
          </p:nvPr>
        </p:nvSpPr>
        <p:spPr/>
        <p:txBody>
          <a:bodyPr>
            <a:normAutofit fontScale="85000" lnSpcReduction="20000"/>
          </a:bodyPr>
          <a:lstStyle/>
          <a:p>
            <a:pPr marL="0" lvl="0" indent="0">
              <a:buNone/>
            </a:pPr>
            <a:r>
              <a:rPr lang="es-CL" altLang="es-CL" dirty="0">
                <a:effectLst>
                  <a:outerShdw blurRad="38100" dist="38100" dir="2700000" algn="tl">
                    <a:srgbClr val="000000">
                      <a:alpha val="43137"/>
                    </a:srgbClr>
                  </a:outerShdw>
                </a:effectLst>
              </a:rPr>
              <a:t/>
            </a:r>
            <a:br>
              <a:rPr lang="es-CL" altLang="es-CL" dirty="0">
                <a:effectLst>
                  <a:outerShdw blurRad="38100" dist="38100" dir="2700000" algn="tl">
                    <a:srgbClr val="000000">
                      <a:alpha val="43137"/>
                    </a:srgbClr>
                  </a:outerShdw>
                </a:effectLst>
              </a:rPr>
            </a:br>
            <a:r>
              <a:rPr lang="es-CL" altLang="es-CL" dirty="0">
                <a:effectLst>
                  <a:outerShdw blurRad="38100" dist="38100" dir="2700000" algn="tl">
                    <a:srgbClr val="000000">
                      <a:alpha val="43137"/>
                    </a:srgbClr>
                  </a:outerShdw>
                </a:effectLst>
              </a:rPr>
              <a:t>      Alcaldes , Concejales  y Consejeros regionales  y las autoridades de los Poderes del Estado  </a:t>
            </a:r>
            <a:r>
              <a:rPr lang="es-CL" altLang="es-CL" b="1" dirty="0">
                <a:effectLst>
                  <a:outerShdw blurRad="38100" dist="38100" dir="2700000" algn="tl">
                    <a:srgbClr val="000000">
                      <a:alpha val="43137"/>
                    </a:srgbClr>
                  </a:outerShdw>
                </a:effectLst>
              </a:rPr>
              <a:t>deberán</a:t>
            </a:r>
            <a:r>
              <a:rPr lang="es-CL" altLang="es-CL" dirty="0">
                <a:effectLst>
                  <a:outerShdw blurRad="38100" dist="38100" dir="2700000" algn="tl">
                    <a:srgbClr val="000000">
                      <a:alpha val="43137"/>
                    </a:srgbClr>
                  </a:outerShdw>
                </a:effectLst>
              </a:rPr>
              <a:t> declarar nombre completo de sus parientes por consanguinidad en toda la línea recta y en la línea colateral en el segundo grado tanto por consanguinidad como por afinidad, que se encuentren vivos.</a:t>
            </a:r>
          </a:p>
          <a:p>
            <a:pPr marL="0" lvl="0" indent="0">
              <a:buNone/>
            </a:pPr>
            <a:r>
              <a:rPr lang="es-CL" altLang="es-CL" dirty="0">
                <a:effectLst>
                  <a:outerShdw blurRad="38100" dist="38100" dir="2700000" algn="tl">
                    <a:srgbClr val="000000">
                      <a:alpha val="43137"/>
                    </a:srgbClr>
                  </a:outerShdw>
                </a:effectLst>
              </a:rPr>
              <a:t/>
            </a:r>
            <a:br>
              <a:rPr lang="es-CL" altLang="es-CL" dirty="0">
                <a:effectLst>
                  <a:outerShdw blurRad="38100" dist="38100" dir="2700000" algn="tl">
                    <a:srgbClr val="000000">
                      <a:alpha val="43137"/>
                    </a:srgbClr>
                  </a:outerShdw>
                </a:effectLst>
              </a:rPr>
            </a:br>
            <a:r>
              <a:rPr lang="es-CL" altLang="es-CL" dirty="0">
                <a:effectLst>
                  <a:outerShdw blurRad="38100" dist="38100" dir="2700000" algn="tl">
                    <a:srgbClr val="000000">
                      <a:alpha val="43137"/>
                    </a:srgbClr>
                  </a:outerShdw>
                </a:effectLst>
              </a:rPr>
              <a:t>     En los sitios electrónicos   sólo se publicará el nombre de los parientes por consanguinidad en primer grado en la línea recta del declarante</a:t>
            </a:r>
            <a:r>
              <a:rPr lang="es-CL" altLang="es-CL" dirty="0" smtClean="0">
                <a:effectLst>
                  <a:outerShdw blurRad="38100" dist="38100" dir="2700000" algn="tl">
                    <a:srgbClr val="000000">
                      <a:alpha val="43137"/>
                    </a:srgbClr>
                  </a:outerShdw>
                </a:effectLst>
              </a:rPr>
              <a:t>.</a:t>
            </a:r>
          </a:p>
          <a:p>
            <a:pPr marL="0" lvl="0" indent="0">
              <a:buNone/>
            </a:pPr>
            <a:endParaRPr lang="es-CL" altLang="es-CL" dirty="0">
              <a:effectLst>
                <a:outerShdw blurRad="38100" dist="38100" dir="2700000" algn="tl">
                  <a:srgbClr val="000000">
                    <a:alpha val="43137"/>
                  </a:srgbClr>
                </a:outerShdw>
              </a:effectLst>
            </a:endParaRPr>
          </a:p>
          <a:p>
            <a:pPr marL="0" lvl="0" indent="0">
              <a:buNone/>
            </a:pPr>
            <a:r>
              <a:rPr lang="es-CL" altLang="es-CL" b="1" dirty="0">
                <a:effectLst>
                  <a:outerShdw blurRad="38100" dist="38100" dir="2700000" algn="tl">
                    <a:srgbClr val="000000">
                      <a:alpha val="43137"/>
                    </a:srgbClr>
                  </a:outerShdw>
                </a:effectLst>
              </a:rPr>
              <a:t>OTROS</a:t>
            </a:r>
            <a:r>
              <a:rPr lang="es-CL" altLang="es-CL" dirty="0">
                <a:effectLst>
                  <a:outerShdw blurRad="38100" dist="38100" dir="2700000" algn="tl">
                    <a:srgbClr val="000000">
                      <a:alpha val="43137"/>
                    </a:srgbClr>
                  </a:outerShdw>
                </a:effectLst>
              </a:rPr>
              <a:t> En el caso de los fiscales del Ministerio Público, de los jueces de los juzgados de garantía y de los tribunales de juicio oral en lo penal, los datos de los parientes indicados en el inciso precedente no serán publicados, debiendo registrarse esa información en carácter de secreta.</a:t>
            </a:r>
          </a:p>
          <a:p>
            <a:pPr marL="0" lvl="0" indent="0">
              <a:buNone/>
            </a:pPr>
            <a:r>
              <a:rPr lang="es-CL" altLang="es-CL" sz="1600" dirty="0">
                <a:effectLst>
                  <a:outerShdw blurRad="38100" dist="38100" dir="2700000" algn="tl">
                    <a:srgbClr val="000000">
                      <a:alpha val="43137"/>
                    </a:srgbClr>
                  </a:outerShdw>
                </a:effectLst>
              </a:rPr>
              <a:t/>
            </a:r>
            <a:br>
              <a:rPr lang="es-CL" altLang="es-CL" sz="1600" dirty="0">
                <a:effectLst>
                  <a:outerShdw blurRad="38100" dist="38100" dir="2700000" algn="tl">
                    <a:srgbClr val="000000">
                      <a:alpha val="43137"/>
                    </a:srgbClr>
                  </a:outerShdw>
                </a:effectLst>
              </a:rPr>
            </a:br>
            <a:endParaRPr lang="es-CL" dirty="0"/>
          </a:p>
        </p:txBody>
      </p:sp>
    </p:spTree>
    <p:extLst>
      <p:ext uri="{BB962C8B-B14F-4D97-AF65-F5344CB8AC3E}">
        <p14:creationId xmlns:p14="http://schemas.microsoft.com/office/powerpoint/2010/main" xmlns="" val="1087383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PARIENTES </a:t>
            </a:r>
            <a:endParaRPr lang="es-CL" dirty="0"/>
          </a:p>
        </p:txBody>
      </p:sp>
      <p:sp>
        <p:nvSpPr>
          <p:cNvPr id="3" name="Marcador de contenido 2"/>
          <p:cNvSpPr>
            <a:spLocks noGrp="1"/>
          </p:cNvSpPr>
          <p:nvPr>
            <p:ph sz="quarter" idx="1"/>
          </p:nvPr>
        </p:nvSpPr>
        <p:spPr>
          <a:xfrm>
            <a:off x="2161374" y="1907796"/>
            <a:ext cx="8915400" cy="3777622"/>
          </a:xfrm>
        </p:spPr>
        <p:txBody>
          <a:bodyPr>
            <a:normAutofit fontScale="85000" lnSpcReduction="20000"/>
          </a:bodyPr>
          <a:lstStyle/>
          <a:p>
            <a:pPr marL="0" lvl="0" indent="0" defTabSz="914400" eaLnBrk="0" fontAlgn="base" hangingPunct="0">
              <a:spcBef>
                <a:spcPct val="0"/>
              </a:spcBef>
              <a:spcAft>
                <a:spcPct val="0"/>
              </a:spcAft>
              <a:buClrTx/>
              <a:buNone/>
            </a:pPr>
            <a:r>
              <a:rPr lang="es-CL" sz="2900" b="1" dirty="0" smtClean="0"/>
              <a:t>Línea recta  consanguinidad :</a:t>
            </a:r>
          </a:p>
          <a:p>
            <a:pPr marL="0" lvl="0" indent="0" defTabSz="914400" eaLnBrk="0" fontAlgn="base" hangingPunct="0">
              <a:spcBef>
                <a:spcPct val="0"/>
              </a:spcBef>
              <a:spcAft>
                <a:spcPct val="0"/>
              </a:spcAft>
              <a:buClrTx/>
              <a:buNone/>
            </a:pPr>
            <a:endParaRPr lang="es-CL" sz="2900" b="1" dirty="0" smtClean="0"/>
          </a:p>
          <a:p>
            <a:pPr marL="0" lvl="0" indent="0" defTabSz="914400" eaLnBrk="0" fontAlgn="base" hangingPunct="0">
              <a:spcBef>
                <a:spcPct val="0"/>
              </a:spcBef>
              <a:spcAft>
                <a:spcPct val="0"/>
              </a:spcAft>
              <a:buClrTx/>
              <a:buNone/>
            </a:pPr>
            <a:r>
              <a:rPr lang="es-CL" altLang="es-CL" sz="2100" dirty="0" smtClean="0">
                <a:solidFill>
                  <a:schemeClr val="tx1"/>
                </a:solidFill>
                <a:latin typeface="Arial" panose="020B0604020202020204" pitchFamily="34" charset="0"/>
              </a:rPr>
              <a:t>Son Padres , Abuelos, Bisabuelos  , hijos  </a:t>
            </a:r>
            <a:r>
              <a:rPr lang="es-CL" altLang="es-CL" sz="2100" dirty="0">
                <a:solidFill>
                  <a:schemeClr val="tx1"/>
                </a:solidFill>
                <a:latin typeface="Arial" panose="020B0604020202020204" pitchFamily="34" charset="0"/>
              </a:rPr>
              <a:t>,</a:t>
            </a:r>
            <a:r>
              <a:rPr lang="es-CL" altLang="es-CL" sz="2100" dirty="0" smtClean="0">
                <a:solidFill>
                  <a:schemeClr val="tx1"/>
                </a:solidFill>
                <a:latin typeface="Arial" panose="020B0604020202020204" pitchFamily="34" charset="0"/>
              </a:rPr>
              <a:t>nietos  y bisnietos .( que estén vivos .)</a:t>
            </a:r>
          </a:p>
          <a:p>
            <a:pPr marL="0" lvl="0" indent="0" defTabSz="914400" eaLnBrk="0" fontAlgn="base" hangingPunct="0">
              <a:spcBef>
                <a:spcPct val="0"/>
              </a:spcBef>
              <a:spcAft>
                <a:spcPct val="0"/>
              </a:spcAft>
              <a:buClrTx/>
              <a:buNone/>
            </a:pPr>
            <a:endParaRPr lang="es-CL" altLang="es-CL" sz="2100" dirty="0" smtClean="0">
              <a:solidFill>
                <a:schemeClr val="tx1"/>
              </a:solidFill>
              <a:latin typeface="Arial" panose="020B0604020202020204" pitchFamily="34" charset="0"/>
            </a:endParaRPr>
          </a:p>
          <a:p>
            <a:pPr marL="0" lvl="0" indent="0" defTabSz="914400" eaLnBrk="0" fontAlgn="base" hangingPunct="0">
              <a:spcBef>
                <a:spcPct val="0"/>
              </a:spcBef>
              <a:spcAft>
                <a:spcPct val="0"/>
              </a:spcAft>
              <a:buClrTx/>
              <a:buNone/>
            </a:pPr>
            <a:endParaRPr lang="es-CL" altLang="es-CL" sz="2100" dirty="0" smtClean="0">
              <a:solidFill>
                <a:schemeClr val="tx1"/>
              </a:solidFill>
              <a:latin typeface="Arial" panose="020B0604020202020204" pitchFamily="34" charset="0"/>
            </a:endParaRPr>
          </a:p>
          <a:p>
            <a:pPr marL="0" indent="0" defTabSz="914400" eaLnBrk="0" fontAlgn="base" hangingPunct="0">
              <a:spcBef>
                <a:spcPct val="0"/>
              </a:spcBef>
              <a:spcAft>
                <a:spcPct val="0"/>
              </a:spcAft>
              <a:buClrTx/>
              <a:buNone/>
            </a:pPr>
            <a:r>
              <a:rPr lang="es-CL" altLang="es-CL" sz="2900" b="1" dirty="0"/>
              <a:t>L</a:t>
            </a:r>
            <a:r>
              <a:rPr lang="es-CL" altLang="es-CL" sz="2900" b="1" dirty="0" smtClean="0"/>
              <a:t>ínea </a:t>
            </a:r>
            <a:r>
              <a:rPr lang="es-CL" altLang="es-CL" sz="2900" b="1" dirty="0"/>
              <a:t>colateral en el segundo grado tanto por consanguinidad como por afinidad, que se encuentren vivos</a:t>
            </a:r>
            <a:r>
              <a:rPr lang="es-CL" altLang="es-CL" sz="4000" dirty="0" smtClean="0"/>
              <a:t>.</a:t>
            </a:r>
          </a:p>
          <a:p>
            <a:pPr marL="0" indent="0" defTabSz="914400" eaLnBrk="0" fontAlgn="base" hangingPunct="0">
              <a:spcBef>
                <a:spcPct val="0"/>
              </a:spcBef>
              <a:spcAft>
                <a:spcPct val="0"/>
              </a:spcAft>
              <a:buClrTx/>
              <a:buNone/>
            </a:pPr>
            <a:r>
              <a:rPr lang="es-CL" altLang="es-CL" sz="2100" dirty="0" smtClean="0">
                <a:solidFill>
                  <a:schemeClr val="tx1"/>
                </a:solidFill>
                <a:latin typeface="Arial Unicode MS" panose="020B0604020202020204" pitchFamily="34" charset="-128"/>
              </a:rPr>
              <a:t>.</a:t>
            </a:r>
          </a:p>
          <a:p>
            <a:pPr marL="0" indent="0" defTabSz="914400" eaLnBrk="0" fontAlgn="base" hangingPunct="0">
              <a:spcBef>
                <a:spcPct val="0"/>
              </a:spcBef>
              <a:spcAft>
                <a:spcPct val="0"/>
              </a:spcAft>
              <a:buClrTx/>
              <a:buNone/>
            </a:pPr>
            <a:endParaRPr lang="es-CL" altLang="es-CL" sz="2100" dirty="0" smtClean="0">
              <a:solidFill>
                <a:schemeClr val="tx1"/>
              </a:solidFill>
              <a:latin typeface="Arial Unicode MS" panose="020B0604020202020204" pitchFamily="34" charset="-128"/>
            </a:endParaRPr>
          </a:p>
          <a:p>
            <a:pPr marL="0" indent="0" defTabSz="914400" eaLnBrk="0" fontAlgn="base" hangingPunct="0">
              <a:spcBef>
                <a:spcPct val="0"/>
              </a:spcBef>
              <a:spcAft>
                <a:spcPct val="0"/>
              </a:spcAft>
              <a:buClrTx/>
              <a:buNone/>
            </a:pPr>
            <a:r>
              <a:rPr lang="es-CL" altLang="es-CL" sz="2900" dirty="0" smtClean="0">
                <a:solidFill>
                  <a:schemeClr val="tx1"/>
                </a:solidFill>
                <a:latin typeface="Arial Unicode MS" panose="020B0604020202020204" pitchFamily="34" charset="-128"/>
              </a:rPr>
              <a:t>Son los hermanos y los </a:t>
            </a:r>
            <a:r>
              <a:rPr lang="es-CL" altLang="es-CL" sz="2900" dirty="0">
                <a:solidFill>
                  <a:schemeClr val="tx1"/>
                </a:solidFill>
                <a:latin typeface="Arial Unicode MS" panose="020B0604020202020204" pitchFamily="34" charset="-128"/>
              </a:rPr>
              <a:t>hermanos de </a:t>
            </a:r>
            <a:r>
              <a:rPr lang="es-CL" altLang="es-CL" sz="2900" dirty="0" smtClean="0">
                <a:solidFill>
                  <a:schemeClr val="tx1"/>
                </a:solidFill>
                <a:latin typeface="Arial Unicode MS" panose="020B0604020202020204" pitchFamily="34" charset="-128"/>
              </a:rPr>
              <a:t>su cónyuge o conviviente civil  ( cuñados ).</a:t>
            </a:r>
            <a:r>
              <a:rPr lang="es-CL" altLang="es-CL" sz="2900" dirty="0" smtClean="0">
                <a:solidFill>
                  <a:schemeClr val="tx1"/>
                </a:solidFill>
              </a:rPr>
              <a:t> </a:t>
            </a:r>
          </a:p>
          <a:p>
            <a:pPr marL="0" indent="0" defTabSz="914400" eaLnBrk="0" fontAlgn="base" hangingPunct="0">
              <a:spcBef>
                <a:spcPct val="0"/>
              </a:spcBef>
              <a:spcAft>
                <a:spcPct val="0"/>
              </a:spcAft>
              <a:buClrTx/>
              <a:buNone/>
            </a:pPr>
            <a:endParaRPr lang="es-CL" altLang="es-CL" sz="2900" dirty="0" smtClean="0">
              <a:solidFill>
                <a:schemeClr val="tx1"/>
              </a:solidFill>
            </a:endParaRPr>
          </a:p>
        </p:txBody>
      </p:sp>
      <p:sp>
        <p:nvSpPr>
          <p:cNvPr id="13" name="Rectangle 10"/>
          <p:cNvSpPr>
            <a:spLocks noChangeArrowheads="1"/>
          </p:cNvSpPr>
          <p:nvPr/>
        </p:nvSpPr>
        <p:spPr bwMode="auto">
          <a:xfrm>
            <a:off x="0" y="-125343"/>
            <a:ext cx="325730"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000" b="0" i="0" u="none" strike="noStrike" cap="none" normalizeH="0" baseline="0" dirty="0" smtClean="0">
                <a:ln>
                  <a:noFill/>
                </a:ln>
                <a:solidFill>
                  <a:schemeClr val="tx1"/>
                </a:solidFill>
                <a:effectLst/>
                <a:latin typeface="Arial Unicode MS" panose="020B0604020202020204" pitchFamily="34" charset="-128"/>
              </a:rPr>
              <a:t/>
            </a:r>
            <a:br>
              <a:rPr kumimoji="0" lang="es-CL" altLang="es-CL" sz="1000" b="0" i="0" u="none" strike="noStrike" cap="none" normalizeH="0" baseline="0" dirty="0" smtClean="0">
                <a:ln>
                  <a:noFill/>
                </a:ln>
                <a:solidFill>
                  <a:schemeClr val="tx1"/>
                </a:solidFill>
                <a:effectLst/>
                <a:latin typeface="Arial Unicode MS" panose="020B0604020202020204" pitchFamily="34" charset="-128"/>
              </a:rPr>
            </a:br>
            <a:r>
              <a:rPr kumimoji="0" lang="es-CL" altLang="es-CL" sz="1000" b="0" i="0" u="none" strike="noStrike" cap="none" normalizeH="0" baseline="0" dirty="0" smtClean="0">
                <a:ln>
                  <a:noFill/>
                </a:ln>
                <a:solidFill>
                  <a:schemeClr val="tx1"/>
                </a:solidFill>
                <a:effectLst/>
                <a:latin typeface="Arial Unicode MS" panose="020B0604020202020204" pitchFamily="34" charset="-128"/>
              </a:rPr>
              <a:t/>
            </a:r>
            <a:br>
              <a:rPr kumimoji="0" lang="es-CL" altLang="es-CL" sz="1000" b="0" i="0" u="none" strike="noStrike" cap="none" normalizeH="0" baseline="0" dirty="0" smtClean="0">
                <a:ln>
                  <a:noFill/>
                </a:ln>
                <a:solidFill>
                  <a:schemeClr val="tx1"/>
                </a:solidFill>
                <a:effectLst/>
                <a:latin typeface="Arial Unicode MS" panose="020B0604020202020204" pitchFamily="34" charset="-128"/>
              </a:rPr>
            </a:br>
            <a:r>
              <a:rPr kumimoji="0" lang="es-CL" altLang="es-CL" sz="1000" b="0" i="0" u="none" strike="noStrike" cap="none" normalizeH="0" baseline="0" dirty="0" smtClean="0">
                <a:ln>
                  <a:noFill/>
                </a:ln>
                <a:solidFill>
                  <a:schemeClr val="tx1"/>
                </a:solidFill>
                <a:effectLst/>
                <a:latin typeface="Arial Unicode MS" panose="020B0604020202020204" pitchFamily="34" charset="-128"/>
              </a:rPr>
              <a:t/>
            </a:r>
            <a:br>
              <a:rPr kumimoji="0" lang="es-CL" altLang="es-CL" sz="1000" b="0" i="0" u="none" strike="noStrike" cap="none" normalizeH="0" baseline="0" dirty="0" smtClean="0">
                <a:ln>
                  <a:noFill/>
                </a:ln>
                <a:solidFill>
                  <a:schemeClr val="tx1"/>
                </a:solidFill>
                <a:effectLst/>
                <a:latin typeface="Arial Unicode MS" panose="020B0604020202020204" pitchFamily="34" charset="-128"/>
              </a:rPr>
            </a:br>
            <a:r>
              <a:rPr kumimoji="0" lang="es-CL" altLang="es-CL" sz="1000" b="0" i="0" u="none" strike="noStrike" cap="none" normalizeH="0" baseline="0" dirty="0" smtClean="0">
                <a:ln>
                  <a:noFill/>
                </a:ln>
                <a:solidFill>
                  <a:schemeClr val="tx1"/>
                </a:solidFill>
                <a:effectLst/>
                <a:latin typeface="Arial Unicode MS" panose="020B0604020202020204" pitchFamily="34" charset="-128"/>
              </a:rPr>
              <a:t>    </a:t>
            </a:r>
            <a:endParaRPr kumimoji="0" lang="es-CL" altLang="es-CL" sz="18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11"/>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000" b="0" i="0" u="none" strike="noStrike" cap="none" normalizeH="0" baseline="0" dirty="0" smtClean="0">
                <a:ln>
                  <a:noFill/>
                </a:ln>
                <a:solidFill>
                  <a:schemeClr val="tx1"/>
                </a:solidFill>
                <a:effectLst/>
                <a:latin typeface="Arial Unicode MS" panose="020B0604020202020204" pitchFamily="34" charset="-128"/>
              </a:rPr>
              <a:t> </a:t>
            </a:r>
            <a:endParaRPr kumimoji="0" lang="es-CL" altLang="es-C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37062914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altLang="es-CL" dirty="0"/>
              <a:t>Singularización de actividades del declarante</a:t>
            </a:r>
            <a:endParaRPr lang="es-CL" dirty="0"/>
          </a:p>
        </p:txBody>
      </p:sp>
      <p:sp>
        <p:nvSpPr>
          <p:cNvPr id="4" name="Rectangle 1"/>
          <p:cNvSpPr>
            <a:spLocks noGrp="1" noChangeArrowheads="1"/>
          </p:cNvSpPr>
          <p:nvPr>
            <p:ph sz="quarter" idx="1"/>
          </p:nvPr>
        </p:nvSpPr>
        <p:spPr/>
        <p:txBody>
          <a:bodyPr>
            <a:normAutofit/>
          </a:bodyPr>
          <a:lstStyle/>
          <a:p>
            <a:pPr lvl="0"/>
            <a:r>
              <a:rPr lang="es-CL" altLang="es-CL" sz="2000" b="1" dirty="0" smtClean="0"/>
              <a:t> Los sujetos obligados deberán singularizar las actividades profesionales, laborales, económicas, gremiales o de beneficencia</a:t>
            </a:r>
            <a:r>
              <a:rPr lang="es-CL" altLang="es-CL" sz="2000" dirty="0" smtClean="0"/>
              <a:t> a la fecha de la declaración</a:t>
            </a:r>
          </a:p>
          <a:p>
            <a:pPr lvl="0"/>
            <a:r>
              <a:rPr lang="es-CL" altLang="es-CL" sz="2000" dirty="0" smtClean="0"/>
              <a:t> Las que hayan realizado o en que hayan participado dentro de los doce meses anteriores a la fecha de asunción del cargo, sean o no  remuneradas</a:t>
            </a:r>
          </a:p>
          <a:p>
            <a:pPr lvl="0"/>
            <a:r>
              <a:rPr lang="es-CL" altLang="es-CL" sz="2000" dirty="0" smtClean="0"/>
              <a:t/>
            </a:r>
            <a:br>
              <a:rPr lang="es-CL" altLang="es-CL" sz="2000" dirty="0" smtClean="0"/>
            </a:br>
            <a:r>
              <a:rPr lang="es-CL" altLang="es-CL" sz="2000" dirty="0" smtClean="0"/>
              <a:t>     La singularización </a:t>
            </a:r>
            <a:r>
              <a:rPr lang="es-CL" altLang="es-CL" sz="2000" dirty="0"/>
              <a:t> </a:t>
            </a:r>
            <a:r>
              <a:rPr lang="es-CL" altLang="es-CL" sz="2000" dirty="0" smtClean="0"/>
              <a:t>de actividades </a:t>
            </a:r>
            <a:r>
              <a:rPr lang="es-CL" altLang="es-CL" sz="2000" dirty="0" err="1" smtClean="0"/>
              <a:t>incluendo</a:t>
            </a:r>
            <a:r>
              <a:rPr lang="es-CL" altLang="es-CL" sz="2000" dirty="0" smtClean="0"/>
              <a:t> el rubro, área o tipo de actividad desarrollada.</a:t>
            </a:r>
          </a:p>
          <a:p>
            <a:pPr lvl="0"/>
            <a:r>
              <a:rPr lang="es-CL" altLang="es-CL" dirty="0" smtClean="0"/>
              <a:t/>
            </a:r>
            <a:br>
              <a:rPr lang="es-CL" altLang="es-CL" dirty="0" smtClean="0"/>
            </a:br>
            <a:r>
              <a:rPr lang="es-CL" altLang="es-CL" dirty="0" smtClean="0"/>
              <a:t>    </a:t>
            </a:r>
          </a:p>
        </p:txBody>
      </p:sp>
    </p:spTree>
    <p:extLst>
      <p:ext uri="{BB962C8B-B14F-4D97-AF65-F5344CB8AC3E}">
        <p14:creationId xmlns:p14="http://schemas.microsoft.com/office/powerpoint/2010/main" xmlns="" val="1448695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Fecha de vigencia </a:t>
            </a:r>
            <a:endParaRPr lang="es-CL" dirty="0"/>
          </a:p>
        </p:txBody>
      </p:sp>
      <p:sp>
        <p:nvSpPr>
          <p:cNvPr id="3" name="Marcador de contenido 2"/>
          <p:cNvSpPr>
            <a:spLocks noGrp="1"/>
          </p:cNvSpPr>
          <p:nvPr>
            <p:ph sz="quarter" idx="1"/>
          </p:nvPr>
        </p:nvSpPr>
        <p:spPr/>
        <p:txBody>
          <a:bodyPr>
            <a:normAutofit/>
          </a:bodyPr>
          <a:lstStyle/>
          <a:p>
            <a:r>
              <a:rPr lang="es-CL" dirty="0"/>
              <a:t>Artículo 1° transitorio ley 20880.</a:t>
            </a:r>
          </a:p>
          <a:p>
            <a:endParaRPr lang="es-CL" dirty="0"/>
          </a:p>
          <a:p>
            <a:r>
              <a:rPr lang="es-CL" dirty="0" smtClean="0"/>
              <a:t> </a:t>
            </a:r>
            <a:r>
              <a:rPr lang="es-CL" sz="3200" dirty="0" smtClean="0"/>
              <a:t>2   de Septiembre de 2016.</a:t>
            </a:r>
            <a:endParaRPr lang="es-CL" dirty="0" smtClean="0"/>
          </a:p>
          <a:p>
            <a:endParaRPr lang="es-CL" dirty="0" smtClean="0"/>
          </a:p>
          <a:p>
            <a:r>
              <a:rPr lang="es-CL" dirty="0" smtClean="0"/>
              <a:t>Artículo 2° transitorio ley 20880.Desde entrada en vigencia de la ley , la referencia  efectuada en otras normas a la obligación de presentar una declaración de intereses  y una declaración de patrimonio , se entenderá hecha a esta ley .</a:t>
            </a:r>
          </a:p>
          <a:p>
            <a:pPr marL="0" indent="0">
              <a:buNone/>
            </a:pPr>
            <a:endParaRPr lang="es-CL" dirty="0"/>
          </a:p>
        </p:txBody>
      </p:sp>
    </p:spTree>
    <p:extLst>
      <p:ext uri="{BB962C8B-B14F-4D97-AF65-F5344CB8AC3E}">
        <p14:creationId xmlns:p14="http://schemas.microsoft.com/office/powerpoint/2010/main" xmlns="" val="19591052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altLang="es-CL" b="1" dirty="0"/>
              <a:t>RESPECTO DE LAS ACTIVIDADES QUE EL DECLARANTE REALICE A LA FECHA DE LA DECLARACIÓN SE DEBERÁ SEÑALAR:</a:t>
            </a:r>
            <a:br>
              <a:rPr lang="es-CL" altLang="es-CL" b="1" dirty="0"/>
            </a:br>
            <a:endParaRPr lang="es-CL" dirty="0"/>
          </a:p>
        </p:txBody>
      </p:sp>
      <p:sp>
        <p:nvSpPr>
          <p:cNvPr id="3" name="Marcador de contenido 2"/>
          <p:cNvSpPr>
            <a:spLocks noGrp="1"/>
          </p:cNvSpPr>
          <p:nvPr>
            <p:ph sz="quarter" idx="1"/>
          </p:nvPr>
        </p:nvSpPr>
        <p:spPr/>
        <p:txBody>
          <a:bodyPr>
            <a:normAutofit fontScale="92500"/>
          </a:bodyPr>
          <a:lstStyle/>
          <a:p>
            <a:r>
              <a:rPr lang="es-CL" altLang="es-CL" dirty="0"/>
              <a:t/>
            </a:r>
            <a:br>
              <a:rPr lang="es-CL" altLang="es-CL" dirty="0"/>
            </a:br>
            <a:r>
              <a:rPr lang="es-CL" altLang="es-CL" dirty="0"/>
              <a:t>    </a:t>
            </a:r>
            <a:br>
              <a:rPr lang="es-CL" altLang="es-CL" dirty="0"/>
            </a:br>
            <a:r>
              <a:rPr lang="es-CL" altLang="es-CL" dirty="0"/>
              <a:t>     a) Período durante el que se han desarrollado, señalando la fecha de inicio</a:t>
            </a:r>
            <a:r>
              <a:rPr lang="es-CL" altLang="es-CL" dirty="0" smtClean="0"/>
              <a:t>;</a:t>
            </a:r>
          </a:p>
          <a:p>
            <a:r>
              <a:rPr lang="es-CL" altLang="es-CL" dirty="0"/>
              <a:t/>
            </a:r>
            <a:br>
              <a:rPr lang="es-CL" altLang="es-CL" dirty="0"/>
            </a:br>
            <a:r>
              <a:rPr lang="es-CL" altLang="es-CL" dirty="0"/>
              <a:t>     b) La percepción o no de una remuneración;</a:t>
            </a:r>
            <a:br>
              <a:rPr lang="es-CL" altLang="es-CL" dirty="0"/>
            </a:br>
            <a:r>
              <a:rPr lang="es-CL" altLang="es-CL" dirty="0"/>
              <a:t>     c) Nombre o razón social y rol único nacional de la persona o entidad para la que se realizan tales actividades, </a:t>
            </a:r>
            <a:r>
              <a:rPr lang="es-CL" altLang="es-CL" dirty="0" smtClean="0"/>
              <a:t>y</a:t>
            </a:r>
          </a:p>
          <a:p>
            <a:r>
              <a:rPr lang="es-CL" altLang="es-CL" dirty="0"/>
              <a:t/>
            </a:r>
            <a:br>
              <a:rPr lang="es-CL" altLang="es-CL" dirty="0"/>
            </a:br>
            <a:r>
              <a:rPr lang="es-CL" altLang="es-CL" dirty="0"/>
              <a:t>     d) En el caso de las actividades gremiales o de beneficencia, deberá indicarse, además, la naturaleza del vínculo y el objeto de la entidad para la cual se desarrollan las actividades. </a:t>
            </a:r>
          </a:p>
          <a:p>
            <a:endParaRPr lang="es-CL" dirty="0"/>
          </a:p>
        </p:txBody>
      </p:sp>
    </p:spTree>
    <p:extLst>
      <p:ext uri="{BB962C8B-B14F-4D97-AF65-F5344CB8AC3E}">
        <p14:creationId xmlns:p14="http://schemas.microsoft.com/office/powerpoint/2010/main" xmlns="" val="19041764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altLang="es-CL" dirty="0" smtClean="0"/>
              <a:t>SINGULARIZACIÓN DE BIENES INMUEBLES.</a:t>
            </a:r>
            <a:endParaRPr lang="es-CL" dirty="0"/>
          </a:p>
        </p:txBody>
      </p:sp>
      <p:sp>
        <p:nvSpPr>
          <p:cNvPr id="4" name="Rectangle 1"/>
          <p:cNvSpPr>
            <a:spLocks noGrp="1" noChangeArrowheads="1"/>
          </p:cNvSpPr>
          <p:nvPr>
            <p:ph sz="quarter" idx="1"/>
          </p:nvPr>
        </p:nvSpPr>
        <p:spPr/>
        <p:txBody>
          <a:bodyPr>
            <a:normAutofit/>
          </a:bodyPr>
          <a:lstStyle/>
          <a:p>
            <a:pPr lvl="0"/>
            <a:r>
              <a:rPr lang="es-CL" altLang="es-CL" sz="2400" dirty="0" smtClean="0"/>
              <a:t> Como  propietario, situados en el país o en el extranjero,</a:t>
            </a:r>
          </a:p>
          <a:p>
            <a:pPr lvl="0"/>
            <a:r>
              <a:rPr lang="es-CL" altLang="es-CL" sz="2400" dirty="0" smtClean="0"/>
              <a:t>  en propiedad, copropiedad, comunidad, propiedad fiduciaria o cualquier otra forma de propiedad. </a:t>
            </a:r>
          </a:p>
          <a:p>
            <a:pPr lvl="0"/>
            <a:r>
              <a:rPr lang="es-CL" altLang="es-CL" sz="2400" dirty="0" err="1" smtClean="0"/>
              <a:t>Ademas</a:t>
            </a:r>
            <a:r>
              <a:rPr lang="es-CL" altLang="es-CL" sz="2400" dirty="0" smtClean="0"/>
              <a:t> los inmuebles sobre los cuales ejerzan otros derechos reales distintos de la propiedad.</a:t>
            </a:r>
            <a:r>
              <a:rPr lang="es-CL" altLang="es-CL" sz="2400" b="1" dirty="0" smtClean="0"/>
              <a:t/>
            </a:r>
            <a:br>
              <a:rPr lang="es-CL" altLang="es-CL" sz="2400" b="1" dirty="0" smtClean="0"/>
            </a:br>
            <a:r>
              <a:rPr lang="es-CL" altLang="es-CL" sz="2400" b="1" dirty="0" smtClean="0"/>
              <a:t>    </a:t>
            </a:r>
            <a:endParaRPr lang="es-CL" altLang="es-CL" sz="2400" dirty="0" smtClean="0"/>
          </a:p>
        </p:txBody>
      </p:sp>
    </p:spTree>
    <p:extLst>
      <p:ext uri="{BB962C8B-B14F-4D97-AF65-F5344CB8AC3E}">
        <p14:creationId xmlns:p14="http://schemas.microsoft.com/office/powerpoint/2010/main" xmlns="" val="14725657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Datos de inmuebles en chile  </a:t>
            </a:r>
            <a:endParaRPr lang="es-CL" dirty="0"/>
          </a:p>
        </p:txBody>
      </p:sp>
      <p:sp>
        <p:nvSpPr>
          <p:cNvPr id="3" name="Marcador de contenido 2"/>
          <p:cNvSpPr>
            <a:spLocks noGrp="1"/>
          </p:cNvSpPr>
          <p:nvPr>
            <p:ph sz="quarter" idx="1"/>
          </p:nvPr>
        </p:nvSpPr>
        <p:spPr/>
        <p:txBody>
          <a:bodyPr>
            <a:normAutofit fontScale="77500" lnSpcReduction="20000"/>
          </a:bodyPr>
          <a:lstStyle/>
          <a:p>
            <a:r>
              <a:rPr lang="es-CL" altLang="es-CL" b="1" dirty="0"/>
              <a:t> </a:t>
            </a:r>
            <a:r>
              <a:rPr lang="es-CL" altLang="es-CL" dirty="0"/>
              <a:t/>
            </a:r>
            <a:br>
              <a:rPr lang="es-CL" altLang="es-CL" dirty="0"/>
            </a:br>
            <a:r>
              <a:rPr lang="es-CL" altLang="es-CL" dirty="0"/>
              <a:t/>
            </a:r>
            <a:br>
              <a:rPr lang="es-CL" altLang="es-CL" dirty="0"/>
            </a:br>
            <a:r>
              <a:rPr lang="es-CL" altLang="es-CL" dirty="0"/>
              <a:t>     a) Su rol de avalúo fiscal;</a:t>
            </a:r>
            <a:br>
              <a:rPr lang="es-CL" altLang="es-CL" dirty="0"/>
            </a:br>
            <a:r>
              <a:rPr lang="es-CL" altLang="es-CL" dirty="0"/>
              <a:t>     b) Su valor de avalúo fiscal;</a:t>
            </a:r>
            <a:br>
              <a:rPr lang="es-CL" altLang="es-CL" dirty="0"/>
            </a:br>
            <a:r>
              <a:rPr lang="es-CL" altLang="es-CL" dirty="0"/>
              <a:t>     c) Conservador de Bienes Raíces en que se encuentra inscrito, con indicación de su número, fojas y año;</a:t>
            </a:r>
            <a:br>
              <a:rPr lang="es-CL" altLang="es-CL" dirty="0"/>
            </a:br>
            <a:r>
              <a:rPr lang="es-CL" altLang="es-CL" dirty="0"/>
              <a:t>     d) Región y comuna en donde se ubica;</a:t>
            </a:r>
            <a:br>
              <a:rPr lang="es-CL" altLang="es-CL" dirty="0"/>
            </a:br>
            <a:r>
              <a:rPr lang="es-CL" altLang="es-CL" dirty="0"/>
              <a:t>     e) Dirección del inmueble;</a:t>
            </a:r>
            <a:br>
              <a:rPr lang="es-CL" altLang="es-CL" dirty="0"/>
            </a:br>
            <a:r>
              <a:rPr lang="es-CL" altLang="es-CL" dirty="0"/>
              <a:t>     f) Forma de propiedad que se ejerce sobre él;</a:t>
            </a:r>
            <a:br>
              <a:rPr lang="es-CL" altLang="es-CL" dirty="0"/>
            </a:br>
            <a:r>
              <a:rPr lang="es-CL" altLang="es-CL" dirty="0"/>
              <a:t>     g) Su fecha de adquisición;</a:t>
            </a:r>
            <a:br>
              <a:rPr lang="es-CL" altLang="es-CL" dirty="0"/>
            </a:br>
            <a:r>
              <a:rPr lang="es-CL" altLang="es-CL" dirty="0"/>
              <a:t>     h) Litigios, e</a:t>
            </a:r>
            <a:br>
              <a:rPr lang="es-CL" altLang="es-CL" dirty="0"/>
            </a:br>
            <a:r>
              <a:rPr lang="es-CL" altLang="es-CL" dirty="0"/>
              <a:t>     i) Las prohibiciones, hipotecas, embargos, usufructos, servidumbres, fideicomisos y demás gravámenes que les afecten, con mención de los datos de sus respectivas inscripciones.</a:t>
            </a:r>
            <a:br>
              <a:rPr lang="es-CL" altLang="es-CL" dirty="0"/>
            </a:br>
            <a:r>
              <a:rPr lang="es-CL" altLang="es-CL" b="1" dirty="0"/>
              <a:t/>
            </a:r>
            <a:br>
              <a:rPr lang="es-CL" altLang="es-CL" b="1" dirty="0"/>
            </a:br>
            <a:r>
              <a:rPr lang="es-CL" altLang="es-CL" b="1" dirty="0"/>
              <a:t>    </a:t>
            </a:r>
            <a:endParaRPr lang="es-CL" dirty="0"/>
          </a:p>
        </p:txBody>
      </p:sp>
    </p:spTree>
    <p:extLst>
      <p:ext uri="{BB962C8B-B14F-4D97-AF65-F5344CB8AC3E}">
        <p14:creationId xmlns:p14="http://schemas.microsoft.com/office/powerpoint/2010/main" xmlns="" val="39692651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t>Datos</a:t>
            </a:r>
            <a:r>
              <a:rPr lang="es-CL" altLang="es-CL" b="1" dirty="0"/>
              <a:t> de los inmuebles ubicados en el extranjero</a:t>
            </a:r>
            <a:r>
              <a:rPr lang="es-CL" dirty="0" smtClean="0"/>
              <a:t> </a:t>
            </a:r>
            <a:endParaRPr lang="es-CL" dirty="0"/>
          </a:p>
        </p:txBody>
      </p:sp>
      <p:sp>
        <p:nvSpPr>
          <p:cNvPr id="3" name="Marcador de contenido 2"/>
          <p:cNvSpPr>
            <a:spLocks noGrp="1"/>
          </p:cNvSpPr>
          <p:nvPr>
            <p:ph sz="quarter" idx="1"/>
          </p:nvPr>
        </p:nvSpPr>
        <p:spPr/>
        <p:txBody>
          <a:bodyPr/>
          <a:lstStyle/>
          <a:p>
            <a:r>
              <a:rPr lang="es-CL" altLang="es-CL" dirty="0"/>
              <a:t/>
            </a:r>
            <a:br>
              <a:rPr lang="es-CL" altLang="es-CL" dirty="0"/>
            </a:br>
            <a:r>
              <a:rPr lang="es-CL" altLang="es-CL" dirty="0"/>
              <a:t/>
            </a:r>
            <a:br>
              <a:rPr lang="es-CL" altLang="es-CL" dirty="0"/>
            </a:br>
            <a:r>
              <a:rPr lang="es-CL" altLang="es-CL" dirty="0"/>
              <a:t>     a) País y ciudad en donde se ubica;</a:t>
            </a:r>
            <a:br>
              <a:rPr lang="es-CL" altLang="es-CL" dirty="0"/>
            </a:br>
            <a:r>
              <a:rPr lang="es-CL" altLang="es-CL" dirty="0"/>
              <a:t>     b) Dirección del inmueble;</a:t>
            </a:r>
            <a:br>
              <a:rPr lang="es-CL" altLang="es-CL" dirty="0"/>
            </a:br>
            <a:r>
              <a:rPr lang="es-CL" altLang="es-CL" dirty="0"/>
              <a:t>     c) Su fecha de adquisición;</a:t>
            </a:r>
            <a:br>
              <a:rPr lang="es-CL" altLang="es-CL" dirty="0"/>
            </a:br>
            <a:r>
              <a:rPr lang="es-CL" altLang="es-CL" dirty="0"/>
              <a:t>     d) Forma de propiedad que se ejerce sobre él, y</a:t>
            </a:r>
            <a:br>
              <a:rPr lang="es-CL" altLang="es-CL" dirty="0"/>
            </a:br>
            <a:r>
              <a:rPr lang="es-CL" altLang="es-CL" dirty="0"/>
              <a:t>     e) Valor corriente en plaza, en los términos del artículo 46 bis de la ley Nº 16.271. </a:t>
            </a:r>
          </a:p>
          <a:p>
            <a:endParaRPr lang="es-CL" dirty="0"/>
          </a:p>
        </p:txBody>
      </p:sp>
    </p:spTree>
    <p:extLst>
      <p:ext uri="{BB962C8B-B14F-4D97-AF65-F5344CB8AC3E}">
        <p14:creationId xmlns:p14="http://schemas.microsoft.com/office/powerpoint/2010/main" xmlns="" val="429104229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2800" b="1" dirty="0" smtClean="0"/>
              <a:t>FORMAS DE PROPIEDAD </a:t>
            </a:r>
            <a:endParaRPr lang="es-CL" sz="2800" b="1" dirty="0"/>
          </a:p>
        </p:txBody>
      </p:sp>
      <p:sp>
        <p:nvSpPr>
          <p:cNvPr id="4" name="Rectangle 1"/>
          <p:cNvSpPr>
            <a:spLocks noGrp="1" noChangeArrowheads="1"/>
          </p:cNvSpPr>
          <p:nvPr>
            <p:ph sz="quarter" idx="1"/>
          </p:nvPr>
        </p:nvSpPr>
        <p:spPr bwMode="auto">
          <a:xfrm>
            <a:off x="2589212" y="2729749"/>
            <a:ext cx="9262151" cy="258532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000" b="0" i="0" u="none" strike="noStrike" cap="none" normalizeH="0" baseline="0" dirty="0" smtClean="0">
                <a:ln>
                  <a:noFill/>
                </a:ln>
                <a:solidFill>
                  <a:schemeClr val="tx1"/>
                </a:solidFill>
                <a:effectLst/>
                <a:latin typeface="Arial Unicode MS" panose="020B0604020202020204" pitchFamily="34" charset="-128"/>
              </a:rPr>
              <a:t> </a:t>
            </a:r>
            <a:r>
              <a:rPr kumimoji="0" lang="es-CL" altLang="es-CL" sz="2800" b="0" i="0" u="none" strike="noStrike" cap="none" normalizeH="0" baseline="0" dirty="0" smtClean="0">
                <a:ln>
                  <a:noFill/>
                </a:ln>
                <a:solidFill>
                  <a:schemeClr val="tx1"/>
                </a:solidFill>
                <a:effectLst/>
                <a:latin typeface="Arial Unicode MS" panose="020B0604020202020204" pitchFamily="34" charset="-128"/>
              </a:rPr>
              <a:t> EL DOMINIO </a:t>
            </a:r>
            <a:r>
              <a:rPr kumimoji="0" lang="es-CL" altLang="es-CL" sz="2800" i="0" u="none" strike="noStrike" cap="none" normalizeH="0" baseline="0" dirty="0" smtClean="0">
                <a:ln>
                  <a:noFill/>
                </a:ln>
                <a:solidFill>
                  <a:schemeClr val="tx1"/>
                </a:solidFill>
                <a:effectLst/>
                <a:latin typeface="Arial Unicode MS" panose="020B0604020202020204" pitchFamily="34" charset="-128"/>
              </a:rPr>
              <a:t>(que se llama también propiedad) </a:t>
            </a:r>
            <a:br>
              <a:rPr kumimoji="0" lang="es-CL" altLang="es-CL" sz="2800" i="0" u="none" strike="noStrike" cap="none" normalizeH="0" baseline="0" dirty="0" smtClean="0">
                <a:ln>
                  <a:noFill/>
                </a:ln>
                <a:solidFill>
                  <a:schemeClr val="tx1"/>
                </a:solidFill>
                <a:effectLst/>
                <a:latin typeface="Arial Unicode MS" panose="020B0604020202020204" pitchFamily="34" charset="-128"/>
              </a:rPr>
            </a:br>
            <a:r>
              <a:rPr kumimoji="0" lang="es-CL" altLang="es-CL" sz="2800" i="0" u="none" strike="noStrike" cap="none" normalizeH="0" baseline="0" dirty="0" smtClean="0">
                <a:ln>
                  <a:noFill/>
                </a:ln>
                <a:solidFill>
                  <a:schemeClr val="tx1"/>
                </a:solidFill>
                <a:effectLst/>
                <a:latin typeface="Arial Unicode MS" panose="020B0604020202020204" pitchFamily="34" charset="-128"/>
              </a:rPr>
              <a:t>es el derecho real en una cosa corporal, para gozar y </a:t>
            </a:r>
            <a:br>
              <a:rPr kumimoji="0" lang="es-CL" altLang="es-CL" sz="2800" i="0" u="none" strike="noStrike" cap="none" normalizeH="0" baseline="0" dirty="0" smtClean="0">
                <a:ln>
                  <a:noFill/>
                </a:ln>
                <a:solidFill>
                  <a:schemeClr val="tx1"/>
                </a:solidFill>
                <a:effectLst/>
                <a:latin typeface="Arial Unicode MS" panose="020B0604020202020204" pitchFamily="34" charset="-128"/>
              </a:rPr>
            </a:br>
            <a:r>
              <a:rPr kumimoji="0" lang="es-CL" altLang="es-CL" sz="2800" i="0" u="none" strike="noStrike" cap="none" normalizeH="0" baseline="0" dirty="0" smtClean="0">
                <a:ln>
                  <a:noFill/>
                </a:ln>
                <a:solidFill>
                  <a:schemeClr val="tx1"/>
                </a:solidFill>
                <a:effectLst/>
                <a:latin typeface="Arial Unicode MS" panose="020B0604020202020204" pitchFamily="34" charset="-128"/>
              </a:rPr>
              <a:t>disponer de ella arbitrariamente; no siendo contra la ley o </a:t>
            </a:r>
            <a:br>
              <a:rPr kumimoji="0" lang="es-CL" altLang="es-CL" sz="2800" i="0" u="none" strike="noStrike" cap="none" normalizeH="0" baseline="0" dirty="0" smtClean="0">
                <a:ln>
                  <a:noFill/>
                </a:ln>
                <a:solidFill>
                  <a:schemeClr val="tx1"/>
                </a:solidFill>
                <a:effectLst/>
                <a:latin typeface="Arial Unicode MS" panose="020B0604020202020204" pitchFamily="34" charset="-128"/>
              </a:rPr>
            </a:br>
            <a:r>
              <a:rPr kumimoji="0" lang="es-CL" altLang="es-CL" sz="2800" i="0" u="none" strike="noStrike" cap="none" normalizeH="0" baseline="0" dirty="0" smtClean="0">
                <a:ln>
                  <a:noFill/>
                </a:ln>
                <a:solidFill>
                  <a:schemeClr val="tx1"/>
                </a:solidFill>
                <a:effectLst/>
                <a:latin typeface="Arial Unicode MS" panose="020B0604020202020204" pitchFamily="34" charset="-128"/>
              </a:rPr>
              <a:t>contra derecho ajeno.</a:t>
            </a:r>
          </a:p>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2800" i="0" u="none" strike="noStrike" cap="none" normalizeH="0" baseline="0" dirty="0" smtClean="0">
                <a:ln>
                  <a:noFill/>
                </a:ln>
                <a:solidFill>
                  <a:schemeClr val="tx1"/>
                </a:solidFill>
                <a:effectLst/>
                <a:latin typeface="Arial Unicode MS" panose="020B0604020202020204" pitchFamily="34" charset="-128"/>
              </a:rPr>
              <a:t/>
            </a:r>
            <a:br>
              <a:rPr kumimoji="0" lang="es-CL" altLang="es-CL" sz="2800" i="0" u="none" strike="noStrike" cap="none" normalizeH="0" baseline="0" dirty="0" smtClean="0">
                <a:ln>
                  <a:noFill/>
                </a:ln>
                <a:solidFill>
                  <a:schemeClr val="tx1"/>
                </a:solidFill>
                <a:effectLst/>
                <a:latin typeface="Arial Unicode MS" panose="020B0604020202020204" pitchFamily="34" charset="-128"/>
              </a:rPr>
            </a:br>
            <a:r>
              <a:rPr kumimoji="0" lang="es-CL" altLang="es-CL" sz="2800" i="0" u="none" strike="noStrike" cap="none" normalizeH="0" baseline="0" dirty="0" smtClean="0">
                <a:ln>
                  <a:noFill/>
                </a:ln>
                <a:solidFill>
                  <a:schemeClr val="tx1"/>
                </a:solidFill>
                <a:effectLst/>
                <a:latin typeface="Arial Unicode MS" panose="020B0604020202020204" pitchFamily="34" charset="-128"/>
              </a:rPr>
              <a:t>    </a:t>
            </a:r>
            <a:endParaRPr kumimoji="0" lang="es-CL" altLang="es-CL" sz="280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5834117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FORMAS DE PROPIEDAD </a:t>
            </a:r>
            <a:endParaRPr lang="es-CL" dirty="0"/>
          </a:p>
        </p:txBody>
      </p:sp>
      <p:sp>
        <p:nvSpPr>
          <p:cNvPr id="4" name="Rectangle 1"/>
          <p:cNvSpPr>
            <a:spLocks noGrp="1" noChangeArrowheads="1"/>
          </p:cNvSpPr>
          <p:nvPr>
            <p:ph sz="quarter" idx="1"/>
          </p:nvPr>
        </p:nvSpPr>
        <p:spPr/>
        <p:txBody>
          <a:bodyPr>
            <a:normAutofit fontScale="92500" lnSpcReduction="10000"/>
          </a:bodyPr>
          <a:lstStyle/>
          <a:p>
            <a:pPr lvl="0"/>
            <a:r>
              <a:rPr lang="es-CL" altLang="es-CL" b="1" dirty="0" smtClean="0"/>
              <a:t>DERECHO DE USUFRUCTO</a:t>
            </a:r>
            <a:r>
              <a:rPr lang="es-CL" altLang="es-CL" dirty="0" smtClean="0"/>
              <a:t>: Sobre las cosas incorporales hay también una </a:t>
            </a:r>
            <a:br>
              <a:rPr lang="es-CL" altLang="es-CL" dirty="0" smtClean="0"/>
            </a:br>
            <a:r>
              <a:rPr lang="es-CL" altLang="es-CL" dirty="0" smtClean="0"/>
              <a:t>especie de propiedad. </a:t>
            </a:r>
            <a:r>
              <a:rPr lang="es-CL" altLang="es-CL" dirty="0">
                <a:solidFill>
                  <a:schemeClr val="tx1"/>
                </a:solidFill>
                <a:latin typeface="Arial Unicode MS" panose="020B0604020202020204" pitchFamily="34" charset="-128"/>
              </a:rPr>
              <a:t>La propiedad separada del goce de la cosa, se llama </a:t>
            </a:r>
            <a:br>
              <a:rPr lang="es-CL" altLang="es-CL" dirty="0">
                <a:solidFill>
                  <a:schemeClr val="tx1"/>
                </a:solidFill>
                <a:latin typeface="Arial Unicode MS" panose="020B0604020202020204" pitchFamily="34" charset="-128"/>
              </a:rPr>
            </a:br>
            <a:r>
              <a:rPr lang="es-CL" altLang="es-CL" dirty="0">
                <a:solidFill>
                  <a:schemeClr val="tx1"/>
                </a:solidFill>
                <a:latin typeface="Arial Unicode MS" panose="020B0604020202020204" pitchFamily="34" charset="-128"/>
              </a:rPr>
              <a:t>mera o nuda </a:t>
            </a:r>
            <a:r>
              <a:rPr lang="es-CL" altLang="es-CL" dirty="0" err="1" smtClean="0">
                <a:solidFill>
                  <a:schemeClr val="tx1"/>
                </a:solidFill>
                <a:latin typeface="Arial Unicode MS" panose="020B0604020202020204" pitchFamily="34" charset="-128"/>
              </a:rPr>
              <a:t>propiedad.Nudo</a:t>
            </a:r>
            <a:r>
              <a:rPr lang="es-CL" altLang="es-CL" dirty="0" smtClean="0">
                <a:solidFill>
                  <a:schemeClr val="tx1"/>
                </a:solidFill>
                <a:latin typeface="Arial Unicode MS" panose="020B0604020202020204" pitchFamily="34" charset="-128"/>
              </a:rPr>
              <a:t> propietario </a:t>
            </a:r>
          </a:p>
          <a:p>
            <a:pPr lvl="0"/>
            <a:r>
              <a:rPr lang="es-CL" altLang="es-CL" dirty="0" smtClean="0">
                <a:solidFill>
                  <a:schemeClr val="tx1"/>
                </a:solidFill>
                <a:latin typeface="Arial Unicode MS" panose="020B0604020202020204" pitchFamily="34" charset="-128"/>
              </a:rPr>
              <a:t>E</a:t>
            </a:r>
            <a:r>
              <a:rPr lang="es-CL" altLang="es-CL" dirty="0" smtClean="0"/>
              <a:t>l usufructuario tiene  el goce del bien .</a:t>
            </a:r>
            <a:br>
              <a:rPr lang="es-CL" altLang="es-CL" dirty="0" smtClean="0"/>
            </a:br>
            <a:r>
              <a:rPr lang="es-CL" altLang="es-CL" dirty="0" smtClean="0"/>
              <a:t>propiedad de su derecho de usufructo.</a:t>
            </a:r>
            <a:br>
              <a:rPr lang="es-CL" altLang="es-CL" dirty="0" smtClean="0"/>
            </a:br>
            <a:endParaRPr lang="es-CL" altLang="es-CL" dirty="0" smtClean="0"/>
          </a:p>
          <a:p>
            <a:pPr lvl="0"/>
            <a:r>
              <a:rPr lang="es-CL" altLang="es-CL" b="1" dirty="0" smtClean="0"/>
              <a:t>PROPIEDAD DE SUS AUTORES</a:t>
            </a:r>
            <a:r>
              <a:rPr lang="es-CL" altLang="es-CL" dirty="0" smtClean="0"/>
              <a:t/>
            </a:r>
            <a:br>
              <a:rPr lang="es-CL" altLang="es-CL" dirty="0" smtClean="0"/>
            </a:br>
            <a:r>
              <a:rPr lang="es-CL" altLang="es-CL" dirty="0" smtClean="0"/>
              <a:t>Las producciones del talento o del ingenio </a:t>
            </a:r>
            <a:br>
              <a:rPr lang="es-CL" altLang="es-CL" dirty="0" smtClean="0"/>
            </a:br>
            <a:r>
              <a:rPr lang="es-CL" altLang="es-CL" dirty="0" smtClean="0"/>
              <a:t/>
            </a:r>
            <a:br>
              <a:rPr lang="es-CL" altLang="es-CL" dirty="0" smtClean="0"/>
            </a:br>
            <a:r>
              <a:rPr lang="es-CL" altLang="es-CL" dirty="0" smtClean="0"/>
              <a:t>    Se rige por leyes </a:t>
            </a:r>
            <a:br>
              <a:rPr lang="es-CL" altLang="es-CL" dirty="0" smtClean="0"/>
            </a:br>
            <a:r>
              <a:rPr lang="es-CL" altLang="es-CL" dirty="0" smtClean="0"/>
              <a:t>especiales.</a:t>
            </a:r>
          </a:p>
        </p:txBody>
      </p:sp>
    </p:spTree>
    <p:extLst>
      <p:ext uri="{BB962C8B-B14F-4D97-AF65-F5344CB8AC3E}">
        <p14:creationId xmlns:p14="http://schemas.microsoft.com/office/powerpoint/2010/main" xmlns="" val="10971623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a:bodyPr>
          <a:lstStyle/>
          <a:p>
            <a:r>
              <a:rPr lang="es-CL" altLang="es-CL" sz="2800" dirty="0" smtClean="0"/>
              <a:t>LA PROPIEDAD FIDUCIARIA O FIDEICOMISO CIVIL</a:t>
            </a:r>
            <a:endParaRPr lang="es-CL" sz="2800" dirty="0"/>
          </a:p>
        </p:txBody>
      </p:sp>
      <p:sp>
        <p:nvSpPr>
          <p:cNvPr id="4" name="Rectangle 1"/>
          <p:cNvSpPr>
            <a:spLocks noGrp="1" noChangeArrowheads="1"/>
          </p:cNvSpPr>
          <p:nvPr>
            <p:ph sz="quarter" idx="1"/>
          </p:nvPr>
        </p:nvSpPr>
        <p:spPr/>
        <p:txBody>
          <a:bodyPr>
            <a:normAutofit/>
          </a:bodyPr>
          <a:lstStyle/>
          <a:p>
            <a:pPr lvl="0"/>
            <a:r>
              <a:rPr lang="es-CL" altLang="es-CL" b="1" dirty="0" smtClean="0"/>
              <a:t>DEFINICION</a:t>
            </a:r>
            <a:r>
              <a:rPr lang="es-CL" altLang="es-CL" dirty="0" smtClean="0"/>
              <a:t> </a:t>
            </a:r>
            <a:r>
              <a:rPr lang="es-CL" altLang="es-CL" dirty="0"/>
              <a:t>:</a:t>
            </a:r>
            <a:r>
              <a:rPr lang="es-CL" altLang="es-CL" dirty="0" smtClean="0"/>
              <a:t> artículo  794 del código civil, es limitación a la propiedad en la cual los bienes están sujetos a un gravamen, de pasar a otra persona en virtud de que se cumpla una condición. Dicha condición debe ser estipulada por el constituyente del fideicomiso.</a:t>
            </a:r>
          </a:p>
          <a:p>
            <a:pPr lvl="0"/>
            <a:r>
              <a:rPr lang="es-CL" altLang="es-CL" dirty="0" smtClean="0"/>
              <a:t>Se puede constituir fidecomiso sobre:</a:t>
            </a:r>
          </a:p>
          <a:p>
            <a:pPr lvl="0"/>
            <a:r>
              <a:rPr lang="es-CL" altLang="es-CL" dirty="0" smtClean="0"/>
              <a:t>La totalidad de una herencia. </a:t>
            </a:r>
          </a:p>
          <a:p>
            <a:pPr lvl="0"/>
            <a:r>
              <a:rPr lang="es-CL" altLang="es-CL" dirty="0" smtClean="0"/>
              <a:t>Cuota determinada de la herencia. </a:t>
            </a:r>
          </a:p>
          <a:p>
            <a:pPr lvl="0"/>
            <a:r>
              <a:rPr lang="es-CL" altLang="es-CL" dirty="0" smtClean="0"/>
              <a:t>Sobre uno o más cuerpos ciertos; cuando el fidecomiso afecte un bien inmueble, esto debe ser inscrito en el correspondiente registro de instrumentos públicos. </a:t>
            </a:r>
          </a:p>
          <a:p>
            <a:pPr lvl="0"/>
            <a:endParaRPr lang="es-CL" altLang="es-CL" dirty="0" smtClean="0"/>
          </a:p>
        </p:txBody>
      </p:sp>
    </p:spTree>
    <p:extLst>
      <p:ext uri="{BB962C8B-B14F-4D97-AF65-F5344CB8AC3E}">
        <p14:creationId xmlns:p14="http://schemas.microsoft.com/office/powerpoint/2010/main" xmlns="" val="136493392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Como se constituye</a:t>
            </a:r>
            <a:endParaRPr lang="es-CL" dirty="0"/>
          </a:p>
        </p:txBody>
      </p:sp>
      <p:sp>
        <p:nvSpPr>
          <p:cNvPr id="3" name="Marcador de contenido 2"/>
          <p:cNvSpPr>
            <a:spLocks noGrp="1"/>
          </p:cNvSpPr>
          <p:nvPr>
            <p:ph sz="quarter" idx="1"/>
          </p:nvPr>
        </p:nvSpPr>
        <p:spPr/>
        <p:txBody>
          <a:bodyPr/>
          <a:lstStyle/>
          <a:p>
            <a:r>
              <a:rPr lang="es-CL" altLang="es-CL" sz="2400" b="1" dirty="0"/>
              <a:t>EL FIDECOMISO CIVIL </a:t>
            </a:r>
            <a:r>
              <a:rPr lang="es-CL" altLang="es-CL" sz="2400" dirty="0"/>
              <a:t>se constituye mediante </a:t>
            </a:r>
            <a:r>
              <a:rPr lang="es-CL" altLang="es-CL" sz="2400" dirty="0">
                <a:hlinkClick r:id="rId2"/>
              </a:rPr>
              <a:t>escritura pública</a:t>
            </a:r>
            <a:r>
              <a:rPr lang="es-CL" altLang="es-CL" sz="2400" dirty="0"/>
              <a:t>,  por acto entre vivos o por </a:t>
            </a:r>
            <a:r>
              <a:rPr lang="es-CL" altLang="es-CL" sz="2400" dirty="0" smtClean="0">
                <a:hlinkClick r:id="rId3"/>
              </a:rPr>
              <a:t>testamento</a:t>
            </a:r>
            <a:r>
              <a:rPr lang="es-CL" altLang="es-CL" sz="2400" dirty="0" smtClean="0"/>
              <a:t>.</a:t>
            </a:r>
          </a:p>
          <a:p>
            <a:endParaRPr lang="es-CL" altLang="es-CL" sz="2400" dirty="0"/>
          </a:p>
          <a:p>
            <a:pPr marL="0" indent="0">
              <a:buNone/>
            </a:pPr>
            <a:endParaRPr lang="es-CL" altLang="es-CL" sz="2400" dirty="0" smtClean="0"/>
          </a:p>
          <a:p>
            <a:r>
              <a:rPr lang="es-CL" altLang="es-CL" sz="2400" dirty="0" smtClean="0"/>
              <a:t> </a:t>
            </a:r>
            <a:r>
              <a:rPr lang="es-CL" altLang="es-CL" sz="2400" dirty="0"/>
              <a:t>la condición no debe tardar más de treinta años en cumplirse, por que se entenderá  que fue fallida, a menos que la condición sea </a:t>
            </a:r>
            <a:r>
              <a:rPr lang="es-CL" altLang="es-CL" sz="2400" dirty="0">
                <a:hlinkClick r:id="rId4"/>
              </a:rPr>
              <a:t>la muerte</a:t>
            </a:r>
            <a:r>
              <a:rPr lang="es-CL" altLang="es-CL" sz="2400" dirty="0"/>
              <a:t> del fiduciario. </a:t>
            </a:r>
            <a:endParaRPr lang="es-CL" altLang="es-CL" sz="2400" dirty="0" smtClean="0"/>
          </a:p>
          <a:p>
            <a:endParaRPr lang="es-CL" dirty="0"/>
          </a:p>
        </p:txBody>
      </p:sp>
    </p:spTree>
    <p:extLst>
      <p:ext uri="{BB962C8B-B14F-4D97-AF65-F5344CB8AC3E}">
        <p14:creationId xmlns:p14="http://schemas.microsoft.com/office/powerpoint/2010/main" xmlns="" val="40690359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2800" dirty="0" smtClean="0"/>
              <a:t>COMUNIDAD </a:t>
            </a:r>
            <a:endParaRPr lang="es-CL" sz="2800" dirty="0"/>
          </a:p>
        </p:txBody>
      </p:sp>
      <p:sp>
        <p:nvSpPr>
          <p:cNvPr id="3" name="Marcador de contenido 2"/>
          <p:cNvSpPr>
            <a:spLocks noGrp="1"/>
          </p:cNvSpPr>
          <p:nvPr>
            <p:ph sz="quarter" idx="1"/>
          </p:nvPr>
        </p:nvSpPr>
        <p:spPr/>
        <p:txBody>
          <a:bodyPr/>
          <a:lstStyle/>
          <a:p>
            <a:r>
              <a:rPr lang="es-ES_tradnl" b="1" dirty="0"/>
              <a:t>Comunidad </a:t>
            </a:r>
            <a:r>
              <a:rPr lang="es-ES_tradnl" dirty="0"/>
              <a:t>:Es la que se produce  entre dos o mas personas , sin que se haya contratado sociedad  u otra convención  relativa a la misma cosa  universal o singular </a:t>
            </a:r>
            <a:r>
              <a:rPr lang="es-ES_tradnl" dirty="0" smtClean="0"/>
              <a:t>–Cuasicontrato</a:t>
            </a:r>
          </a:p>
          <a:p>
            <a:endParaRPr lang="es-ES_tradnl" dirty="0"/>
          </a:p>
          <a:p>
            <a:endParaRPr lang="es-CL" dirty="0"/>
          </a:p>
          <a:p>
            <a:r>
              <a:rPr lang="es-ES_tradnl" b="1" dirty="0" smtClean="0"/>
              <a:t> EJEMPLO :</a:t>
            </a:r>
          </a:p>
          <a:p>
            <a:r>
              <a:rPr lang="es-ES_tradnl" dirty="0" smtClean="0"/>
              <a:t> </a:t>
            </a:r>
            <a:r>
              <a:rPr lang="es-ES_tradnl" dirty="0"/>
              <a:t>herencia  en que cada uno de los herederos  es obligado a las deudas de las cosa común </a:t>
            </a:r>
            <a:r>
              <a:rPr lang="es-ES_tradnl" dirty="0" smtClean="0"/>
              <a:t>.</a:t>
            </a:r>
          </a:p>
          <a:p>
            <a:r>
              <a:rPr lang="es-ES_tradnl" dirty="0" smtClean="0"/>
              <a:t>La </a:t>
            </a:r>
            <a:r>
              <a:rPr lang="es-ES_tradnl" dirty="0"/>
              <a:t>comunidad de copropietarios .</a:t>
            </a:r>
            <a:endParaRPr lang="es-CL" dirty="0"/>
          </a:p>
          <a:p>
            <a:endParaRPr lang="es-CL" dirty="0"/>
          </a:p>
        </p:txBody>
      </p:sp>
    </p:spTree>
    <p:extLst>
      <p:ext uri="{BB962C8B-B14F-4D97-AF65-F5344CB8AC3E}">
        <p14:creationId xmlns:p14="http://schemas.microsoft.com/office/powerpoint/2010/main" xmlns="" val="222167140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fontScale="90000"/>
          </a:bodyPr>
          <a:lstStyle/>
          <a:p>
            <a:r>
              <a:rPr lang="es-CL" altLang="es-CL" dirty="0" smtClean="0"/>
              <a:t>SINGULARIZACIÓN DE DERECHOS DE APROVECHAMIENTO DE AGUAS.</a:t>
            </a:r>
            <a:endParaRPr lang="es-CL" dirty="0"/>
          </a:p>
        </p:txBody>
      </p:sp>
      <p:sp>
        <p:nvSpPr>
          <p:cNvPr id="4" name="Rectangle 1"/>
          <p:cNvSpPr>
            <a:spLocks noGrp="1" noChangeArrowheads="1"/>
          </p:cNvSpPr>
          <p:nvPr>
            <p:ph sz="quarter" idx="1"/>
          </p:nvPr>
        </p:nvSpPr>
        <p:spPr/>
        <p:txBody>
          <a:bodyPr/>
          <a:lstStyle/>
          <a:p>
            <a:pPr marL="0" lvl="0" indent="0">
              <a:buNone/>
            </a:pPr>
            <a:r>
              <a:rPr lang="es-CL" altLang="es-CL" b="1" dirty="0" smtClean="0"/>
              <a:t> DATOS </a:t>
            </a:r>
            <a:r>
              <a:rPr lang="es-CL" altLang="es-CL" dirty="0" smtClean="0"/>
              <a:t/>
            </a:r>
            <a:br>
              <a:rPr lang="es-CL" altLang="es-CL" dirty="0" smtClean="0"/>
            </a:br>
            <a:r>
              <a:rPr lang="es-CL" altLang="es-CL" dirty="0" smtClean="0"/>
              <a:t/>
            </a:r>
            <a:br>
              <a:rPr lang="es-CL" altLang="es-CL" dirty="0" smtClean="0"/>
            </a:br>
            <a:r>
              <a:rPr lang="es-CL" altLang="es-CL" dirty="0" smtClean="0"/>
              <a:t>     a) Tipo de derecho (consuntivo o no consuntivo, permanente o eventual y continuo, discontinuo o alternado);</a:t>
            </a:r>
            <a:br>
              <a:rPr lang="es-CL" altLang="es-CL" dirty="0" smtClean="0"/>
            </a:br>
            <a:r>
              <a:rPr lang="es-CL" altLang="es-CL" dirty="0" smtClean="0"/>
              <a:t>     b) Naturaleza del agua;</a:t>
            </a:r>
            <a:br>
              <a:rPr lang="es-CL" altLang="es-CL" dirty="0" smtClean="0"/>
            </a:br>
            <a:r>
              <a:rPr lang="es-CL" altLang="es-CL" dirty="0" smtClean="0"/>
              <a:t>     c) Nombre del álveo o cauce del que provienen las aguas, si lo tuviere, y la región en que se ubica;</a:t>
            </a:r>
            <a:br>
              <a:rPr lang="es-CL" altLang="es-CL" dirty="0" smtClean="0"/>
            </a:br>
            <a:r>
              <a:rPr lang="es-CL" altLang="es-CL" dirty="0" smtClean="0"/>
              <a:t>     d) Entidad que otorgó el derecho;</a:t>
            </a:r>
            <a:br>
              <a:rPr lang="es-CL" altLang="es-CL" dirty="0" smtClean="0"/>
            </a:br>
            <a:r>
              <a:rPr lang="es-CL" altLang="es-CL" dirty="0" smtClean="0"/>
              <a:t>     e) Número y año de la resolución que concedió el derecho, y</a:t>
            </a:r>
            <a:br>
              <a:rPr lang="es-CL" altLang="es-CL" dirty="0" smtClean="0"/>
            </a:br>
            <a:r>
              <a:rPr lang="es-CL" altLang="es-CL" dirty="0" smtClean="0"/>
              <a:t>     f) Rol del expediente.</a:t>
            </a:r>
          </a:p>
        </p:txBody>
      </p:sp>
    </p:spTree>
    <p:extLst>
      <p:ext uri="{BB962C8B-B14F-4D97-AF65-F5344CB8AC3E}">
        <p14:creationId xmlns:p14="http://schemas.microsoft.com/office/powerpoint/2010/main" xmlns="" val="40096697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smtClean="0"/>
              <a:t>Norma que se derogan ( en lo que interesan) </a:t>
            </a:r>
            <a:endParaRPr lang="es-CL" dirty="0"/>
          </a:p>
        </p:txBody>
      </p:sp>
      <p:sp>
        <p:nvSpPr>
          <p:cNvPr id="4" name="Rectangle 1"/>
          <p:cNvSpPr>
            <a:spLocks noGrp="1" noChangeArrowheads="1"/>
          </p:cNvSpPr>
          <p:nvPr>
            <p:ph sz="quarter" idx="1"/>
          </p:nvPr>
        </p:nvSpPr>
        <p:spPr/>
        <p:txBody>
          <a:bodyPr/>
          <a:lstStyle/>
          <a:p>
            <a:pPr lvl="0"/>
            <a:r>
              <a:rPr lang="es-CL" altLang="es-CL" smtClean="0"/>
              <a:t>(Artículo 56.- Deróganse las siguientes disposiciones:</a:t>
            </a:r>
            <a:br>
              <a:rPr lang="es-CL" altLang="es-CL" smtClean="0"/>
            </a:br>
            <a:r>
              <a:rPr lang="es-CL" altLang="es-CL" smtClean="0"/>
              <a:t/>
            </a:r>
            <a:br>
              <a:rPr lang="es-CL" altLang="es-CL" smtClean="0"/>
            </a:br>
            <a:r>
              <a:rPr lang="es-CL" altLang="es-CL" smtClean="0"/>
              <a:t>     1. El párrafo 3° "De la Declaración de Intereses y Patrimonio" y los artículos 65, 66 y 68 del Párrafo 4° "De la Responsabilidad y de las Sanciones", ambos del Título III denominado "De la Probidad Administrativa", de la ley N°18.575, orgánica constitucional de Bases Generales de la Administración del Estado. </a:t>
            </a:r>
          </a:p>
        </p:txBody>
      </p:sp>
    </p:spTree>
    <p:extLst>
      <p:ext uri="{BB962C8B-B14F-4D97-AF65-F5344CB8AC3E}">
        <p14:creationId xmlns:p14="http://schemas.microsoft.com/office/powerpoint/2010/main" xmlns="" val="174042216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Datos de derecho de agua </a:t>
            </a:r>
            <a:endParaRPr lang="es-CL" dirty="0"/>
          </a:p>
        </p:txBody>
      </p:sp>
      <p:sp>
        <p:nvSpPr>
          <p:cNvPr id="3" name="Marcador de contenido 2"/>
          <p:cNvSpPr>
            <a:spLocks noGrp="1"/>
          </p:cNvSpPr>
          <p:nvPr>
            <p:ph sz="quarter" idx="1"/>
          </p:nvPr>
        </p:nvSpPr>
        <p:spPr/>
        <p:txBody>
          <a:bodyPr/>
          <a:lstStyle/>
          <a:p>
            <a:r>
              <a:rPr lang="es-CL" altLang="es-CL" dirty="0"/>
              <a:t/>
            </a:r>
            <a:br>
              <a:rPr lang="es-CL" altLang="es-CL" dirty="0"/>
            </a:br>
            <a:r>
              <a:rPr lang="es-CL" altLang="es-CL" dirty="0"/>
              <a:t/>
            </a:r>
            <a:br>
              <a:rPr lang="es-CL" altLang="es-CL" dirty="0"/>
            </a:br>
            <a:r>
              <a:rPr lang="es-CL" altLang="es-CL" dirty="0"/>
              <a:t>     a) Tipo de derecho (consuntivo o no consuntivo, permanente o eventual y continuo, discontinuo o alternado);</a:t>
            </a:r>
            <a:br>
              <a:rPr lang="es-CL" altLang="es-CL" dirty="0"/>
            </a:br>
            <a:r>
              <a:rPr lang="es-CL" altLang="es-CL" dirty="0"/>
              <a:t>     b) Naturaleza del agua;</a:t>
            </a:r>
            <a:br>
              <a:rPr lang="es-CL" altLang="es-CL" dirty="0"/>
            </a:br>
            <a:r>
              <a:rPr lang="es-CL" altLang="es-CL" dirty="0"/>
              <a:t>     c) Nombre del álveo o cauce del que provienen las aguas, si lo tuviere, y la región en que se ubica;</a:t>
            </a:r>
            <a:br>
              <a:rPr lang="es-CL" altLang="es-CL" dirty="0"/>
            </a:br>
            <a:r>
              <a:rPr lang="es-CL" altLang="es-CL" dirty="0"/>
              <a:t>     d) Entidad que otorgó el derecho;</a:t>
            </a:r>
            <a:br>
              <a:rPr lang="es-CL" altLang="es-CL" dirty="0"/>
            </a:br>
            <a:r>
              <a:rPr lang="es-CL" altLang="es-CL" dirty="0"/>
              <a:t>     e) Número y año de la resolución que concedió el derecho, y</a:t>
            </a:r>
            <a:br>
              <a:rPr lang="es-CL" altLang="es-CL" dirty="0"/>
            </a:br>
            <a:r>
              <a:rPr lang="es-CL" altLang="es-CL" dirty="0"/>
              <a:t>     f) Rol del expediente.</a:t>
            </a:r>
          </a:p>
          <a:p>
            <a:endParaRPr lang="es-CL" dirty="0"/>
          </a:p>
        </p:txBody>
      </p:sp>
    </p:spTree>
    <p:extLst>
      <p:ext uri="{BB962C8B-B14F-4D97-AF65-F5344CB8AC3E}">
        <p14:creationId xmlns:p14="http://schemas.microsoft.com/office/powerpoint/2010/main" xmlns="" val="164560662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DEFINICIONES I</a:t>
            </a:r>
            <a:endParaRPr lang="es-CL" dirty="0"/>
          </a:p>
        </p:txBody>
      </p:sp>
      <p:sp>
        <p:nvSpPr>
          <p:cNvPr id="3" name="Marcador de contenido 2"/>
          <p:cNvSpPr>
            <a:spLocks noGrp="1"/>
          </p:cNvSpPr>
          <p:nvPr>
            <p:ph sz="quarter" idx="1"/>
          </p:nvPr>
        </p:nvSpPr>
        <p:spPr/>
        <p:txBody>
          <a:bodyPr>
            <a:normAutofit/>
          </a:bodyPr>
          <a:lstStyle/>
          <a:p>
            <a:pPr lvl="0"/>
            <a:r>
              <a:rPr lang="es-CL" dirty="0" smtClean="0"/>
              <a:t> </a:t>
            </a:r>
            <a:r>
              <a:rPr lang="es-CL" sz="2000" b="1" dirty="0"/>
              <a:t>CODIGO DE AGUAS</a:t>
            </a:r>
            <a:r>
              <a:rPr lang="es-CL" sz="2000" dirty="0"/>
              <a:t> artículo 13°- Derecho de aprovechamiento </a:t>
            </a:r>
            <a:r>
              <a:rPr lang="es-CL" sz="2000" b="1" dirty="0"/>
              <a:t>consuntivo </a:t>
            </a:r>
            <a:r>
              <a:rPr lang="es-CL" sz="2000" dirty="0"/>
              <a:t>es aquel que faculta a su titular para consumir totalmente las aguas en cualquier actividad</a:t>
            </a:r>
            <a:r>
              <a:rPr lang="es-CL" sz="2000" dirty="0" smtClean="0"/>
              <a:t>.</a:t>
            </a:r>
          </a:p>
          <a:p>
            <a:pPr lvl="0"/>
            <a:r>
              <a:rPr lang="es-CL" sz="2000" dirty="0"/>
              <a:t/>
            </a:r>
            <a:br>
              <a:rPr lang="es-CL" sz="2000" dirty="0"/>
            </a:br>
            <a:r>
              <a:rPr lang="es-CL" sz="2000" dirty="0"/>
              <a:t>    ARTICULO 14°- Derecho de aprovechamiento </a:t>
            </a:r>
            <a:r>
              <a:rPr lang="es-CL" sz="2000" b="1" dirty="0"/>
              <a:t>no consuntivo </a:t>
            </a:r>
            <a:r>
              <a:rPr lang="es-CL" sz="2000" dirty="0"/>
              <a:t>es aquel que permite emplear el agua sin consumirla y obliga a restituirla en la forma que lo determine el acto de adquisición o de constitución del derecho.</a:t>
            </a:r>
          </a:p>
          <a:p>
            <a:r>
              <a:rPr lang="es-CL" dirty="0"/>
              <a:t>     </a:t>
            </a:r>
          </a:p>
        </p:txBody>
      </p:sp>
    </p:spTree>
    <p:extLst>
      <p:ext uri="{BB962C8B-B14F-4D97-AF65-F5344CB8AC3E}">
        <p14:creationId xmlns:p14="http://schemas.microsoft.com/office/powerpoint/2010/main" xmlns="" val="95543175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Definiciones II</a:t>
            </a:r>
            <a:endParaRPr lang="es-CL" dirty="0"/>
          </a:p>
        </p:txBody>
      </p:sp>
      <p:sp>
        <p:nvSpPr>
          <p:cNvPr id="3" name="Marcador de contenido 2"/>
          <p:cNvSpPr>
            <a:spLocks noGrp="1"/>
          </p:cNvSpPr>
          <p:nvPr>
            <p:ph sz="quarter" idx="1"/>
          </p:nvPr>
        </p:nvSpPr>
        <p:spPr/>
        <p:txBody>
          <a:bodyPr>
            <a:normAutofit lnSpcReduction="10000"/>
          </a:bodyPr>
          <a:lstStyle/>
          <a:p>
            <a:r>
              <a:rPr lang="es-CL" dirty="0"/>
              <a:t> ARTICULO 16°- Son derechos de ejercicio </a:t>
            </a:r>
            <a:r>
              <a:rPr lang="es-CL" b="1" dirty="0"/>
              <a:t>permanente</a:t>
            </a:r>
            <a:r>
              <a:rPr lang="es-CL" dirty="0"/>
              <a:t> los que se otorguen con dicha calidad en fuentes de abastecimiento no agotadas, en conformidad a las disposiciones del presente Código, así como los que tengan esta calidad con anterioridad a su promulgación.</a:t>
            </a:r>
            <a:br>
              <a:rPr lang="es-CL" dirty="0"/>
            </a:br>
            <a:r>
              <a:rPr lang="es-CL" dirty="0"/>
              <a:t>    Los demás son de ejercicio </a:t>
            </a:r>
            <a:r>
              <a:rPr lang="es-CL" b="1" dirty="0"/>
              <a:t>eventual.</a:t>
            </a:r>
            <a:r>
              <a:rPr lang="es-CL" dirty="0"/>
              <a:t/>
            </a:r>
            <a:br>
              <a:rPr lang="es-CL" dirty="0"/>
            </a:br>
            <a:r>
              <a:rPr lang="es-CL" b="1" dirty="0"/>
              <a:t>FACULTADES</a:t>
            </a:r>
            <a:r>
              <a:rPr lang="es-CL" dirty="0"/>
              <a:t/>
            </a:r>
            <a:br>
              <a:rPr lang="es-CL" dirty="0"/>
            </a:br>
            <a:r>
              <a:rPr lang="es-CL" dirty="0"/>
              <a:t>    ARTICULO 17°- Los derechos de aprovechamiento de ejercicio permanente facultan para usar el agua en la dotación que corresponda, salvo que la fuente de abastecimiento no contenga la cantidad suficiente para satisfacerlos en su integridad, en cuyo caso el caudal se distribuirá en partes alícuotas.</a:t>
            </a:r>
          </a:p>
          <a:p>
            <a:endParaRPr lang="es-CL" dirty="0"/>
          </a:p>
        </p:txBody>
      </p:sp>
    </p:spTree>
    <p:extLst>
      <p:ext uri="{BB962C8B-B14F-4D97-AF65-F5344CB8AC3E}">
        <p14:creationId xmlns:p14="http://schemas.microsoft.com/office/powerpoint/2010/main" xmlns="" val="157503265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Definiciones III</a:t>
            </a:r>
            <a:endParaRPr lang="es-CL" dirty="0"/>
          </a:p>
        </p:txBody>
      </p:sp>
      <p:sp>
        <p:nvSpPr>
          <p:cNvPr id="3" name="Marcador de contenido 2"/>
          <p:cNvSpPr>
            <a:spLocks noGrp="1"/>
          </p:cNvSpPr>
          <p:nvPr>
            <p:ph sz="quarter" idx="1"/>
          </p:nvPr>
        </p:nvSpPr>
        <p:spPr/>
        <p:txBody>
          <a:bodyPr>
            <a:normAutofit/>
          </a:bodyPr>
          <a:lstStyle/>
          <a:p>
            <a:r>
              <a:rPr lang="es-CL" dirty="0"/>
              <a:t>ARTICULO 18°- Los derechos de ejercicio </a:t>
            </a:r>
            <a:r>
              <a:rPr lang="es-CL" b="1" dirty="0"/>
              <a:t>eventual</a:t>
            </a:r>
            <a:r>
              <a:rPr lang="es-CL" dirty="0"/>
              <a:t> sólo facultan para usar el agua en las épocas en que el caudal matriz tenga un sobrante después de abastecidos los derechos de ejercicio permanente</a:t>
            </a:r>
            <a:r>
              <a:rPr lang="es-CL" dirty="0" smtClean="0"/>
              <a:t>.</a:t>
            </a:r>
          </a:p>
          <a:p>
            <a:r>
              <a:rPr lang="es-CL" dirty="0"/>
              <a:t/>
            </a:r>
            <a:br>
              <a:rPr lang="es-CL" dirty="0"/>
            </a:br>
            <a:r>
              <a:rPr lang="es-CL" dirty="0"/>
              <a:t>    Las aguas lacustres o embalsadas no son objeto de derechos de ejercicio eventual.</a:t>
            </a:r>
            <a:br>
              <a:rPr lang="es-CL" dirty="0"/>
            </a:br>
            <a:r>
              <a:rPr lang="es-CL" dirty="0"/>
              <a:t>    El ejercicio de los derechos eventuales queda subordinado al ejercicio preferente de los derechos de la misma naturaleza otorgados con anterioridad. </a:t>
            </a:r>
            <a:endParaRPr lang="es-CL" dirty="0" smtClean="0"/>
          </a:p>
          <a:p>
            <a:r>
              <a:rPr lang="es-CL" dirty="0"/>
              <a:t>  </a:t>
            </a:r>
          </a:p>
          <a:p>
            <a:endParaRPr lang="es-CL" dirty="0"/>
          </a:p>
        </p:txBody>
      </p:sp>
    </p:spTree>
    <p:extLst>
      <p:ext uri="{BB962C8B-B14F-4D97-AF65-F5344CB8AC3E}">
        <p14:creationId xmlns:p14="http://schemas.microsoft.com/office/powerpoint/2010/main" xmlns="" val="293520945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Definiciones IV</a:t>
            </a:r>
            <a:endParaRPr lang="es-CL" dirty="0"/>
          </a:p>
        </p:txBody>
      </p:sp>
      <p:sp>
        <p:nvSpPr>
          <p:cNvPr id="3" name="Marcador de contenido 2"/>
          <p:cNvSpPr>
            <a:spLocks noGrp="1"/>
          </p:cNvSpPr>
          <p:nvPr>
            <p:ph sz="quarter" idx="1"/>
          </p:nvPr>
        </p:nvSpPr>
        <p:spPr/>
        <p:txBody>
          <a:bodyPr>
            <a:normAutofit fontScale="92500" lnSpcReduction="10000"/>
          </a:bodyPr>
          <a:lstStyle/>
          <a:p>
            <a:r>
              <a:rPr lang="es-CL" b="1" dirty="0"/>
              <a:t/>
            </a:r>
            <a:br>
              <a:rPr lang="es-CL" b="1" dirty="0"/>
            </a:br>
            <a:r>
              <a:rPr lang="es-CL" b="1" dirty="0"/>
              <a:t>    ARTICULO 19°- Son derechos de ejercicio continuo </a:t>
            </a:r>
            <a:r>
              <a:rPr lang="es-CL" dirty="0"/>
              <a:t>los que permiten usar el agua en forma ininterrumpida durante las veinticuatro horas del día</a:t>
            </a:r>
            <a:r>
              <a:rPr lang="es-CL" dirty="0" smtClean="0"/>
              <a:t>.</a:t>
            </a:r>
          </a:p>
          <a:p>
            <a:r>
              <a:rPr lang="es-CL" dirty="0"/>
              <a:t/>
            </a:r>
            <a:br>
              <a:rPr lang="es-CL" dirty="0"/>
            </a:br>
            <a:r>
              <a:rPr lang="es-CL" dirty="0"/>
              <a:t>    Los </a:t>
            </a:r>
            <a:r>
              <a:rPr lang="es-CL" b="1" dirty="0"/>
              <a:t>derechos de ejercicio discontinuo </a:t>
            </a:r>
            <a:r>
              <a:rPr lang="es-CL" dirty="0"/>
              <a:t>sólo permiten usar el agua durante determinados períodos</a:t>
            </a:r>
            <a:r>
              <a:rPr lang="es-CL" dirty="0" smtClean="0"/>
              <a:t>.</a:t>
            </a:r>
          </a:p>
          <a:p>
            <a:r>
              <a:rPr lang="es-CL" dirty="0"/>
              <a:t/>
            </a:r>
            <a:br>
              <a:rPr lang="es-CL" dirty="0"/>
            </a:br>
            <a:r>
              <a:rPr lang="es-CL" dirty="0"/>
              <a:t>    </a:t>
            </a:r>
            <a:r>
              <a:rPr lang="es-CL" b="1" dirty="0"/>
              <a:t>Los derechos de ejercicio alternado </a:t>
            </a:r>
            <a:r>
              <a:rPr lang="es-CL" dirty="0"/>
              <a:t>son aquellos en que el uso del agua se distribuye entre dos o más personas que se turnan sucesivamente</a:t>
            </a:r>
            <a:r>
              <a:rPr lang="es-CL" dirty="0" smtClean="0"/>
              <a:t>.</a:t>
            </a:r>
            <a:r>
              <a:rPr lang="es-CL" dirty="0"/>
              <a:t/>
            </a:r>
            <a:br>
              <a:rPr lang="es-CL" dirty="0"/>
            </a:br>
            <a:r>
              <a:rPr lang="es-CL" dirty="0"/>
              <a:t>    </a:t>
            </a:r>
            <a:br>
              <a:rPr lang="es-CL" dirty="0"/>
            </a:br>
            <a:r>
              <a:rPr lang="es-CL" dirty="0"/>
              <a:t>  </a:t>
            </a:r>
          </a:p>
          <a:p>
            <a:endParaRPr lang="es-CL" dirty="0"/>
          </a:p>
        </p:txBody>
      </p:sp>
    </p:spTree>
    <p:extLst>
      <p:ext uri="{BB962C8B-B14F-4D97-AF65-F5344CB8AC3E}">
        <p14:creationId xmlns:p14="http://schemas.microsoft.com/office/powerpoint/2010/main" xmlns="" val="275193412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altLang="es-CL" dirty="0" smtClean="0"/>
              <a:t>SINGULARIZACIÓN DE CONCESIONES.</a:t>
            </a:r>
            <a:endParaRPr lang="es-CL" dirty="0"/>
          </a:p>
        </p:txBody>
      </p:sp>
      <p:sp>
        <p:nvSpPr>
          <p:cNvPr id="4" name="Rectangle 1"/>
          <p:cNvSpPr>
            <a:spLocks noGrp="1" noChangeArrowheads="1"/>
          </p:cNvSpPr>
          <p:nvPr>
            <p:ph sz="quarter" idx="1"/>
          </p:nvPr>
        </p:nvSpPr>
        <p:spPr/>
        <p:txBody>
          <a:bodyPr/>
          <a:lstStyle/>
          <a:p>
            <a:pPr lvl="0"/>
            <a:r>
              <a:rPr lang="es-CL" altLang="es-CL" b="1" dirty="0" smtClean="0"/>
              <a:t>DATOS</a:t>
            </a:r>
            <a:r>
              <a:rPr lang="es-CL" altLang="es-CL" dirty="0" smtClean="0"/>
              <a:t> </a:t>
            </a:r>
            <a:br>
              <a:rPr lang="es-CL" altLang="es-CL" dirty="0" smtClean="0"/>
            </a:br>
            <a:r>
              <a:rPr lang="es-CL" altLang="es-CL" dirty="0" smtClean="0"/>
              <a:t/>
            </a:r>
            <a:br>
              <a:rPr lang="es-CL" altLang="es-CL" dirty="0" smtClean="0"/>
            </a:br>
            <a:r>
              <a:rPr lang="es-CL" altLang="es-CL" dirty="0" smtClean="0"/>
              <a:t>     a) Tipo de concesión;</a:t>
            </a:r>
            <a:br>
              <a:rPr lang="es-CL" altLang="es-CL" dirty="0" smtClean="0"/>
            </a:br>
            <a:r>
              <a:rPr lang="es-CL" altLang="es-CL" dirty="0" smtClean="0"/>
              <a:t>     b) Órgano que la otorgó;</a:t>
            </a:r>
            <a:br>
              <a:rPr lang="es-CL" altLang="es-CL" dirty="0" smtClean="0"/>
            </a:br>
            <a:r>
              <a:rPr lang="es-CL" altLang="es-CL" dirty="0" smtClean="0"/>
              <a:t>     c) Singularización del acto mediante el cual se otorgó la concesión, y</a:t>
            </a:r>
            <a:br>
              <a:rPr lang="es-CL" altLang="es-CL" dirty="0" smtClean="0"/>
            </a:br>
            <a:r>
              <a:rPr lang="es-CL" altLang="es-CL" dirty="0" smtClean="0"/>
              <a:t>     d) Número y año de registro e indicación del registro en que consta, si se tratare de concesiones registrables.</a:t>
            </a:r>
          </a:p>
        </p:txBody>
      </p:sp>
    </p:spTree>
    <p:extLst>
      <p:ext uri="{BB962C8B-B14F-4D97-AF65-F5344CB8AC3E}">
        <p14:creationId xmlns:p14="http://schemas.microsoft.com/office/powerpoint/2010/main" xmlns="" val="31399994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fontScale="90000"/>
          </a:bodyPr>
          <a:lstStyle/>
          <a:p>
            <a:r>
              <a:rPr lang="es-CL" altLang="es-CL" dirty="0" smtClean="0"/>
              <a:t>SINGULARIZACIÓN DE BIENES MUEBLES REGISTRABLES</a:t>
            </a:r>
            <a:endParaRPr lang="es-CL" dirty="0"/>
          </a:p>
        </p:txBody>
      </p:sp>
      <p:sp>
        <p:nvSpPr>
          <p:cNvPr id="4" name="Rectangle 1"/>
          <p:cNvSpPr>
            <a:spLocks noGrp="1" noChangeArrowheads="1"/>
          </p:cNvSpPr>
          <p:nvPr>
            <p:ph sz="quarter" idx="1"/>
          </p:nvPr>
        </p:nvSpPr>
        <p:spPr/>
        <p:txBody>
          <a:bodyPr>
            <a:normAutofit fontScale="77500" lnSpcReduction="20000"/>
          </a:bodyPr>
          <a:lstStyle/>
          <a:p>
            <a:pPr lvl="0"/>
            <a:r>
              <a:rPr lang="es-CL" altLang="es-CL" dirty="0" smtClean="0"/>
              <a:t> Los sujetos obligados deberán singularizar todos los bienes muebles sujetos a los registros establecidos por leyes o reglamentos de los cuales sean titulares, con indicación de los datos que se señalan a continuación para cada caso:</a:t>
            </a:r>
            <a:br>
              <a:rPr lang="es-CL" altLang="es-CL" dirty="0" smtClean="0"/>
            </a:br>
            <a:r>
              <a:rPr lang="es-CL" altLang="es-CL" dirty="0" smtClean="0"/>
              <a:t/>
            </a:r>
            <a:br>
              <a:rPr lang="es-CL" altLang="es-CL" dirty="0" smtClean="0"/>
            </a:br>
            <a:r>
              <a:rPr lang="es-CL" altLang="es-CL" dirty="0" smtClean="0"/>
              <a:t>     a) Vehículos motorizados:</a:t>
            </a:r>
            <a:br>
              <a:rPr lang="es-CL" altLang="es-CL" dirty="0" smtClean="0"/>
            </a:br>
            <a:r>
              <a:rPr lang="es-CL" altLang="es-CL" dirty="0" smtClean="0"/>
              <a:t/>
            </a:r>
            <a:br>
              <a:rPr lang="es-CL" altLang="es-CL" dirty="0" smtClean="0"/>
            </a:br>
            <a:r>
              <a:rPr lang="es-CL" altLang="es-CL" dirty="0" smtClean="0"/>
              <a:t>     i. Tipo de vehículo;</a:t>
            </a:r>
            <a:br>
              <a:rPr lang="es-CL" altLang="es-CL" dirty="0" smtClean="0"/>
            </a:br>
            <a:r>
              <a:rPr lang="es-CL" altLang="es-CL" dirty="0" smtClean="0"/>
              <a:t>     ii. Número y año de inscripción en el Registro Nacional de Vehículos Motorizados;</a:t>
            </a:r>
            <a:br>
              <a:rPr lang="es-CL" altLang="es-CL" dirty="0" smtClean="0"/>
            </a:br>
            <a:r>
              <a:rPr lang="es-CL" altLang="es-CL" dirty="0" smtClean="0"/>
              <a:t>     iii. Marca;</a:t>
            </a:r>
            <a:br>
              <a:rPr lang="es-CL" altLang="es-CL" dirty="0" smtClean="0"/>
            </a:br>
            <a:r>
              <a:rPr lang="es-CL" altLang="es-CL" dirty="0" smtClean="0"/>
              <a:t>     iv. Modelo;</a:t>
            </a:r>
            <a:br>
              <a:rPr lang="es-CL" altLang="es-CL" dirty="0" smtClean="0"/>
            </a:br>
            <a:r>
              <a:rPr lang="es-CL" altLang="es-CL" dirty="0" smtClean="0"/>
              <a:t>     v. Año de fabricación;</a:t>
            </a:r>
            <a:br>
              <a:rPr lang="es-CL" altLang="es-CL" dirty="0" smtClean="0"/>
            </a:br>
            <a:r>
              <a:rPr lang="es-CL" altLang="es-CL" dirty="0" smtClean="0"/>
              <a:t>     vi. Número de placa patente;</a:t>
            </a:r>
            <a:br>
              <a:rPr lang="es-CL" altLang="es-CL" dirty="0" smtClean="0"/>
            </a:br>
            <a:r>
              <a:rPr lang="es-CL" altLang="es-CL" dirty="0" smtClean="0"/>
              <a:t>     vii. Avalúo fiscal, indicando su valor en pesos, y</a:t>
            </a:r>
            <a:br>
              <a:rPr lang="es-CL" altLang="es-CL" dirty="0" smtClean="0"/>
            </a:br>
            <a:r>
              <a:rPr lang="es-CL" altLang="es-CL" dirty="0" smtClean="0"/>
              <a:t>     viii. Gravámenes.</a:t>
            </a:r>
            <a:br>
              <a:rPr lang="es-CL" altLang="es-CL" dirty="0" smtClean="0"/>
            </a:br>
            <a:endParaRPr lang="es-CL" altLang="es-CL" dirty="0" smtClean="0"/>
          </a:p>
        </p:txBody>
      </p:sp>
    </p:spTree>
    <p:extLst>
      <p:ext uri="{BB962C8B-B14F-4D97-AF65-F5344CB8AC3E}">
        <p14:creationId xmlns:p14="http://schemas.microsoft.com/office/powerpoint/2010/main" xmlns="" val="314525148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altLang="es-CL" dirty="0" smtClean="0">
                <a:solidFill>
                  <a:schemeClr val="tx1"/>
                </a:solidFill>
                <a:latin typeface="Arial Unicode MS" panose="020B0604020202020204" pitchFamily="34" charset="-128"/>
              </a:rPr>
              <a:t>AERONAVES:</a:t>
            </a:r>
            <a:endParaRPr lang="es-CL" dirty="0"/>
          </a:p>
        </p:txBody>
      </p:sp>
      <p:sp>
        <p:nvSpPr>
          <p:cNvPr id="4" name="Rectangle 1"/>
          <p:cNvSpPr>
            <a:spLocks noGrp="1" noChangeArrowheads="1"/>
          </p:cNvSpPr>
          <p:nvPr>
            <p:ph sz="quarter" idx="1"/>
          </p:nvPr>
        </p:nvSpPr>
        <p:spPr bwMode="auto">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000" b="0" i="0" u="none" strike="noStrike" cap="none" normalizeH="0" baseline="0" dirty="0" smtClean="0">
                <a:ln>
                  <a:noFill/>
                </a:ln>
                <a:solidFill>
                  <a:schemeClr val="tx1"/>
                </a:solidFill>
                <a:effectLst/>
                <a:latin typeface="Arial Unicode MS" panose="020B0604020202020204" pitchFamily="34" charset="-128"/>
              </a:rPr>
              <a:t/>
            </a:r>
            <a:br>
              <a:rPr kumimoji="0" lang="es-CL" altLang="es-CL" sz="1000" b="0" i="0" u="none" strike="noStrike" cap="none" normalizeH="0" baseline="0" dirty="0" smtClean="0">
                <a:ln>
                  <a:noFill/>
                </a:ln>
                <a:solidFill>
                  <a:schemeClr val="tx1"/>
                </a:solidFill>
                <a:effectLst/>
                <a:latin typeface="Arial Unicode MS" panose="020B0604020202020204" pitchFamily="34" charset="-128"/>
              </a:rPr>
            </a:br>
            <a:r>
              <a:rPr kumimoji="0" lang="es-CL" altLang="es-CL" sz="1000" b="0" i="0" u="none" strike="noStrike" cap="none" normalizeH="0" baseline="0" dirty="0" smtClean="0">
                <a:ln>
                  <a:noFill/>
                </a:ln>
                <a:solidFill>
                  <a:schemeClr val="tx1"/>
                </a:solidFill>
                <a:effectLst/>
                <a:latin typeface="Arial Unicode MS" panose="020B0604020202020204" pitchFamily="34" charset="-128"/>
              </a:rPr>
              <a:t/>
            </a:r>
            <a:br>
              <a:rPr kumimoji="0" lang="es-CL" altLang="es-CL" sz="1000" b="0" i="0" u="none" strike="noStrike" cap="none" normalizeH="0" baseline="0" dirty="0" smtClean="0">
                <a:ln>
                  <a:noFill/>
                </a:ln>
                <a:solidFill>
                  <a:schemeClr val="tx1"/>
                </a:solidFill>
                <a:effectLst/>
                <a:latin typeface="Arial Unicode MS" panose="020B0604020202020204" pitchFamily="34" charset="-128"/>
              </a:rPr>
            </a:br>
            <a:r>
              <a:rPr kumimoji="0" lang="es-CL" altLang="es-CL" sz="1000" b="0" i="0" u="none" strike="noStrike" cap="none" normalizeH="0" baseline="0" dirty="0" smtClean="0">
                <a:ln>
                  <a:noFill/>
                </a:ln>
                <a:solidFill>
                  <a:schemeClr val="tx1"/>
                </a:solidFill>
                <a:effectLst/>
                <a:latin typeface="Arial Unicode MS" panose="020B0604020202020204" pitchFamily="34" charset="-128"/>
              </a:rPr>
              <a:t>  </a:t>
            </a:r>
            <a:r>
              <a:rPr kumimoji="0" lang="es-CL" altLang="es-CL" sz="2400" b="0" i="0" u="none" strike="noStrike" cap="none" normalizeH="0" baseline="0" dirty="0" smtClean="0">
                <a:ln>
                  <a:noFill/>
                </a:ln>
                <a:solidFill>
                  <a:schemeClr val="tx1"/>
                </a:solidFill>
                <a:effectLst/>
                <a:latin typeface="Arial Unicode MS" panose="020B0604020202020204" pitchFamily="34" charset="-128"/>
              </a:rPr>
              <a:t>   i. Tipo de aeronave;</a:t>
            </a:r>
            <a:br>
              <a:rPr kumimoji="0" lang="es-CL" altLang="es-CL" sz="2400" b="0" i="0" u="none" strike="noStrike" cap="none" normalizeH="0" baseline="0" dirty="0" smtClean="0">
                <a:ln>
                  <a:noFill/>
                </a:ln>
                <a:solidFill>
                  <a:schemeClr val="tx1"/>
                </a:solidFill>
                <a:effectLst/>
                <a:latin typeface="Arial Unicode MS" panose="020B0604020202020204" pitchFamily="34" charset="-128"/>
              </a:rPr>
            </a:br>
            <a:r>
              <a:rPr kumimoji="0" lang="es-CL" altLang="es-CL" sz="2400" b="0" i="0" u="none" strike="noStrike" cap="none" normalizeH="0" baseline="0" dirty="0" smtClean="0">
                <a:ln>
                  <a:noFill/>
                </a:ln>
                <a:solidFill>
                  <a:schemeClr val="tx1"/>
                </a:solidFill>
                <a:effectLst/>
                <a:latin typeface="Arial Unicode MS" panose="020B0604020202020204" pitchFamily="34" charset="-128"/>
              </a:rPr>
              <a:t>     ii. Número y año de inscripción en el Registro de Aeronaves;</a:t>
            </a:r>
            <a:br>
              <a:rPr kumimoji="0" lang="es-CL" altLang="es-CL" sz="2400" b="0" i="0" u="none" strike="noStrike" cap="none" normalizeH="0" baseline="0" dirty="0" smtClean="0">
                <a:ln>
                  <a:noFill/>
                </a:ln>
                <a:solidFill>
                  <a:schemeClr val="tx1"/>
                </a:solidFill>
                <a:effectLst/>
                <a:latin typeface="Arial Unicode MS" panose="020B0604020202020204" pitchFamily="34" charset="-128"/>
              </a:rPr>
            </a:br>
            <a:r>
              <a:rPr kumimoji="0" lang="es-CL" altLang="es-CL" sz="2400" b="0" i="0" u="none" strike="noStrike" cap="none" normalizeH="0" baseline="0" dirty="0" smtClean="0">
                <a:ln>
                  <a:noFill/>
                </a:ln>
                <a:solidFill>
                  <a:schemeClr val="tx1"/>
                </a:solidFill>
                <a:effectLst/>
                <a:latin typeface="Arial Unicode MS" panose="020B0604020202020204" pitchFamily="34" charset="-128"/>
              </a:rPr>
              <a:t>     iii. Marca;</a:t>
            </a:r>
            <a:br>
              <a:rPr kumimoji="0" lang="es-CL" altLang="es-CL" sz="2400" b="0" i="0" u="none" strike="noStrike" cap="none" normalizeH="0" baseline="0" dirty="0" smtClean="0">
                <a:ln>
                  <a:noFill/>
                </a:ln>
                <a:solidFill>
                  <a:schemeClr val="tx1"/>
                </a:solidFill>
                <a:effectLst/>
                <a:latin typeface="Arial Unicode MS" panose="020B0604020202020204" pitchFamily="34" charset="-128"/>
              </a:rPr>
            </a:br>
            <a:r>
              <a:rPr kumimoji="0" lang="es-CL" altLang="es-CL" sz="2400" b="0" i="0" u="none" strike="noStrike" cap="none" normalizeH="0" baseline="0" dirty="0" smtClean="0">
                <a:ln>
                  <a:noFill/>
                </a:ln>
                <a:solidFill>
                  <a:schemeClr val="tx1"/>
                </a:solidFill>
                <a:effectLst/>
                <a:latin typeface="Arial Unicode MS" panose="020B0604020202020204" pitchFamily="34" charset="-128"/>
              </a:rPr>
              <a:t>     iv. Modelo;</a:t>
            </a:r>
            <a:br>
              <a:rPr kumimoji="0" lang="es-CL" altLang="es-CL" sz="2400" b="0" i="0" u="none" strike="noStrike" cap="none" normalizeH="0" baseline="0" dirty="0" smtClean="0">
                <a:ln>
                  <a:noFill/>
                </a:ln>
                <a:solidFill>
                  <a:schemeClr val="tx1"/>
                </a:solidFill>
                <a:effectLst/>
                <a:latin typeface="Arial Unicode MS" panose="020B0604020202020204" pitchFamily="34" charset="-128"/>
              </a:rPr>
            </a:br>
            <a:r>
              <a:rPr kumimoji="0" lang="es-CL" altLang="es-CL" sz="2400" b="0" i="0" u="none" strike="noStrike" cap="none" normalizeH="0" baseline="0" dirty="0" smtClean="0">
                <a:ln>
                  <a:noFill/>
                </a:ln>
                <a:solidFill>
                  <a:schemeClr val="tx1"/>
                </a:solidFill>
                <a:effectLst/>
                <a:latin typeface="Arial Unicode MS" panose="020B0604020202020204" pitchFamily="34" charset="-128"/>
              </a:rPr>
              <a:t>     v. Año de fabricación;</a:t>
            </a:r>
            <a:br>
              <a:rPr kumimoji="0" lang="es-CL" altLang="es-CL" sz="2400" b="0" i="0" u="none" strike="noStrike" cap="none" normalizeH="0" baseline="0" dirty="0" smtClean="0">
                <a:ln>
                  <a:noFill/>
                </a:ln>
                <a:solidFill>
                  <a:schemeClr val="tx1"/>
                </a:solidFill>
                <a:effectLst/>
                <a:latin typeface="Arial Unicode MS" panose="020B0604020202020204" pitchFamily="34" charset="-128"/>
              </a:rPr>
            </a:br>
            <a:r>
              <a:rPr kumimoji="0" lang="es-CL" altLang="es-CL" sz="2400" b="0" i="0" u="none" strike="noStrike" cap="none" normalizeH="0" baseline="0" dirty="0" smtClean="0">
                <a:ln>
                  <a:noFill/>
                </a:ln>
                <a:solidFill>
                  <a:schemeClr val="tx1"/>
                </a:solidFill>
                <a:effectLst/>
                <a:latin typeface="Arial Unicode MS" panose="020B0604020202020204" pitchFamily="34" charset="-128"/>
              </a:rPr>
              <a:t>     vi. Nombre;</a:t>
            </a:r>
            <a:br>
              <a:rPr kumimoji="0" lang="es-CL" altLang="es-CL" sz="2400" b="0" i="0" u="none" strike="noStrike" cap="none" normalizeH="0" baseline="0" dirty="0" smtClean="0">
                <a:ln>
                  <a:noFill/>
                </a:ln>
                <a:solidFill>
                  <a:schemeClr val="tx1"/>
                </a:solidFill>
                <a:effectLst/>
                <a:latin typeface="Arial Unicode MS" panose="020B0604020202020204" pitchFamily="34" charset="-128"/>
              </a:rPr>
            </a:br>
            <a:r>
              <a:rPr kumimoji="0" lang="es-CL" altLang="es-CL" sz="2400" b="0" i="0" u="none" strike="noStrike" cap="none" normalizeH="0" baseline="0" dirty="0" smtClean="0">
                <a:ln>
                  <a:noFill/>
                </a:ln>
                <a:solidFill>
                  <a:schemeClr val="tx1"/>
                </a:solidFill>
                <a:effectLst/>
                <a:latin typeface="Arial Unicode MS" panose="020B0604020202020204" pitchFamily="34" charset="-128"/>
              </a:rPr>
              <a:t>     vii. Número de matrícula;</a:t>
            </a:r>
            <a:br>
              <a:rPr kumimoji="0" lang="es-CL" altLang="es-CL" sz="2400" b="0" i="0" u="none" strike="noStrike" cap="none" normalizeH="0" baseline="0" dirty="0" smtClean="0">
                <a:ln>
                  <a:noFill/>
                </a:ln>
                <a:solidFill>
                  <a:schemeClr val="tx1"/>
                </a:solidFill>
                <a:effectLst/>
                <a:latin typeface="Arial Unicode MS" panose="020B0604020202020204" pitchFamily="34" charset="-128"/>
              </a:rPr>
            </a:br>
            <a:r>
              <a:rPr kumimoji="0" lang="es-CL" altLang="es-CL" sz="2400" b="0" i="0" u="none" strike="noStrike" cap="none" normalizeH="0" baseline="0" dirty="0" smtClean="0">
                <a:ln>
                  <a:noFill/>
                </a:ln>
                <a:solidFill>
                  <a:schemeClr val="tx1"/>
                </a:solidFill>
                <a:effectLst/>
                <a:latin typeface="Arial Unicode MS" panose="020B0604020202020204" pitchFamily="34" charset="-128"/>
              </a:rPr>
              <a:t>     viii. Tasación, indicando su valor en pesos, y</a:t>
            </a:r>
            <a:br>
              <a:rPr kumimoji="0" lang="es-CL" altLang="es-CL" sz="2400" b="0" i="0" u="none" strike="noStrike" cap="none" normalizeH="0" baseline="0" dirty="0" smtClean="0">
                <a:ln>
                  <a:noFill/>
                </a:ln>
                <a:solidFill>
                  <a:schemeClr val="tx1"/>
                </a:solidFill>
                <a:effectLst/>
                <a:latin typeface="Arial Unicode MS" panose="020B0604020202020204" pitchFamily="34" charset="-128"/>
              </a:rPr>
            </a:br>
            <a:r>
              <a:rPr kumimoji="0" lang="es-CL" altLang="es-CL" sz="2400" b="0" i="0" u="none" strike="noStrike" cap="none" normalizeH="0" baseline="0" dirty="0" smtClean="0">
                <a:ln>
                  <a:noFill/>
                </a:ln>
                <a:solidFill>
                  <a:schemeClr val="tx1"/>
                </a:solidFill>
                <a:effectLst/>
                <a:latin typeface="Arial Unicode MS" panose="020B0604020202020204" pitchFamily="34" charset="-128"/>
              </a:rPr>
              <a:t>     ix. Gravámenes.</a:t>
            </a:r>
            <a:r>
              <a:rPr kumimoji="0" lang="es-CL" altLang="es-CL" sz="2400" b="0" i="0" u="none" strike="noStrike" cap="none" normalizeH="0" baseline="0" dirty="0" smtClean="0">
                <a:ln>
                  <a:noFill/>
                </a:ln>
                <a:solidFill>
                  <a:schemeClr val="tx1"/>
                </a:solidFill>
                <a:effectLst/>
              </a:rPr>
              <a:t> </a:t>
            </a:r>
            <a:endParaRPr kumimoji="0" lang="es-CL" altLang="es-CL"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70708340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altLang="es-CL" dirty="0" smtClean="0">
                <a:solidFill>
                  <a:schemeClr val="tx1"/>
                </a:solidFill>
                <a:latin typeface="Arial Unicode MS" panose="020B0604020202020204" pitchFamily="34" charset="-128"/>
              </a:rPr>
              <a:t>NAVES Y ARTEFACTOS NAVALES:</a:t>
            </a:r>
            <a:endParaRPr lang="es-CL" dirty="0"/>
          </a:p>
        </p:txBody>
      </p:sp>
      <p:sp>
        <p:nvSpPr>
          <p:cNvPr id="4" name="Rectangle 1"/>
          <p:cNvSpPr>
            <a:spLocks noGrp="1" noChangeArrowheads="1"/>
          </p:cNvSpPr>
          <p:nvPr>
            <p:ph sz="quarter" idx="1"/>
          </p:nvPr>
        </p:nvSpPr>
        <p:spPr bwMode="auto">
          <a:xfrm>
            <a:off x="2589212" y="2591250"/>
            <a:ext cx="5553123" cy="286232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000" b="0" i="0" u="none" strike="noStrike" cap="none" normalizeH="0" baseline="0" dirty="0" smtClean="0">
                <a:ln>
                  <a:noFill/>
                </a:ln>
                <a:solidFill>
                  <a:schemeClr val="tx1"/>
                </a:solidFill>
                <a:effectLst/>
                <a:latin typeface="Arial Unicode MS" panose="020B0604020202020204" pitchFamily="34" charset="-128"/>
              </a:rPr>
              <a:t/>
            </a:r>
            <a:br>
              <a:rPr kumimoji="0" lang="es-CL" altLang="es-CL" sz="1000" b="0" i="0" u="none" strike="noStrike" cap="none" normalizeH="0" baseline="0" dirty="0" smtClean="0">
                <a:ln>
                  <a:noFill/>
                </a:ln>
                <a:solidFill>
                  <a:schemeClr val="tx1"/>
                </a:solidFill>
                <a:effectLst/>
                <a:latin typeface="Arial Unicode MS" panose="020B0604020202020204" pitchFamily="34" charset="-128"/>
              </a:rPr>
            </a:br>
            <a:r>
              <a:rPr kumimoji="0" lang="es-CL" altLang="es-CL" sz="1000" b="0" i="0" u="none" strike="noStrike" cap="none" normalizeH="0" baseline="0" dirty="0" smtClean="0">
                <a:ln>
                  <a:noFill/>
                </a:ln>
                <a:solidFill>
                  <a:schemeClr val="tx1"/>
                </a:solidFill>
                <a:effectLst/>
                <a:latin typeface="Arial Unicode MS" panose="020B0604020202020204" pitchFamily="34" charset="-128"/>
              </a:rPr>
              <a:t/>
            </a:r>
            <a:br>
              <a:rPr kumimoji="0" lang="es-CL" altLang="es-CL" sz="1000" b="0" i="0" u="none" strike="noStrike" cap="none" normalizeH="0" baseline="0" dirty="0" smtClean="0">
                <a:ln>
                  <a:noFill/>
                </a:ln>
                <a:solidFill>
                  <a:schemeClr val="tx1"/>
                </a:solidFill>
                <a:effectLst/>
                <a:latin typeface="Arial Unicode MS" panose="020B0604020202020204" pitchFamily="34" charset="-128"/>
              </a:rPr>
            </a:br>
            <a:r>
              <a:rPr kumimoji="0" lang="es-CL" altLang="es-CL" sz="1000" b="0" i="0" u="none" strike="noStrike" cap="none" normalizeH="0" baseline="0" dirty="0" smtClean="0">
                <a:ln>
                  <a:noFill/>
                </a:ln>
                <a:solidFill>
                  <a:schemeClr val="tx1"/>
                </a:solidFill>
                <a:effectLst/>
                <a:latin typeface="Arial Unicode MS" panose="020B0604020202020204" pitchFamily="34" charset="-128"/>
              </a:rPr>
              <a:t>  </a:t>
            </a:r>
            <a:r>
              <a:rPr kumimoji="0" lang="es-CL" altLang="es-CL" sz="2000" b="0" i="0" u="none" strike="noStrike" cap="none" normalizeH="0" baseline="0" dirty="0" smtClean="0">
                <a:ln>
                  <a:noFill/>
                </a:ln>
                <a:solidFill>
                  <a:schemeClr val="tx1"/>
                </a:solidFill>
                <a:effectLst/>
                <a:latin typeface="Arial Unicode MS" panose="020B0604020202020204" pitchFamily="34" charset="-128"/>
              </a:rPr>
              <a:t>   i. Tipo de nave o artefacto naval;</a:t>
            </a:r>
            <a:br>
              <a:rPr kumimoji="0" lang="es-CL" altLang="es-CL" sz="2000" b="0" i="0" u="none" strike="noStrike" cap="none" normalizeH="0" baseline="0" dirty="0" smtClean="0">
                <a:ln>
                  <a:noFill/>
                </a:ln>
                <a:solidFill>
                  <a:schemeClr val="tx1"/>
                </a:solidFill>
                <a:effectLst/>
                <a:latin typeface="Arial Unicode MS" panose="020B0604020202020204" pitchFamily="34" charset="-128"/>
              </a:rPr>
            </a:br>
            <a:r>
              <a:rPr kumimoji="0" lang="es-CL" altLang="es-CL" sz="2000" b="0" i="0" u="none" strike="noStrike" cap="none" normalizeH="0" baseline="0" dirty="0" smtClean="0">
                <a:ln>
                  <a:noFill/>
                </a:ln>
                <a:solidFill>
                  <a:schemeClr val="tx1"/>
                </a:solidFill>
                <a:effectLst/>
                <a:latin typeface="Arial Unicode MS" panose="020B0604020202020204" pitchFamily="34" charset="-128"/>
              </a:rPr>
              <a:t>     ii. Número y año de inscripción;</a:t>
            </a:r>
            <a:br>
              <a:rPr kumimoji="0" lang="es-CL" altLang="es-CL" sz="2000" b="0" i="0" u="none" strike="noStrike" cap="none" normalizeH="0" baseline="0" dirty="0" smtClean="0">
                <a:ln>
                  <a:noFill/>
                </a:ln>
                <a:solidFill>
                  <a:schemeClr val="tx1"/>
                </a:solidFill>
                <a:effectLst/>
                <a:latin typeface="Arial Unicode MS" panose="020B0604020202020204" pitchFamily="34" charset="-128"/>
              </a:rPr>
            </a:br>
            <a:r>
              <a:rPr kumimoji="0" lang="es-CL" altLang="es-CL" sz="2000" b="0" i="0" u="none" strike="noStrike" cap="none" normalizeH="0" baseline="0" dirty="0" smtClean="0">
                <a:ln>
                  <a:noFill/>
                </a:ln>
                <a:solidFill>
                  <a:schemeClr val="tx1"/>
                </a:solidFill>
                <a:effectLst/>
                <a:latin typeface="Arial Unicode MS" panose="020B0604020202020204" pitchFamily="34" charset="-128"/>
              </a:rPr>
              <a:t>     iii. Año de fabricación;</a:t>
            </a:r>
            <a:br>
              <a:rPr kumimoji="0" lang="es-CL" altLang="es-CL" sz="2000" b="0" i="0" u="none" strike="noStrike" cap="none" normalizeH="0" baseline="0" dirty="0" smtClean="0">
                <a:ln>
                  <a:noFill/>
                </a:ln>
                <a:solidFill>
                  <a:schemeClr val="tx1"/>
                </a:solidFill>
                <a:effectLst/>
                <a:latin typeface="Arial Unicode MS" panose="020B0604020202020204" pitchFamily="34" charset="-128"/>
              </a:rPr>
            </a:br>
            <a:r>
              <a:rPr kumimoji="0" lang="es-CL" altLang="es-CL" sz="2000" b="0" i="0" u="none" strike="noStrike" cap="none" normalizeH="0" baseline="0" dirty="0" smtClean="0">
                <a:ln>
                  <a:noFill/>
                </a:ln>
                <a:solidFill>
                  <a:schemeClr val="tx1"/>
                </a:solidFill>
                <a:effectLst/>
                <a:latin typeface="Arial Unicode MS" panose="020B0604020202020204" pitchFamily="34" charset="-128"/>
              </a:rPr>
              <a:t>     iv. Nombre;</a:t>
            </a:r>
            <a:br>
              <a:rPr kumimoji="0" lang="es-CL" altLang="es-CL" sz="2000" b="0" i="0" u="none" strike="noStrike" cap="none" normalizeH="0" baseline="0" dirty="0" smtClean="0">
                <a:ln>
                  <a:noFill/>
                </a:ln>
                <a:solidFill>
                  <a:schemeClr val="tx1"/>
                </a:solidFill>
                <a:effectLst/>
                <a:latin typeface="Arial Unicode MS" panose="020B0604020202020204" pitchFamily="34" charset="-128"/>
              </a:rPr>
            </a:br>
            <a:r>
              <a:rPr kumimoji="0" lang="es-CL" altLang="es-CL" sz="2000" b="0" i="0" u="none" strike="noStrike" cap="none" normalizeH="0" baseline="0" dirty="0" smtClean="0">
                <a:ln>
                  <a:noFill/>
                </a:ln>
                <a:solidFill>
                  <a:schemeClr val="tx1"/>
                </a:solidFill>
                <a:effectLst/>
                <a:latin typeface="Arial Unicode MS" panose="020B0604020202020204" pitchFamily="34" charset="-128"/>
              </a:rPr>
              <a:t>     v. Número de matrícula;</a:t>
            </a:r>
            <a:br>
              <a:rPr kumimoji="0" lang="es-CL" altLang="es-CL" sz="2000" b="0" i="0" u="none" strike="noStrike" cap="none" normalizeH="0" baseline="0" dirty="0" smtClean="0">
                <a:ln>
                  <a:noFill/>
                </a:ln>
                <a:solidFill>
                  <a:schemeClr val="tx1"/>
                </a:solidFill>
                <a:effectLst/>
                <a:latin typeface="Arial Unicode MS" panose="020B0604020202020204" pitchFamily="34" charset="-128"/>
              </a:rPr>
            </a:br>
            <a:r>
              <a:rPr kumimoji="0" lang="es-CL" altLang="es-CL" sz="2000" b="0" i="0" u="none" strike="noStrike" cap="none" normalizeH="0" baseline="0" dirty="0" smtClean="0">
                <a:ln>
                  <a:noFill/>
                </a:ln>
                <a:solidFill>
                  <a:schemeClr val="tx1"/>
                </a:solidFill>
                <a:effectLst/>
                <a:latin typeface="Arial Unicode MS" panose="020B0604020202020204" pitchFamily="34" charset="-128"/>
              </a:rPr>
              <a:t>     vi. Tonelaje;</a:t>
            </a:r>
            <a:br>
              <a:rPr kumimoji="0" lang="es-CL" altLang="es-CL" sz="2000" b="0" i="0" u="none" strike="noStrike" cap="none" normalizeH="0" baseline="0" dirty="0" smtClean="0">
                <a:ln>
                  <a:noFill/>
                </a:ln>
                <a:solidFill>
                  <a:schemeClr val="tx1"/>
                </a:solidFill>
                <a:effectLst/>
                <a:latin typeface="Arial Unicode MS" panose="020B0604020202020204" pitchFamily="34" charset="-128"/>
              </a:rPr>
            </a:br>
            <a:r>
              <a:rPr kumimoji="0" lang="es-CL" altLang="es-CL" sz="2000" b="0" i="0" u="none" strike="noStrike" cap="none" normalizeH="0" baseline="0" dirty="0" smtClean="0">
                <a:ln>
                  <a:noFill/>
                </a:ln>
                <a:solidFill>
                  <a:schemeClr val="tx1"/>
                </a:solidFill>
                <a:effectLst/>
                <a:latin typeface="Arial Unicode MS" panose="020B0604020202020204" pitchFamily="34" charset="-128"/>
              </a:rPr>
              <a:t>     vii. Tasación, indicando su valor en pesos, y</a:t>
            </a:r>
            <a:br>
              <a:rPr kumimoji="0" lang="es-CL" altLang="es-CL" sz="2000" b="0" i="0" u="none" strike="noStrike" cap="none" normalizeH="0" baseline="0" dirty="0" smtClean="0">
                <a:ln>
                  <a:noFill/>
                </a:ln>
                <a:solidFill>
                  <a:schemeClr val="tx1"/>
                </a:solidFill>
                <a:effectLst/>
                <a:latin typeface="Arial Unicode MS" panose="020B0604020202020204" pitchFamily="34" charset="-128"/>
              </a:rPr>
            </a:br>
            <a:r>
              <a:rPr kumimoji="0" lang="es-CL" altLang="es-CL" sz="2000" b="0" i="0" u="none" strike="noStrike" cap="none" normalizeH="0" baseline="0" dirty="0" smtClean="0">
                <a:ln>
                  <a:noFill/>
                </a:ln>
                <a:solidFill>
                  <a:schemeClr val="tx1"/>
                </a:solidFill>
                <a:effectLst/>
                <a:latin typeface="Arial Unicode MS" panose="020B0604020202020204" pitchFamily="34" charset="-128"/>
              </a:rPr>
              <a:t>     viii. Gravámenes.</a:t>
            </a:r>
            <a:r>
              <a:rPr kumimoji="0" lang="es-CL" altLang="es-CL" sz="2000" b="0" i="0" u="none" strike="noStrike" cap="none" normalizeH="0" baseline="0" dirty="0" smtClean="0">
                <a:ln>
                  <a:noFill/>
                </a:ln>
                <a:solidFill>
                  <a:schemeClr val="tx1"/>
                </a:solidFill>
                <a:effectLst/>
              </a:rPr>
              <a:t> </a:t>
            </a:r>
            <a:endParaRPr kumimoji="0" lang="es-CL" altLang="es-CL" sz="2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394246701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altLang="es-CL" sz="2800" dirty="0" smtClean="0">
                <a:solidFill>
                  <a:schemeClr val="tx1"/>
                </a:solidFill>
                <a:latin typeface="Arial Unicode MS" panose="020B0604020202020204" pitchFamily="34" charset="-128"/>
              </a:rPr>
              <a:t>OTROS BIENES MUEBLES REGISTRABLES</a:t>
            </a:r>
            <a:endParaRPr lang="es-CL" sz="2800" dirty="0"/>
          </a:p>
        </p:txBody>
      </p:sp>
      <p:sp>
        <p:nvSpPr>
          <p:cNvPr id="4" name="Rectangle 1"/>
          <p:cNvSpPr>
            <a:spLocks noGrp="1" noChangeArrowheads="1"/>
          </p:cNvSpPr>
          <p:nvPr>
            <p:ph sz="quarter" idx="1"/>
          </p:nvPr>
        </p:nvSpPr>
        <p:spPr bwMode="auto">
          <a:xfrm>
            <a:off x="2589212" y="3052915"/>
            <a:ext cx="4924746" cy="19389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000" b="0" i="0" u="none" strike="noStrike" cap="none" normalizeH="0" baseline="0" dirty="0" smtClean="0">
                <a:ln>
                  <a:noFill/>
                </a:ln>
                <a:solidFill>
                  <a:schemeClr val="tx1"/>
                </a:solidFill>
                <a:effectLst/>
                <a:latin typeface="Arial Unicode MS" panose="020B0604020202020204" pitchFamily="34" charset="-128"/>
              </a:rPr>
              <a:t/>
            </a:r>
            <a:br>
              <a:rPr kumimoji="0" lang="es-CL" altLang="es-CL" sz="1000" b="0" i="0" u="none" strike="noStrike" cap="none" normalizeH="0" baseline="0" dirty="0" smtClean="0">
                <a:ln>
                  <a:noFill/>
                </a:ln>
                <a:solidFill>
                  <a:schemeClr val="tx1"/>
                </a:solidFill>
                <a:effectLst/>
                <a:latin typeface="Arial Unicode MS" panose="020B0604020202020204" pitchFamily="34" charset="-128"/>
              </a:rPr>
            </a:br>
            <a:r>
              <a:rPr kumimoji="0" lang="es-CL" altLang="es-CL" sz="1000" b="0" i="0" u="none" strike="noStrike" cap="none" normalizeH="0" baseline="0" dirty="0" smtClean="0">
                <a:ln>
                  <a:noFill/>
                </a:ln>
                <a:solidFill>
                  <a:schemeClr val="tx1"/>
                </a:solidFill>
                <a:effectLst/>
                <a:latin typeface="Arial Unicode MS" panose="020B0604020202020204" pitchFamily="34" charset="-128"/>
              </a:rPr>
              <a:t/>
            </a:r>
            <a:br>
              <a:rPr kumimoji="0" lang="es-CL" altLang="es-CL" sz="1000" b="0" i="0" u="none" strike="noStrike" cap="none" normalizeH="0" baseline="0" dirty="0" smtClean="0">
                <a:ln>
                  <a:noFill/>
                </a:ln>
                <a:solidFill>
                  <a:schemeClr val="tx1"/>
                </a:solidFill>
                <a:effectLst/>
                <a:latin typeface="Arial Unicode MS" panose="020B0604020202020204" pitchFamily="34" charset="-128"/>
              </a:rPr>
            </a:br>
            <a:r>
              <a:rPr kumimoji="0" lang="es-CL" altLang="es-CL" sz="1000" b="0" i="0" u="none" strike="noStrike" cap="none" normalizeH="0" baseline="0" dirty="0" smtClean="0">
                <a:ln>
                  <a:noFill/>
                </a:ln>
                <a:solidFill>
                  <a:schemeClr val="tx1"/>
                </a:solidFill>
                <a:effectLst/>
                <a:latin typeface="Arial Unicode MS" panose="020B0604020202020204" pitchFamily="34" charset="-128"/>
              </a:rPr>
              <a:t>   </a:t>
            </a:r>
            <a:r>
              <a:rPr kumimoji="0" lang="es-CL" altLang="es-CL" sz="2000" b="0" i="0" u="none" strike="noStrike" cap="none" normalizeH="0" baseline="0" dirty="0" smtClean="0">
                <a:ln>
                  <a:noFill/>
                </a:ln>
                <a:solidFill>
                  <a:schemeClr val="tx1"/>
                </a:solidFill>
                <a:effectLst/>
                <a:latin typeface="Arial Unicode MS" panose="020B0604020202020204" pitchFamily="34" charset="-128"/>
              </a:rPr>
              <a:t>  i. Descripción;</a:t>
            </a:r>
            <a:br>
              <a:rPr kumimoji="0" lang="es-CL" altLang="es-CL" sz="2000" b="0" i="0" u="none" strike="noStrike" cap="none" normalizeH="0" baseline="0" dirty="0" smtClean="0">
                <a:ln>
                  <a:noFill/>
                </a:ln>
                <a:solidFill>
                  <a:schemeClr val="tx1"/>
                </a:solidFill>
                <a:effectLst/>
                <a:latin typeface="Arial Unicode MS" panose="020B0604020202020204" pitchFamily="34" charset="-128"/>
              </a:rPr>
            </a:br>
            <a:r>
              <a:rPr kumimoji="0" lang="es-CL" altLang="es-CL" sz="2000" b="0" i="0" u="none" strike="noStrike" cap="none" normalizeH="0" baseline="0" dirty="0" smtClean="0">
                <a:ln>
                  <a:noFill/>
                </a:ln>
                <a:solidFill>
                  <a:schemeClr val="tx1"/>
                </a:solidFill>
                <a:effectLst/>
                <a:latin typeface="Arial Unicode MS" panose="020B0604020202020204" pitchFamily="34" charset="-128"/>
              </a:rPr>
              <a:t>     i. Registro en el que consta;</a:t>
            </a:r>
            <a:br>
              <a:rPr kumimoji="0" lang="es-CL" altLang="es-CL" sz="2000" b="0" i="0" u="none" strike="noStrike" cap="none" normalizeH="0" baseline="0" dirty="0" smtClean="0">
                <a:ln>
                  <a:noFill/>
                </a:ln>
                <a:solidFill>
                  <a:schemeClr val="tx1"/>
                </a:solidFill>
                <a:effectLst/>
                <a:latin typeface="Arial Unicode MS" panose="020B0604020202020204" pitchFamily="34" charset="-128"/>
              </a:rPr>
            </a:br>
            <a:r>
              <a:rPr kumimoji="0" lang="es-CL" altLang="es-CL" sz="2000" b="0" i="0" u="none" strike="noStrike" cap="none" normalizeH="0" baseline="0" dirty="0" smtClean="0">
                <a:ln>
                  <a:noFill/>
                </a:ln>
                <a:solidFill>
                  <a:schemeClr val="tx1"/>
                </a:solidFill>
                <a:effectLst/>
                <a:latin typeface="Arial Unicode MS" panose="020B0604020202020204" pitchFamily="34" charset="-128"/>
              </a:rPr>
              <a:t>     ii. Número de inscripción;</a:t>
            </a:r>
            <a:br>
              <a:rPr kumimoji="0" lang="es-CL" altLang="es-CL" sz="2000" b="0" i="0" u="none" strike="noStrike" cap="none" normalizeH="0" baseline="0" dirty="0" smtClean="0">
                <a:ln>
                  <a:noFill/>
                </a:ln>
                <a:solidFill>
                  <a:schemeClr val="tx1"/>
                </a:solidFill>
                <a:effectLst/>
                <a:latin typeface="Arial Unicode MS" panose="020B0604020202020204" pitchFamily="34" charset="-128"/>
              </a:rPr>
            </a:br>
            <a:r>
              <a:rPr kumimoji="0" lang="es-CL" altLang="es-CL" sz="2000" b="0" i="0" u="none" strike="noStrike" cap="none" normalizeH="0" baseline="0" dirty="0" smtClean="0">
                <a:ln>
                  <a:noFill/>
                </a:ln>
                <a:solidFill>
                  <a:schemeClr val="tx1"/>
                </a:solidFill>
                <a:effectLst/>
                <a:latin typeface="Arial Unicode MS" panose="020B0604020202020204" pitchFamily="34" charset="-128"/>
              </a:rPr>
              <a:t>     iii. Año de inscripción, y</a:t>
            </a:r>
            <a:br>
              <a:rPr kumimoji="0" lang="es-CL" altLang="es-CL" sz="2000" b="0" i="0" u="none" strike="noStrike" cap="none" normalizeH="0" baseline="0" dirty="0" smtClean="0">
                <a:ln>
                  <a:noFill/>
                </a:ln>
                <a:solidFill>
                  <a:schemeClr val="tx1"/>
                </a:solidFill>
                <a:effectLst/>
                <a:latin typeface="Arial Unicode MS" panose="020B0604020202020204" pitchFamily="34" charset="-128"/>
              </a:rPr>
            </a:br>
            <a:r>
              <a:rPr kumimoji="0" lang="es-CL" altLang="es-CL" sz="2000" b="0" i="0" u="none" strike="noStrike" cap="none" normalizeH="0" baseline="0" dirty="0" smtClean="0">
                <a:ln>
                  <a:noFill/>
                </a:ln>
                <a:solidFill>
                  <a:schemeClr val="tx1"/>
                </a:solidFill>
                <a:effectLst/>
                <a:latin typeface="Arial Unicode MS" panose="020B0604020202020204" pitchFamily="34" charset="-128"/>
              </a:rPr>
              <a:t>     iv. Valor comercial estimado en pesos.</a:t>
            </a:r>
            <a:endParaRPr kumimoji="0" lang="es-CL" altLang="es-CL" sz="2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793880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Sujetos obligados en la municipalidad </a:t>
            </a:r>
            <a:endParaRPr lang="es-CL" dirty="0"/>
          </a:p>
        </p:txBody>
      </p:sp>
      <p:sp>
        <p:nvSpPr>
          <p:cNvPr id="3" name="Marcador de contenido 2"/>
          <p:cNvSpPr>
            <a:spLocks noGrp="1"/>
          </p:cNvSpPr>
          <p:nvPr>
            <p:ph sz="quarter" idx="1"/>
          </p:nvPr>
        </p:nvSpPr>
        <p:spPr/>
        <p:txBody>
          <a:bodyPr>
            <a:normAutofit lnSpcReduction="10000"/>
          </a:bodyPr>
          <a:lstStyle/>
          <a:p>
            <a:pPr marL="0" lvl="0" indent="0">
              <a:buNone/>
            </a:pPr>
            <a:r>
              <a:rPr lang="es-CL" altLang="es-CL" dirty="0"/>
              <a:t/>
            </a:r>
            <a:br>
              <a:rPr lang="es-CL" altLang="es-CL" dirty="0"/>
            </a:br>
            <a:r>
              <a:rPr lang="es-CL" altLang="es-CL" dirty="0"/>
              <a:t/>
            </a:r>
            <a:br>
              <a:rPr lang="es-CL" altLang="es-CL" dirty="0"/>
            </a:br>
            <a:r>
              <a:rPr lang="es-CL" altLang="es-CL" dirty="0"/>
              <a:t>   .</a:t>
            </a:r>
            <a:br>
              <a:rPr lang="es-CL" altLang="es-CL" dirty="0"/>
            </a:br>
            <a:r>
              <a:rPr lang="es-CL" altLang="es-CL" dirty="0"/>
              <a:t>     4) Los alcaldes, concejales y consejeros regionales. </a:t>
            </a:r>
          </a:p>
          <a:p>
            <a:pPr lvl="0"/>
            <a:r>
              <a:rPr lang="es-CL" altLang="es-CL" dirty="0"/>
              <a:t>9)Los funcionarios  que cumplan funciones directas de fiscalización </a:t>
            </a:r>
          </a:p>
          <a:p>
            <a:pPr lvl="0"/>
            <a:r>
              <a:rPr lang="es-CL" altLang="es-CL" dirty="0"/>
              <a:t>10)autoridades y funcionarios de planta  y contrata , directivos , profesionales  y Técnicos de la Administración del Estado , hasta el 3° nivel Jerárquico</a:t>
            </a:r>
            <a:r>
              <a:rPr lang="es-CL" altLang="es-CL" dirty="0" smtClean="0"/>
              <a:t>.( anteriormente hasta el nivel de jefe de departamento o su equivalente )</a:t>
            </a:r>
            <a:endParaRPr lang="es-CL" altLang="es-CL" dirty="0"/>
          </a:p>
          <a:p>
            <a:pPr lvl="0"/>
            <a:r>
              <a:rPr lang="es-CL" altLang="es-CL" dirty="0"/>
              <a:t>      11)Las personas contratadas a honorarios que presten servicios en la Administración del Estado , con remuneración que indica . </a:t>
            </a:r>
          </a:p>
          <a:p>
            <a:endParaRPr lang="es-CL" dirty="0"/>
          </a:p>
        </p:txBody>
      </p:sp>
    </p:spTree>
    <p:extLst>
      <p:ext uri="{BB962C8B-B14F-4D97-AF65-F5344CB8AC3E}">
        <p14:creationId xmlns:p14="http://schemas.microsoft.com/office/powerpoint/2010/main" xmlns="" val="24369684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fontScale="90000"/>
          </a:bodyPr>
          <a:lstStyle/>
          <a:p>
            <a:r>
              <a:rPr lang="es-CL" altLang="es-CL" sz="2800" dirty="0" smtClean="0"/>
              <a:t>SINGULARIZACIÓN DE ACCIONES O DERECHOS EN ENTIDADES CONSTITUIDAS EN CHILE</a:t>
            </a:r>
            <a:endParaRPr lang="es-CL" sz="2800" dirty="0"/>
          </a:p>
        </p:txBody>
      </p:sp>
      <p:sp>
        <p:nvSpPr>
          <p:cNvPr id="4" name="Rectangle 1"/>
          <p:cNvSpPr>
            <a:spLocks noGrp="1" noChangeArrowheads="1"/>
          </p:cNvSpPr>
          <p:nvPr>
            <p:ph sz="quarter" idx="1"/>
          </p:nvPr>
        </p:nvSpPr>
        <p:spPr>
          <a:xfrm>
            <a:off x="1658034" y="2049710"/>
            <a:ext cx="8915400" cy="3777622"/>
          </a:xfrm>
        </p:spPr>
        <p:txBody>
          <a:bodyPr>
            <a:normAutofit fontScale="70000" lnSpcReduction="20000"/>
          </a:bodyPr>
          <a:lstStyle/>
          <a:p>
            <a:pPr marL="0" lvl="0" indent="0">
              <a:buNone/>
            </a:pPr>
            <a:r>
              <a:rPr lang="es-CL" altLang="es-CL" b="1" dirty="0" smtClean="0"/>
              <a:t>EN COMUNIDADES, SOCIEDADES O EMPRESAS CONSTITUIDAS EN CHILE, CON INDICACIÓN DE LOS SIGUIENTES ELEMENTOS</a:t>
            </a:r>
            <a:r>
              <a:rPr lang="es-CL" altLang="es-CL" dirty="0" smtClean="0"/>
              <a:t>:</a:t>
            </a:r>
            <a:br>
              <a:rPr lang="es-CL" altLang="es-CL" dirty="0" smtClean="0"/>
            </a:br>
            <a:r>
              <a:rPr lang="es-CL" altLang="es-CL" dirty="0" smtClean="0"/>
              <a:t/>
            </a:r>
            <a:br>
              <a:rPr lang="es-CL" altLang="es-CL" dirty="0" smtClean="0"/>
            </a:br>
            <a:r>
              <a:rPr lang="es-CL" altLang="es-CL" dirty="0" smtClean="0"/>
              <a:t>     a) Título (derecho o acción);</a:t>
            </a:r>
            <a:br>
              <a:rPr lang="es-CL" altLang="es-CL" dirty="0" smtClean="0"/>
            </a:br>
            <a:r>
              <a:rPr lang="es-CL" altLang="es-CL" dirty="0" smtClean="0"/>
              <a:t>     b) Nombre o razón social de la comunidad, sociedad o empresa;</a:t>
            </a:r>
            <a:br>
              <a:rPr lang="es-CL" altLang="es-CL" dirty="0" smtClean="0"/>
            </a:br>
            <a:r>
              <a:rPr lang="es-CL" altLang="es-CL" dirty="0" smtClean="0"/>
              <a:t>     c) Rut de la persona jurídica;</a:t>
            </a:r>
            <a:br>
              <a:rPr lang="es-CL" altLang="es-CL" dirty="0" smtClean="0"/>
            </a:br>
            <a:r>
              <a:rPr lang="es-CL" altLang="es-CL" dirty="0" smtClean="0"/>
              <a:t>     d) Giro registrado en el Servicio de Impuestos Internos;</a:t>
            </a:r>
            <a:br>
              <a:rPr lang="es-CL" altLang="es-CL" dirty="0" smtClean="0"/>
            </a:br>
            <a:r>
              <a:rPr lang="es-CL" altLang="es-CL" dirty="0" smtClean="0"/>
              <a:t>     e) Cantidad de acciones y/o porcentaje que tiene el declarante en dichas entidades;</a:t>
            </a:r>
            <a:br>
              <a:rPr lang="es-CL" altLang="es-CL" dirty="0" smtClean="0"/>
            </a:br>
            <a:r>
              <a:rPr lang="es-CL" altLang="es-CL" dirty="0" smtClean="0"/>
              <a:t>     f) Fecha de adquisición de las acciones o derechos;</a:t>
            </a:r>
            <a:br>
              <a:rPr lang="es-CL" altLang="es-CL" dirty="0" smtClean="0"/>
            </a:br>
            <a:r>
              <a:rPr lang="es-CL" altLang="es-CL" dirty="0" smtClean="0"/>
              <a:t>     g) El valor corriente en plaza o, a falta de este, el valor libro de la participación que tiene, y</a:t>
            </a:r>
            <a:br>
              <a:rPr lang="es-CL" altLang="es-CL" dirty="0" smtClean="0"/>
            </a:br>
            <a:r>
              <a:rPr lang="es-CL" altLang="es-CL" dirty="0" smtClean="0"/>
              <a:t>     h) Gravámenes.</a:t>
            </a:r>
            <a:br>
              <a:rPr lang="es-CL" altLang="es-CL" dirty="0" smtClean="0"/>
            </a:br>
            <a:r>
              <a:rPr lang="es-CL" altLang="es-CL" dirty="0" smtClean="0"/>
              <a:t>dichas comunidades, sociedades o empresas, en los términos referidos precedentemente. </a:t>
            </a:r>
          </a:p>
        </p:txBody>
      </p:sp>
    </p:spTree>
    <p:extLst>
      <p:ext uri="{BB962C8B-B14F-4D97-AF65-F5344CB8AC3E}">
        <p14:creationId xmlns:p14="http://schemas.microsoft.com/office/powerpoint/2010/main" xmlns="" val="422036959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Contralor de Sociedades y bienes de sociedades y empresas .</a:t>
            </a:r>
            <a:endParaRPr lang="es-CL" dirty="0"/>
          </a:p>
        </p:txBody>
      </p:sp>
      <p:sp>
        <p:nvSpPr>
          <p:cNvPr id="3" name="Marcador de contenido 2"/>
          <p:cNvSpPr>
            <a:spLocks noGrp="1"/>
          </p:cNvSpPr>
          <p:nvPr>
            <p:ph sz="quarter" idx="1"/>
          </p:nvPr>
        </p:nvSpPr>
        <p:spPr/>
        <p:txBody>
          <a:bodyPr>
            <a:normAutofit lnSpcReduction="10000"/>
          </a:bodyPr>
          <a:lstStyle/>
          <a:p>
            <a:pPr marL="0" lvl="0" indent="0">
              <a:buNone/>
            </a:pPr>
            <a:r>
              <a:rPr lang="es-CL" altLang="es-CL" b="1" dirty="0"/>
              <a:t>CONTROLADOR DE SOCIEDAD</a:t>
            </a:r>
            <a:r>
              <a:rPr lang="es-CL" altLang="es-CL" dirty="0"/>
              <a:t/>
            </a:r>
            <a:br>
              <a:rPr lang="es-CL" altLang="es-CL" dirty="0"/>
            </a:br>
            <a:r>
              <a:rPr lang="es-CL" altLang="es-CL" dirty="0"/>
              <a:t>     Cuando los derechos o acciones de los que sea titular el declarante le permitan ser controlador de una sociedad, en los términos del artículo 97 de la ley Nº 18.045, o influir decisivamente en la administración o en la gestión de ella en los términos del artículo 99 de la misma ley.</a:t>
            </a:r>
          </a:p>
          <a:p>
            <a:pPr marL="0" lvl="0" indent="0">
              <a:buNone/>
            </a:pPr>
            <a:r>
              <a:rPr lang="es-CL" altLang="es-CL" b="1" dirty="0"/>
              <a:t>COMUNIDADES SOCIEDAD Y EMPRESAS  </a:t>
            </a:r>
            <a:r>
              <a:rPr lang="es-CL" altLang="es-CL" dirty="0"/>
              <a:t>también deberán incluirse los bienes inmuebles, derechos, concesiones y valores a que se refieren las letras b), c) y f) del artículo 7º de la ley Nº 20.880, y los derechos y acciones de los que trata este artículo que pertenezcan a dichas comunidades, sociedades o empresas, en los términos referidos precedentemente. </a:t>
            </a:r>
          </a:p>
          <a:p>
            <a:endParaRPr lang="es-CL" dirty="0"/>
          </a:p>
        </p:txBody>
      </p:sp>
    </p:spTree>
    <p:extLst>
      <p:ext uri="{BB962C8B-B14F-4D97-AF65-F5344CB8AC3E}">
        <p14:creationId xmlns:p14="http://schemas.microsoft.com/office/powerpoint/2010/main" xmlns="" val="284112198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altLang="es-CL" dirty="0" smtClean="0">
                <a:solidFill>
                  <a:schemeClr val="tx1"/>
                </a:solidFill>
                <a:latin typeface="Arial Unicode MS" panose="020B0604020202020204" pitchFamily="34" charset="-128"/>
              </a:rPr>
              <a:t> Definición: controlador </a:t>
            </a:r>
            <a:r>
              <a:rPr lang="es-CL" altLang="es-CL" dirty="0">
                <a:solidFill>
                  <a:schemeClr val="tx1"/>
                </a:solidFill>
                <a:latin typeface="Arial Unicode MS" panose="020B0604020202020204" pitchFamily="34" charset="-128"/>
              </a:rPr>
              <a:t>de una sociedad</a:t>
            </a:r>
            <a:endParaRPr lang="es-CL" dirty="0"/>
          </a:p>
        </p:txBody>
      </p:sp>
      <p:sp>
        <p:nvSpPr>
          <p:cNvPr id="4" name="Rectangle 1"/>
          <p:cNvSpPr>
            <a:spLocks noGrp="1" noChangeArrowheads="1"/>
          </p:cNvSpPr>
          <p:nvPr>
            <p:ph sz="quarter" idx="1"/>
          </p:nvPr>
        </p:nvSpPr>
        <p:spPr bwMode="auto">
          <a:xfrm>
            <a:off x="3026873" y="1870605"/>
            <a:ext cx="6019597" cy="21852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000" b="0" i="0" u="none" strike="noStrike" cap="none" normalizeH="0" baseline="0" dirty="0" smtClean="0">
                <a:ln>
                  <a:noFill/>
                </a:ln>
                <a:solidFill>
                  <a:schemeClr val="tx1"/>
                </a:solidFill>
                <a:effectLst/>
                <a:latin typeface="Arial Unicode MS" panose="020B0604020202020204" pitchFamily="34" charset="-128"/>
              </a:rPr>
              <a:t>  </a:t>
            </a:r>
            <a:br>
              <a:rPr kumimoji="0" lang="es-CL" altLang="es-CL" sz="1000" b="0" i="0" u="none" strike="noStrike" cap="none" normalizeH="0" baseline="0" dirty="0" smtClean="0">
                <a:ln>
                  <a:noFill/>
                </a:ln>
                <a:solidFill>
                  <a:schemeClr val="tx1"/>
                </a:solidFill>
                <a:effectLst/>
                <a:latin typeface="Arial Unicode MS" panose="020B0604020202020204" pitchFamily="34" charset="-128"/>
              </a:rPr>
            </a:br>
            <a:r>
              <a:rPr kumimoji="0" lang="es-CL" altLang="es-CL" b="0" i="0" u="none" strike="noStrike" cap="none" normalizeH="0" baseline="0" dirty="0" smtClean="0">
                <a:ln>
                  <a:noFill/>
                </a:ln>
                <a:solidFill>
                  <a:schemeClr val="tx1"/>
                </a:solidFill>
                <a:effectLst/>
                <a:latin typeface="Arial Unicode MS" panose="020B0604020202020204" pitchFamily="34" charset="-128"/>
              </a:rPr>
              <a:t>persona o grupo de personas con acuerdo de actuación </a:t>
            </a:r>
            <a:br>
              <a:rPr kumimoji="0" lang="es-CL" altLang="es-CL" b="0" i="0" u="none" strike="noStrike" cap="none" normalizeH="0" baseline="0" dirty="0" smtClean="0">
                <a:ln>
                  <a:noFill/>
                </a:ln>
                <a:solidFill>
                  <a:schemeClr val="tx1"/>
                </a:solidFill>
                <a:effectLst/>
                <a:latin typeface="Arial Unicode MS" panose="020B0604020202020204" pitchFamily="34" charset="-128"/>
              </a:rPr>
            </a:br>
            <a:r>
              <a:rPr kumimoji="0" lang="es-CL" altLang="es-CL" b="0" i="0" u="none" strike="noStrike" cap="none" normalizeH="0" baseline="0" dirty="0" smtClean="0">
                <a:ln>
                  <a:noFill/>
                </a:ln>
                <a:solidFill>
                  <a:schemeClr val="tx1"/>
                </a:solidFill>
                <a:effectLst/>
                <a:latin typeface="Arial Unicode MS" panose="020B0604020202020204" pitchFamily="34" charset="-128"/>
              </a:rPr>
              <a:t>conjunta que, directamente o a través de otras personas </a:t>
            </a:r>
            <a:br>
              <a:rPr kumimoji="0" lang="es-CL" altLang="es-CL" b="0" i="0" u="none" strike="noStrike" cap="none" normalizeH="0" baseline="0" dirty="0" smtClean="0">
                <a:ln>
                  <a:noFill/>
                </a:ln>
                <a:solidFill>
                  <a:schemeClr val="tx1"/>
                </a:solidFill>
                <a:effectLst/>
                <a:latin typeface="Arial Unicode MS" panose="020B0604020202020204" pitchFamily="34" charset="-128"/>
              </a:rPr>
            </a:br>
            <a:r>
              <a:rPr kumimoji="0" lang="es-CL" altLang="es-CL" b="0" i="0" u="none" strike="noStrike" cap="none" normalizeH="0" baseline="0" dirty="0" smtClean="0">
                <a:ln>
                  <a:noFill/>
                </a:ln>
                <a:solidFill>
                  <a:schemeClr val="tx1"/>
                </a:solidFill>
                <a:effectLst/>
                <a:latin typeface="Arial Unicode MS" panose="020B0604020202020204" pitchFamily="34" charset="-128"/>
              </a:rPr>
              <a:t>naturales o jurídicas, participa en su propiedad y tiene </a:t>
            </a:r>
            <a:br>
              <a:rPr kumimoji="0" lang="es-CL" altLang="es-CL" b="0" i="0" u="none" strike="noStrike" cap="none" normalizeH="0" baseline="0" dirty="0" smtClean="0">
                <a:ln>
                  <a:noFill/>
                </a:ln>
                <a:solidFill>
                  <a:schemeClr val="tx1"/>
                </a:solidFill>
                <a:effectLst/>
                <a:latin typeface="Arial Unicode MS" panose="020B0604020202020204" pitchFamily="34" charset="-128"/>
              </a:rPr>
            </a:br>
            <a:r>
              <a:rPr kumimoji="0" lang="es-CL" altLang="es-CL" b="0" i="0" u="none" strike="noStrike" cap="none" normalizeH="0" baseline="0" dirty="0" smtClean="0">
                <a:ln>
                  <a:noFill/>
                </a:ln>
                <a:solidFill>
                  <a:schemeClr val="tx1"/>
                </a:solidFill>
                <a:effectLst/>
                <a:latin typeface="Arial Unicode MS" panose="020B0604020202020204" pitchFamily="34" charset="-128"/>
              </a:rPr>
              <a:t>poder para realizar alguna de las actuaciones</a:t>
            </a:r>
            <a:r>
              <a:rPr kumimoji="0" lang="es-CL" altLang="es-CL" b="0" i="0" u="none" strike="noStrike" cap="none" normalizeH="0" dirty="0" smtClean="0">
                <a:ln>
                  <a:noFill/>
                </a:ln>
                <a:solidFill>
                  <a:schemeClr val="tx1"/>
                </a:solidFill>
                <a:effectLst/>
                <a:latin typeface="Arial Unicode MS" panose="020B0604020202020204" pitchFamily="34" charset="-128"/>
              </a:rPr>
              <a:t> </a:t>
            </a:r>
            <a:r>
              <a:rPr kumimoji="0" lang="es-CL" altLang="es-CL" b="0" i="0" u="none" strike="noStrike" cap="none" normalizeH="0" baseline="0" dirty="0" smtClean="0">
                <a:ln>
                  <a:noFill/>
                </a:ln>
                <a:solidFill>
                  <a:schemeClr val="tx1"/>
                </a:solidFill>
                <a:effectLst/>
                <a:latin typeface="Arial Unicode MS" panose="020B0604020202020204" pitchFamily="34" charset="-128"/>
              </a:rPr>
              <a:t>siguientes </a:t>
            </a:r>
            <a:br>
              <a:rPr kumimoji="0" lang="es-CL" altLang="es-CL" b="0" i="0" u="none" strike="noStrike" cap="none" normalizeH="0" baseline="0" dirty="0" smtClean="0">
                <a:ln>
                  <a:noFill/>
                </a:ln>
                <a:solidFill>
                  <a:schemeClr val="tx1"/>
                </a:solidFill>
                <a:effectLst/>
                <a:latin typeface="Arial Unicode MS" panose="020B0604020202020204" pitchFamily="34" charset="-128"/>
              </a:rPr>
            </a:br>
            <a:r>
              <a:rPr kumimoji="0" lang="es-CL" altLang="es-CL" b="0" i="0" u="none" strike="noStrike" cap="none" normalizeH="0" baseline="0" dirty="0" smtClean="0">
                <a:ln>
                  <a:noFill/>
                </a:ln>
                <a:solidFill>
                  <a:schemeClr val="tx1"/>
                </a:solidFill>
                <a:effectLst/>
                <a:latin typeface="Arial Unicode MS" panose="020B0604020202020204" pitchFamily="34" charset="-128"/>
              </a:rPr>
              <a:t/>
            </a:r>
            <a:br>
              <a:rPr kumimoji="0" lang="es-CL" altLang="es-CL" b="0" i="0" u="none" strike="noStrike" cap="none" normalizeH="0" baseline="0" dirty="0" smtClean="0">
                <a:ln>
                  <a:noFill/>
                </a:ln>
                <a:solidFill>
                  <a:schemeClr val="tx1"/>
                </a:solidFill>
                <a:effectLst/>
                <a:latin typeface="Arial Unicode MS" panose="020B0604020202020204" pitchFamily="34" charset="-128"/>
              </a:rPr>
            </a:br>
            <a:r>
              <a:rPr kumimoji="0" lang="es-CL" altLang="es-CL" b="0" i="0" u="none" strike="noStrike" cap="none" normalizeH="0" baseline="0" dirty="0" smtClean="0">
                <a:ln>
                  <a:noFill/>
                </a:ln>
                <a:solidFill>
                  <a:schemeClr val="tx1"/>
                </a:solidFill>
                <a:effectLst/>
                <a:latin typeface="Arial Unicode MS" panose="020B0604020202020204" pitchFamily="34" charset="-128"/>
              </a:rPr>
              <a:t/>
            </a:r>
            <a:br>
              <a:rPr kumimoji="0" lang="es-CL" altLang="es-CL" b="0" i="0" u="none" strike="noStrike" cap="none" normalizeH="0" baseline="0" dirty="0" smtClean="0">
                <a:ln>
                  <a:noFill/>
                </a:ln>
                <a:solidFill>
                  <a:schemeClr val="tx1"/>
                </a:solidFill>
                <a:effectLst/>
                <a:latin typeface="Arial Unicode MS" panose="020B0604020202020204" pitchFamily="34" charset="-128"/>
              </a:rPr>
            </a:br>
            <a:r>
              <a:rPr kumimoji="0" lang="es-CL" altLang="es-CL" b="0" i="0" u="none" strike="noStrike" cap="none" normalizeH="0" baseline="0" dirty="0" smtClean="0">
                <a:ln>
                  <a:noFill/>
                </a:ln>
                <a:solidFill>
                  <a:schemeClr val="tx1"/>
                </a:solidFill>
                <a:effectLst/>
                <a:latin typeface="Arial Unicode MS" panose="020B0604020202020204" pitchFamily="34" charset="-128"/>
              </a:rPr>
              <a:t> </a:t>
            </a:r>
            <a:endParaRPr kumimoji="0" lang="es-CL" altLang="es-CL"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6262637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Actuaciones de controlador </a:t>
            </a:r>
            <a:endParaRPr lang="es-CL" dirty="0"/>
          </a:p>
        </p:txBody>
      </p:sp>
      <p:sp>
        <p:nvSpPr>
          <p:cNvPr id="3" name="Marcador de contenido 2"/>
          <p:cNvSpPr>
            <a:spLocks noGrp="1"/>
          </p:cNvSpPr>
          <p:nvPr>
            <p:ph sz="quarter" idx="1"/>
          </p:nvPr>
        </p:nvSpPr>
        <p:spPr/>
        <p:txBody>
          <a:bodyPr/>
          <a:lstStyle/>
          <a:p>
            <a:pPr marL="0" lvl="0" indent="0" defTabSz="914400" eaLnBrk="0" fontAlgn="base" hangingPunct="0">
              <a:spcBef>
                <a:spcPct val="0"/>
              </a:spcBef>
              <a:spcAft>
                <a:spcPct val="0"/>
              </a:spcAft>
              <a:buClrTx/>
              <a:buNone/>
            </a:pPr>
            <a:r>
              <a:rPr lang="es-CL" altLang="es-CL" dirty="0">
                <a:solidFill>
                  <a:schemeClr val="tx1"/>
                </a:solidFill>
                <a:latin typeface="Arial Unicode MS" panose="020B0604020202020204" pitchFamily="34" charset="-128"/>
              </a:rPr>
              <a:t>a) Asegurar la mayoría de votos en las juntas de </a:t>
            </a:r>
            <a:br>
              <a:rPr lang="es-CL" altLang="es-CL" dirty="0">
                <a:solidFill>
                  <a:schemeClr val="tx1"/>
                </a:solidFill>
                <a:latin typeface="Arial Unicode MS" panose="020B0604020202020204" pitchFamily="34" charset="-128"/>
              </a:rPr>
            </a:br>
            <a:r>
              <a:rPr lang="es-CL" altLang="es-CL" dirty="0">
                <a:solidFill>
                  <a:schemeClr val="tx1"/>
                </a:solidFill>
                <a:latin typeface="Arial Unicode MS" panose="020B0604020202020204" pitchFamily="34" charset="-128"/>
              </a:rPr>
              <a:t>accionistas y elegir a la mayoría de los directores </a:t>
            </a:r>
            <a:br>
              <a:rPr lang="es-CL" altLang="es-CL" dirty="0">
                <a:solidFill>
                  <a:schemeClr val="tx1"/>
                </a:solidFill>
                <a:latin typeface="Arial Unicode MS" panose="020B0604020202020204" pitchFamily="34" charset="-128"/>
              </a:rPr>
            </a:br>
            <a:r>
              <a:rPr lang="es-CL" altLang="es-CL" dirty="0">
                <a:solidFill>
                  <a:schemeClr val="tx1"/>
                </a:solidFill>
                <a:latin typeface="Arial Unicode MS" panose="020B0604020202020204" pitchFamily="34" charset="-128"/>
              </a:rPr>
              <a:t>tratándose de sociedades anónimas, o asegurar la </a:t>
            </a:r>
            <a:br>
              <a:rPr lang="es-CL" altLang="es-CL" dirty="0">
                <a:solidFill>
                  <a:schemeClr val="tx1"/>
                </a:solidFill>
                <a:latin typeface="Arial Unicode MS" panose="020B0604020202020204" pitchFamily="34" charset="-128"/>
              </a:rPr>
            </a:br>
            <a:r>
              <a:rPr lang="es-CL" altLang="es-CL" dirty="0">
                <a:solidFill>
                  <a:schemeClr val="tx1"/>
                </a:solidFill>
                <a:latin typeface="Arial Unicode MS" panose="020B0604020202020204" pitchFamily="34" charset="-128"/>
              </a:rPr>
              <a:t>mayoría de votos en las asambleas o reuniones de </a:t>
            </a:r>
            <a:br>
              <a:rPr lang="es-CL" altLang="es-CL" dirty="0">
                <a:solidFill>
                  <a:schemeClr val="tx1"/>
                </a:solidFill>
                <a:latin typeface="Arial Unicode MS" panose="020B0604020202020204" pitchFamily="34" charset="-128"/>
              </a:rPr>
            </a:br>
            <a:r>
              <a:rPr lang="es-CL" altLang="es-CL" dirty="0">
                <a:solidFill>
                  <a:schemeClr val="tx1"/>
                </a:solidFill>
                <a:latin typeface="Arial Unicode MS" panose="020B0604020202020204" pitchFamily="34" charset="-128"/>
              </a:rPr>
              <a:t>sus miembros y designar al administrador o </a:t>
            </a:r>
            <a:br>
              <a:rPr lang="es-CL" altLang="es-CL" dirty="0">
                <a:solidFill>
                  <a:schemeClr val="tx1"/>
                </a:solidFill>
                <a:latin typeface="Arial Unicode MS" panose="020B0604020202020204" pitchFamily="34" charset="-128"/>
              </a:rPr>
            </a:br>
            <a:r>
              <a:rPr lang="es-CL" altLang="es-CL" dirty="0">
                <a:solidFill>
                  <a:schemeClr val="tx1"/>
                </a:solidFill>
                <a:latin typeface="Arial Unicode MS" panose="020B0604020202020204" pitchFamily="34" charset="-128"/>
              </a:rPr>
              <a:t>representante legal o a la mayoría de ellos, en </a:t>
            </a:r>
            <a:br>
              <a:rPr lang="es-CL" altLang="es-CL" dirty="0">
                <a:solidFill>
                  <a:schemeClr val="tx1"/>
                </a:solidFill>
                <a:latin typeface="Arial Unicode MS" panose="020B0604020202020204" pitchFamily="34" charset="-128"/>
              </a:rPr>
            </a:br>
            <a:r>
              <a:rPr lang="es-CL" altLang="es-CL" dirty="0">
                <a:solidFill>
                  <a:schemeClr val="tx1"/>
                </a:solidFill>
                <a:latin typeface="Arial Unicode MS" panose="020B0604020202020204" pitchFamily="34" charset="-128"/>
              </a:rPr>
              <a:t>otro tipo de sociedades, o</a:t>
            </a:r>
          </a:p>
          <a:p>
            <a:pPr marL="0" lvl="0" indent="0" defTabSz="914400" eaLnBrk="0" fontAlgn="base" hangingPunct="0">
              <a:spcBef>
                <a:spcPct val="0"/>
              </a:spcBef>
              <a:spcAft>
                <a:spcPct val="0"/>
              </a:spcAft>
              <a:buClrTx/>
              <a:buNone/>
            </a:pPr>
            <a:r>
              <a:rPr lang="es-CL" altLang="es-CL" dirty="0">
                <a:solidFill>
                  <a:schemeClr val="tx1"/>
                </a:solidFill>
                <a:latin typeface="Arial Unicode MS" panose="020B0604020202020204" pitchFamily="34" charset="-128"/>
              </a:rPr>
              <a:t/>
            </a:r>
            <a:br>
              <a:rPr lang="es-CL" altLang="es-CL" dirty="0">
                <a:solidFill>
                  <a:schemeClr val="tx1"/>
                </a:solidFill>
                <a:latin typeface="Arial Unicode MS" panose="020B0604020202020204" pitchFamily="34" charset="-128"/>
              </a:rPr>
            </a:br>
            <a:r>
              <a:rPr lang="es-CL" altLang="es-CL" dirty="0">
                <a:solidFill>
                  <a:schemeClr val="tx1"/>
                </a:solidFill>
                <a:latin typeface="Arial Unicode MS" panose="020B0604020202020204" pitchFamily="34" charset="-128"/>
              </a:rPr>
              <a:t>b) Influir decisivamente en la administración de la </a:t>
            </a:r>
            <a:br>
              <a:rPr lang="es-CL" altLang="es-CL" dirty="0">
                <a:solidFill>
                  <a:schemeClr val="tx1"/>
                </a:solidFill>
                <a:latin typeface="Arial Unicode MS" panose="020B0604020202020204" pitchFamily="34" charset="-128"/>
              </a:rPr>
            </a:br>
            <a:r>
              <a:rPr lang="es-CL" altLang="es-CL" dirty="0">
                <a:solidFill>
                  <a:schemeClr val="tx1"/>
                </a:solidFill>
                <a:latin typeface="Arial Unicode MS" panose="020B0604020202020204" pitchFamily="34" charset="-128"/>
              </a:rPr>
              <a:t>sociedad.</a:t>
            </a:r>
            <a:endParaRPr lang="es-CL" dirty="0"/>
          </a:p>
        </p:txBody>
      </p:sp>
    </p:spTree>
    <p:extLst>
      <p:ext uri="{BB962C8B-B14F-4D97-AF65-F5344CB8AC3E}">
        <p14:creationId xmlns:p14="http://schemas.microsoft.com/office/powerpoint/2010/main" xmlns="" val="368567219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 influye decisivamente </a:t>
            </a:r>
            <a:r>
              <a:rPr lang="es-CL" altLang="es-CL" dirty="0" smtClean="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en la administraciones o en la gestión de una sociedad </a:t>
            </a:r>
            <a:endParaRPr lang="es-CL" dirty="0"/>
          </a:p>
        </p:txBody>
      </p:sp>
      <p:sp>
        <p:nvSpPr>
          <p:cNvPr id="4" name="Rectangle 1"/>
          <p:cNvSpPr>
            <a:spLocks noGrp="1" noChangeArrowheads="1"/>
          </p:cNvSpPr>
          <p:nvPr>
            <p:ph sz="quarter" idx="1"/>
          </p:nvPr>
        </p:nvSpPr>
        <p:spPr bwMode="auto">
          <a:xfrm>
            <a:off x="2589212" y="2752833"/>
            <a:ext cx="7001130" cy="25391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457056"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400" b="0"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a:t>
            </a:r>
            <a:br>
              <a:rPr kumimoji="0" lang="es-CL" altLang="es-CL" sz="1400" b="0"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br>
            <a:r>
              <a:rPr kumimoji="0" lang="es-CL" altLang="es-CL" sz="2000" b="0"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toda persona, o grupo de personas con acuerdo de </a:t>
            </a:r>
            <a:br>
              <a:rPr kumimoji="0" lang="es-CL" altLang="es-CL" sz="2000" b="0"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br>
            <a:r>
              <a:rPr kumimoji="0" lang="es-CL" altLang="es-CL" sz="2000" b="0"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actuación conjunta, que, directamente o a través de </a:t>
            </a:r>
            <a:br>
              <a:rPr kumimoji="0" lang="es-CL" altLang="es-CL" sz="2000" b="0"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br>
            <a:r>
              <a:rPr kumimoji="0" lang="es-CL" altLang="es-CL" sz="2000" b="0"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otras personas naturales o jurídicas</a:t>
            </a:r>
            <a:r>
              <a:rPr kumimoji="0" lang="es-CL" altLang="es-CL" sz="2000" b="1"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controla al menos </a:t>
            </a:r>
            <a:br>
              <a:rPr kumimoji="0" lang="es-CL" altLang="es-CL" sz="2000" b="1"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br>
            <a:r>
              <a:rPr kumimoji="0" lang="es-CL" altLang="es-CL" sz="2000" b="1"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un 25% del capital con derecho a voto de la sociedad, o </a:t>
            </a:r>
            <a:br>
              <a:rPr kumimoji="0" lang="es-CL" altLang="es-CL" sz="2000" b="1"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br>
            <a:r>
              <a:rPr kumimoji="0" lang="es-CL" altLang="es-CL" sz="2000" b="1"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del capital de ella si no se tratare de una sociedad </a:t>
            </a:r>
            <a:br>
              <a:rPr kumimoji="0" lang="es-CL" altLang="es-CL" sz="2000" b="1"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br>
            <a:r>
              <a:rPr kumimoji="0" lang="es-CL" altLang="es-CL" sz="2000" b="1"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por acciones:</a:t>
            </a:r>
          </a:p>
          <a:p>
            <a:pPr marL="0" lvl="0" indent="0" defTabSz="914400" eaLnBrk="0" fontAlgn="base" hangingPunct="0">
              <a:spcBef>
                <a:spcPct val="0"/>
              </a:spcBef>
              <a:spcAft>
                <a:spcPct val="0"/>
              </a:spcAft>
              <a:buClrTx/>
              <a:buNone/>
            </a:pPr>
            <a:r>
              <a:rPr kumimoji="0" lang="es-CL" altLang="es-CL" sz="1400" b="0"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t/>
            </a:r>
            <a:br>
              <a:rPr kumimoji="0" lang="es-CL" altLang="es-CL" sz="1400" b="0" i="0" u="none" strike="noStrike" cap="none" normalizeH="0" baseline="0" dirty="0" smtClean="0">
                <a:ln>
                  <a:noFill/>
                </a:ln>
                <a:solidFill>
                  <a:schemeClr val="tx1"/>
                </a:solidFill>
                <a:effectLst/>
                <a:latin typeface="Arial Unicode MS" panose="020B0604020202020204" pitchFamily="34" charset="-128"/>
                <a:ea typeface="Times New Roman" panose="02020603050405020304" pitchFamily="18" charset="0"/>
                <a:cs typeface="Courier New" panose="02070309020205020404" pitchFamily="49" charset="0"/>
              </a:rPr>
            </a:br>
            <a:endParaRPr kumimoji="0" lang="es-CL" altLang="es-CL" sz="1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9997444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Excepciones </a:t>
            </a:r>
            <a:endParaRPr lang="es-CL" dirty="0"/>
          </a:p>
        </p:txBody>
      </p:sp>
      <p:sp>
        <p:nvSpPr>
          <p:cNvPr id="3" name="Marcador de contenido 2"/>
          <p:cNvSpPr>
            <a:spLocks noGrp="1"/>
          </p:cNvSpPr>
          <p:nvPr>
            <p:ph sz="quarter" idx="1"/>
          </p:nvPr>
        </p:nvSpPr>
        <p:spPr/>
        <p:txBody>
          <a:bodyPr>
            <a:normAutofit fontScale="70000" lnSpcReduction="20000"/>
          </a:bodyPr>
          <a:lstStyle/>
          <a:p>
            <a:pPr marL="0" lvl="0" indent="0" defTabSz="914400" eaLnBrk="0" fontAlgn="base" hangingPunct="0">
              <a:spcBef>
                <a:spcPct val="0"/>
              </a:spcBef>
              <a:spcAft>
                <a:spcPct val="0"/>
              </a:spcAft>
              <a:buClrTx/>
              <a:buNone/>
            </a:pPr>
            <a:r>
              <a:rPr lang="es-CL" altLang="es-CL" b="1"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EXCEPCIONES</a:t>
            </a: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
            </a:r>
            <a:b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b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a) Que exista otra persona, u otro grupo de personas </a:t>
            </a:r>
            <a:b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b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con acuerdo de actuación conjunta, que controle, </a:t>
            </a:r>
            <a:b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b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directamente o a través de otras personas naturales </a:t>
            </a:r>
            <a:b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b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o jurídicas, un porcentaje igual o mayor;</a:t>
            </a:r>
          </a:p>
          <a:p>
            <a:pPr marL="0" lvl="0" indent="0" defTabSz="914400" eaLnBrk="0" fontAlgn="base" hangingPunct="0">
              <a:spcBef>
                <a:spcPct val="0"/>
              </a:spcBef>
              <a:spcAft>
                <a:spcPct val="0"/>
              </a:spcAft>
              <a:buClrTx/>
              <a:buNone/>
            </a:pP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
            </a:r>
            <a:b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b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b) Que no controle directamente o a través de otras </a:t>
            </a:r>
            <a:b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b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personas naturales o jurídicas más del 40% del </a:t>
            </a:r>
            <a:b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b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capital con derecho a voto de la sociedad, o del </a:t>
            </a:r>
            <a:b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b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capital de ella si no se tratare de una sociedad </a:t>
            </a:r>
            <a:b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b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por acciones, y que simultáneamente el porcentaje </a:t>
            </a:r>
            <a:b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b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controlado sea inferior a la suma de las </a:t>
            </a:r>
            <a:b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b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participaciones de los demás socios o accionistas </a:t>
            </a:r>
            <a:b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b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con más de un 5% de dicho capital. </a:t>
            </a:r>
          </a:p>
          <a:p>
            <a:pPr marL="0" lvl="0" indent="0" defTabSz="914400" eaLnBrk="0" fontAlgn="base" hangingPunct="0">
              <a:spcBef>
                <a:spcPct val="0"/>
              </a:spcBef>
              <a:spcAft>
                <a:spcPct val="0"/>
              </a:spcAft>
              <a:buClrTx/>
              <a:buNone/>
            </a:pPr>
            <a:endPar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endParaRPr>
          </a:p>
          <a:p>
            <a:pPr marL="0" lvl="0" indent="0" defTabSz="914400" eaLnBrk="0" fontAlgn="base" hangingPunct="0">
              <a:spcBef>
                <a:spcPct val="0"/>
              </a:spcBef>
              <a:spcAft>
                <a:spcPct val="0"/>
              </a:spcAft>
              <a:buClrTx/>
              <a:buNone/>
            </a:pP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c) Cuando así lo determine la Superintendencia en </a:t>
            </a:r>
            <a:b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b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consideración de la distribución y dispersión de la </a:t>
            </a:r>
            <a:b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br>
            <a: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t>propiedad de la sociedad.</a:t>
            </a:r>
            <a:br>
              <a:rPr lang="es-CL" altLang="es-CL" dirty="0">
                <a:solidFill>
                  <a:schemeClr val="tx1"/>
                </a:solidFill>
                <a:latin typeface="Arial Unicode MS" panose="020B0604020202020204" pitchFamily="34" charset="-128"/>
                <a:ea typeface="Times New Roman" panose="02020603050405020304" pitchFamily="18" charset="0"/>
                <a:cs typeface="Courier New" panose="02070309020205020404" pitchFamily="49" charset="0"/>
              </a:rPr>
            </a:br>
            <a:endParaRPr lang="es-CL" dirty="0"/>
          </a:p>
        </p:txBody>
      </p:sp>
    </p:spTree>
    <p:extLst>
      <p:ext uri="{BB962C8B-B14F-4D97-AF65-F5344CB8AC3E}">
        <p14:creationId xmlns:p14="http://schemas.microsoft.com/office/powerpoint/2010/main" xmlns="" val="373922289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fontScale="90000"/>
          </a:bodyPr>
          <a:lstStyle/>
          <a:p>
            <a:r>
              <a:rPr lang="es-CL" dirty="0" smtClean="0"/>
              <a:t>Ley 20880 ARTICULO 7</a:t>
            </a:r>
            <a:r>
              <a:rPr lang="es-CL" altLang="es-CL" dirty="0"/>
              <a:t> Bienes inmuebles situados en el país o en el extranjero. </a:t>
            </a:r>
            <a:endParaRPr lang="es-CL" dirty="0"/>
          </a:p>
        </p:txBody>
      </p:sp>
      <p:sp>
        <p:nvSpPr>
          <p:cNvPr id="4" name="Rectangle 1"/>
          <p:cNvSpPr>
            <a:spLocks noGrp="1" noChangeArrowheads="1"/>
          </p:cNvSpPr>
          <p:nvPr>
            <p:ph sz="quarter" idx="1"/>
          </p:nvPr>
        </p:nvSpPr>
        <p:spPr/>
        <p:txBody>
          <a:bodyPr>
            <a:normAutofit fontScale="85000" lnSpcReduction="20000"/>
          </a:bodyPr>
          <a:lstStyle/>
          <a:p>
            <a:pPr lvl="0"/>
            <a:r>
              <a:rPr lang="es-CL" altLang="es-CL" dirty="0" smtClean="0"/>
              <a:t> </a:t>
            </a:r>
            <a:r>
              <a:rPr lang="es-CL" altLang="es-CL" b="1" dirty="0" smtClean="0"/>
              <a:t>Respecto de los ubicados en Chile</a:t>
            </a:r>
            <a:r>
              <a:rPr lang="es-CL" altLang="es-CL" dirty="0" smtClean="0"/>
              <a:t>, deberá indicarse su avalúo fiscal y fecha de adquisición, las prohibiciones, hipotecas, embargos, litigios, usufructos, fideicomisos y demás gravámenes que les afecten, con mención de las respectivas inscripciones, sea que tengan estos bienes en propiedad, copropiedad, comunidad, propiedad fiduciaria o cualquier otra forma de propiedad.</a:t>
            </a:r>
          </a:p>
          <a:p>
            <a:pPr lvl="1"/>
            <a:r>
              <a:rPr lang="es-CL" altLang="es-CL" dirty="0" smtClean="0"/>
              <a:t> </a:t>
            </a:r>
            <a:r>
              <a:rPr lang="es-CL" altLang="es-CL" b="1" dirty="0" smtClean="0"/>
              <a:t>Respecto de los  ubicados en el extranjero, </a:t>
            </a:r>
            <a:r>
              <a:rPr lang="es-CL" altLang="es-CL" dirty="0" smtClean="0"/>
              <a:t>deberá indicarse el valor corriente en plaza de los mismos, en los términos del artículo 46 bis de la ley N°16.271. Asimismo, se deberá incluir aquellos inmuebles sobre los cuales ejerza otros derechos reales distintos de la propiedad.</a:t>
            </a:r>
          </a:p>
          <a:p>
            <a:pPr lvl="1"/>
            <a:r>
              <a:rPr lang="es-CL" altLang="es-CL" b="1" dirty="0" smtClean="0"/>
              <a:t/>
            </a:r>
            <a:br>
              <a:rPr lang="es-CL" altLang="es-CL" b="1" dirty="0" smtClean="0"/>
            </a:br>
            <a:r>
              <a:rPr lang="es-CL" altLang="es-CL" b="1" dirty="0" smtClean="0"/>
              <a:t>     Derechos de aprovechamiento de aguas y concesiones </a:t>
            </a:r>
            <a:r>
              <a:rPr lang="es-CL" altLang="es-CL" dirty="0" smtClean="0"/>
              <a:t>de que sea titular el declarante. </a:t>
            </a:r>
          </a:p>
          <a:p>
            <a:r>
              <a:rPr lang="es-CL" dirty="0" smtClean="0"/>
              <a:t> </a:t>
            </a:r>
            <a:r>
              <a:rPr lang="es-CL" b="1" dirty="0"/>
              <a:t>Valores, distintos de </a:t>
            </a:r>
            <a:r>
              <a:rPr lang="es-CL" b="1" dirty="0" smtClean="0"/>
              <a:t>aquellos señalados  en  </a:t>
            </a:r>
            <a:r>
              <a:rPr lang="es-CL" b="1" dirty="0"/>
              <a:t>la ley N°18.045, </a:t>
            </a:r>
            <a:r>
              <a:rPr lang="es-CL" dirty="0"/>
              <a:t>que tenga la autoridad o el funcionario declarante, sea que se transen o no en bolsa, tanto en Chile como en el extranjero, incluyendo aquellos emitidos o garantizados por el Estado, por las instituciones públicas centralizadas o descentralizadas y por el Banco Central de Chile, con indicación de su fecha de adquisición y de su valor corriente en plaza.</a:t>
            </a:r>
          </a:p>
          <a:p>
            <a:pPr lvl="0"/>
            <a:endParaRPr lang="es-CL" altLang="es-CL" dirty="0" smtClean="0"/>
          </a:p>
        </p:txBody>
      </p:sp>
    </p:spTree>
    <p:extLst>
      <p:ext uri="{BB962C8B-B14F-4D97-AF65-F5344CB8AC3E}">
        <p14:creationId xmlns:p14="http://schemas.microsoft.com/office/powerpoint/2010/main" xmlns="" val="235447936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fontScale="90000"/>
          </a:bodyPr>
          <a:lstStyle/>
          <a:p>
            <a:r>
              <a:rPr lang="es-CL" altLang="es-CL" sz="3100" dirty="0" smtClean="0"/>
              <a:t>SINGULARIZACIÓN DE ACCIONES O DERECHOS EN ENTIDADES CONSTITUIDAS EN EL EXTRANJERO</a:t>
            </a:r>
            <a:r>
              <a:rPr lang="es-CL" altLang="es-CL" dirty="0" smtClean="0"/>
              <a:t>.</a:t>
            </a:r>
            <a:endParaRPr lang="es-CL" dirty="0"/>
          </a:p>
        </p:txBody>
      </p:sp>
      <p:sp>
        <p:nvSpPr>
          <p:cNvPr id="4" name="Rectangle 1"/>
          <p:cNvSpPr>
            <a:spLocks noGrp="1" noChangeArrowheads="1"/>
          </p:cNvSpPr>
          <p:nvPr>
            <p:ph sz="quarter" idx="1"/>
          </p:nvPr>
        </p:nvSpPr>
        <p:spPr/>
        <p:txBody>
          <a:bodyPr>
            <a:noAutofit/>
          </a:bodyPr>
          <a:lstStyle/>
          <a:p>
            <a:pPr lvl="0"/>
            <a:r>
              <a:rPr lang="es-CL" altLang="es-CL" sz="1600" dirty="0" smtClean="0"/>
              <a:t>indicando los siguientes elementos:</a:t>
            </a:r>
            <a:br>
              <a:rPr lang="es-CL" altLang="es-CL" sz="1600" dirty="0" smtClean="0"/>
            </a:br>
            <a:r>
              <a:rPr lang="es-CL" altLang="es-CL" sz="1600" dirty="0" smtClean="0"/>
              <a:t/>
            </a:r>
            <a:br>
              <a:rPr lang="es-CL" altLang="es-CL" sz="1600" dirty="0" smtClean="0"/>
            </a:br>
            <a:r>
              <a:rPr lang="es-CL" altLang="es-CL" sz="1600" dirty="0" smtClean="0"/>
              <a:t>     a) Título (derecho o acción);</a:t>
            </a:r>
            <a:br>
              <a:rPr lang="es-CL" altLang="es-CL" sz="1600" dirty="0" smtClean="0"/>
            </a:br>
            <a:r>
              <a:rPr lang="es-CL" altLang="es-CL" sz="1600" dirty="0" smtClean="0"/>
              <a:t>     b) País;</a:t>
            </a:r>
            <a:br>
              <a:rPr lang="es-CL" altLang="es-CL" sz="1600" dirty="0" smtClean="0"/>
            </a:br>
            <a:r>
              <a:rPr lang="es-CL" altLang="es-CL" sz="1600" dirty="0" smtClean="0"/>
              <a:t>     c) Nombre o razón social de la entidad;</a:t>
            </a:r>
            <a:br>
              <a:rPr lang="es-CL" altLang="es-CL" sz="1600" dirty="0" smtClean="0"/>
            </a:br>
            <a:r>
              <a:rPr lang="es-CL" altLang="es-CL" sz="1600" dirty="0" smtClean="0"/>
              <a:t>     d) fecha de adquisición;</a:t>
            </a:r>
            <a:br>
              <a:rPr lang="es-CL" altLang="es-CL" sz="1600" dirty="0" smtClean="0"/>
            </a:br>
            <a:r>
              <a:rPr lang="es-CL" altLang="es-CL" sz="1600" dirty="0" smtClean="0"/>
              <a:t>     e) Valor corriente en plaza;</a:t>
            </a:r>
            <a:br>
              <a:rPr lang="es-CL" altLang="es-CL" sz="1600" dirty="0" smtClean="0"/>
            </a:br>
            <a:r>
              <a:rPr lang="es-CL" altLang="es-CL" sz="1600" dirty="0" smtClean="0"/>
              <a:t>     f) Cantidad de acciones y/o porcentaje que tiene el declarante en dichas entidades, y</a:t>
            </a:r>
            <a:br>
              <a:rPr lang="es-CL" altLang="es-CL" sz="1600" dirty="0" smtClean="0"/>
            </a:br>
            <a:r>
              <a:rPr lang="es-CL" altLang="es-CL" sz="1600" dirty="0" smtClean="0"/>
              <a:t>     g) Gravámenes.</a:t>
            </a:r>
            <a:br>
              <a:rPr lang="es-CL" altLang="es-CL" sz="1600" dirty="0" smtClean="0"/>
            </a:br>
            <a:r>
              <a:rPr lang="es-CL" altLang="es-CL" sz="1600" i="1" dirty="0" smtClean="0"/>
              <a:t/>
            </a:r>
            <a:br>
              <a:rPr lang="es-CL" altLang="es-CL" sz="1600" i="1" dirty="0" smtClean="0"/>
            </a:br>
            <a:r>
              <a:rPr lang="es-CL" altLang="es-CL" sz="1600" i="1" dirty="0" smtClean="0"/>
              <a:t>     Cuando </a:t>
            </a:r>
            <a:r>
              <a:rPr lang="es-CL" altLang="es-CL" sz="1600" dirty="0" smtClean="0"/>
              <a:t>sea controlador de una sociedad, o influir decisivamente en la administración o en la gestión de ella –</a:t>
            </a:r>
          </a:p>
          <a:p>
            <a:pPr lvl="0"/>
            <a:r>
              <a:rPr lang="es-CL" altLang="es-CL" sz="1600" dirty="0" smtClean="0"/>
              <a:t> también deberán incluirse los bienes inmuebles, derechos, concesiones y valores  y los derechos y acciones  que pertenezcan a dichas comunidades, sociedades o empresas</a:t>
            </a:r>
            <a:r>
              <a:rPr lang="es-CL" altLang="es-CL" sz="1600" dirty="0"/>
              <a:t>.</a:t>
            </a:r>
            <a:r>
              <a:rPr lang="es-CL" altLang="es-CL" sz="1600" dirty="0" smtClean="0"/>
              <a:t> </a:t>
            </a:r>
          </a:p>
        </p:txBody>
      </p:sp>
    </p:spTree>
    <p:extLst>
      <p:ext uri="{BB962C8B-B14F-4D97-AF65-F5344CB8AC3E}">
        <p14:creationId xmlns:p14="http://schemas.microsoft.com/office/powerpoint/2010/main" xmlns="" val="223503530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a:bodyPr>
          <a:lstStyle/>
          <a:p>
            <a:r>
              <a:rPr lang="es-CL" altLang="es-CL" sz="3200" dirty="0" smtClean="0"/>
              <a:t>SINGULARIZACIÓN DE VALORES</a:t>
            </a:r>
            <a:endParaRPr lang="es-CL" sz="3200" dirty="0"/>
          </a:p>
        </p:txBody>
      </p:sp>
      <p:sp>
        <p:nvSpPr>
          <p:cNvPr id="4" name="Rectangle 1"/>
          <p:cNvSpPr>
            <a:spLocks noGrp="1" noChangeArrowheads="1"/>
          </p:cNvSpPr>
          <p:nvPr>
            <p:ph sz="quarter" idx="1"/>
          </p:nvPr>
        </p:nvSpPr>
        <p:spPr/>
        <p:txBody>
          <a:bodyPr>
            <a:normAutofit fontScale="77500" lnSpcReduction="20000"/>
          </a:bodyPr>
          <a:lstStyle/>
          <a:p>
            <a:pPr lvl="0"/>
            <a:r>
              <a:rPr lang="es-CL" altLang="es-CL" dirty="0" smtClean="0"/>
              <a:t>Los sujetos obligados ,deberán singularizar los valores que tengan, distintos de aquellos señalados en los artículos 18 y 19 del presente reglamento, a que se refiere el inciso primero del artículo 3º de la ley Nº 18.045, sea que se transen o no en bolsa, tanto en Chile como en el extranjero, incluyendo aquellos emitidos o garantizados por el Estado, por las instituciones públicas centralizadas o descentralizadas y por el Banco Central de Chile, indicando los siguientes elementos:</a:t>
            </a:r>
            <a:br>
              <a:rPr lang="es-CL" altLang="es-CL" dirty="0" smtClean="0"/>
            </a:br>
            <a:r>
              <a:rPr lang="es-CL" altLang="es-CL" dirty="0" smtClean="0"/>
              <a:t/>
            </a:r>
            <a:br>
              <a:rPr lang="es-CL" altLang="es-CL" dirty="0" smtClean="0"/>
            </a:br>
            <a:r>
              <a:rPr lang="es-CL" altLang="es-CL" dirty="0" smtClean="0"/>
              <a:t>     a) Título o documento;</a:t>
            </a:r>
            <a:br>
              <a:rPr lang="es-CL" altLang="es-CL" dirty="0" smtClean="0"/>
            </a:br>
            <a:r>
              <a:rPr lang="es-CL" altLang="es-CL" dirty="0" smtClean="0"/>
              <a:t>     b) Nombre o razón social de la entidad emisora de los valores;</a:t>
            </a:r>
            <a:br>
              <a:rPr lang="es-CL" altLang="es-CL" dirty="0" smtClean="0"/>
            </a:br>
            <a:r>
              <a:rPr lang="es-CL" altLang="es-CL" dirty="0" smtClean="0"/>
              <a:t>     c) País en que se emitieron los valores;</a:t>
            </a:r>
            <a:br>
              <a:rPr lang="es-CL" altLang="es-CL" dirty="0" smtClean="0"/>
            </a:br>
            <a:r>
              <a:rPr lang="es-CL" altLang="es-CL" dirty="0" smtClean="0"/>
              <a:t>     d) Fecha de adquisición;</a:t>
            </a:r>
            <a:br>
              <a:rPr lang="es-CL" altLang="es-CL" dirty="0" smtClean="0"/>
            </a:br>
            <a:r>
              <a:rPr lang="es-CL" altLang="es-CL" dirty="0" smtClean="0"/>
              <a:t>     e) Cantidad que representa;</a:t>
            </a:r>
            <a:br>
              <a:rPr lang="es-CL" altLang="es-CL" dirty="0" smtClean="0"/>
            </a:br>
            <a:r>
              <a:rPr lang="es-CL" altLang="es-CL" dirty="0" smtClean="0"/>
              <a:t>     f) Tipo de moneda;</a:t>
            </a:r>
            <a:br>
              <a:rPr lang="es-CL" altLang="es-CL" dirty="0" smtClean="0"/>
            </a:br>
            <a:r>
              <a:rPr lang="es-CL" altLang="es-CL" dirty="0" smtClean="0"/>
              <a:t>     g) Valor corriente en plaza, y</a:t>
            </a:r>
            <a:br>
              <a:rPr lang="es-CL" altLang="es-CL" dirty="0" smtClean="0"/>
            </a:br>
            <a:r>
              <a:rPr lang="es-CL" altLang="es-CL" dirty="0" smtClean="0"/>
              <a:t>     h) Gravámenes. </a:t>
            </a:r>
          </a:p>
        </p:txBody>
      </p:sp>
    </p:spTree>
    <p:extLst>
      <p:ext uri="{BB962C8B-B14F-4D97-AF65-F5344CB8AC3E}">
        <p14:creationId xmlns:p14="http://schemas.microsoft.com/office/powerpoint/2010/main" xmlns="" val="177189763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valores</a:t>
            </a:r>
          </a:p>
        </p:txBody>
      </p:sp>
      <p:sp>
        <p:nvSpPr>
          <p:cNvPr id="3" name="Marcador de contenido 2"/>
          <p:cNvSpPr>
            <a:spLocks noGrp="1"/>
          </p:cNvSpPr>
          <p:nvPr>
            <p:ph sz="quarter" idx="1"/>
          </p:nvPr>
        </p:nvSpPr>
        <p:spPr/>
        <p:txBody>
          <a:bodyPr/>
          <a:lstStyle/>
          <a:p>
            <a:pPr lvl="0"/>
            <a:r>
              <a:rPr lang="es-CL" dirty="0"/>
              <a:t>   </a:t>
            </a:r>
            <a:r>
              <a:rPr lang="es-CL" dirty="0" smtClean="0"/>
              <a:t> </a:t>
            </a:r>
            <a:endParaRPr lang="es-CL" dirty="0"/>
          </a:p>
          <a:p>
            <a:pPr lvl="0"/>
            <a:r>
              <a:rPr lang="es-CL" dirty="0"/>
              <a:t>   Artículo 3</a:t>
            </a:r>
            <a:r>
              <a:rPr lang="es-CL" dirty="0" smtClean="0"/>
              <a:t>°.- LEY 18.045  </a:t>
            </a:r>
            <a:r>
              <a:rPr lang="es-CL" dirty="0"/>
              <a:t>Para los efectos de esta ley, se entenderá por valores cualesquiera títulos transferibles incluyendo acciones, opciones a la compra y venta de acciones, bonos, debentures, cuotas de fondos mutuos, planes de ahorro, efectos de comercio y, en general, todo título de crédito o inversión.</a:t>
            </a:r>
            <a:br>
              <a:rPr lang="es-CL" dirty="0"/>
            </a:br>
            <a:r>
              <a:rPr lang="es-CL" dirty="0"/>
              <a:t>    Las disposiciones de la presente ley no se aplican a los valores emitidos o garantizados por el Estado, por las instituciones públicas centralizadas o descentralizadas y por el Banco Central de Chile.    </a:t>
            </a:r>
          </a:p>
          <a:p>
            <a:endParaRPr lang="es-CL" dirty="0"/>
          </a:p>
        </p:txBody>
      </p:sp>
    </p:spTree>
    <p:extLst>
      <p:ext uri="{BB962C8B-B14F-4D97-AF65-F5344CB8AC3E}">
        <p14:creationId xmlns:p14="http://schemas.microsoft.com/office/powerpoint/2010/main" xmlns="" val="144262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fontScale="90000"/>
          </a:bodyPr>
          <a:lstStyle/>
          <a:p>
            <a:pPr lvl="0"/>
            <a:r>
              <a:rPr lang="es-CL" altLang="es-CL" dirty="0"/>
              <a:t>DECLARACION DE INTERESES </a:t>
            </a:r>
            <a:br>
              <a:rPr lang="es-CL" altLang="es-CL" dirty="0"/>
            </a:br>
            <a:endParaRPr lang="es-CL" dirty="0"/>
          </a:p>
        </p:txBody>
      </p:sp>
      <p:sp>
        <p:nvSpPr>
          <p:cNvPr id="4" name="Rectangle 1"/>
          <p:cNvSpPr>
            <a:spLocks noGrp="1" noChangeArrowheads="1"/>
          </p:cNvSpPr>
          <p:nvPr>
            <p:ph sz="quarter" idx="1"/>
          </p:nvPr>
        </p:nvSpPr>
        <p:spPr/>
        <p:txBody>
          <a:bodyPr/>
          <a:lstStyle/>
          <a:p>
            <a:pPr lvl="0"/>
            <a:r>
              <a:rPr lang="es-CL" altLang="es-CL" dirty="0" smtClean="0"/>
              <a:t>Fecha de realización: </a:t>
            </a:r>
          </a:p>
          <a:p>
            <a:pPr lvl="0"/>
            <a:endParaRPr lang="es-CL" altLang="es-CL" dirty="0" smtClean="0"/>
          </a:p>
          <a:p>
            <a:pPr lvl="0"/>
            <a:r>
              <a:rPr lang="es-CL" altLang="es-CL" dirty="0" smtClean="0"/>
              <a:t> Dentro de los treinta días siguientes de la fecha de asunción del cargo. </a:t>
            </a:r>
          </a:p>
          <a:p>
            <a:pPr lvl="0"/>
            <a:r>
              <a:rPr lang="es-CL" altLang="es-CL" dirty="0" smtClean="0"/>
              <a:t> Se deberá actualizar anualmente, durante el mes de marzo,</a:t>
            </a:r>
          </a:p>
          <a:p>
            <a:pPr lvl="0"/>
            <a:r>
              <a:rPr lang="es-CL" altLang="es-CL" dirty="0" smtClean="0"/>
              <a:t>Actualizar  dentro de los treinta días posteriores a concluir sus funciones.</a:t>
            </a:r>
            <a:br>
              <a:rPr lang="es-CL" altLang="es-CL" dirty="0" smtClean="0"/>
            </a:br>
            <a:r>
              <a:rPr lang="es-CL" altLang="es-CL" dirty="0" smtClean="0"/>
              <a:t/>
            </a:r>
            <a:br>
              <a:rPr lang="es-CL" altLang="es-CL" dirty="0" smtClean="0"/>
            </a:br>
            <a:endParaRPr lang="es-CL" altLang="es-CL" dirty="0" smtClean="0"/>
          </a:p>
        </p:txBody>
      </p:sp>
    </p:spTree>
    <p:extLst>
      <p:ext uri="{BB962C8B-B14F-4D97-AF65-F5344CB8AC3E}">
        <p14:creationId xmlns:p14="http://schemas.microsoft.com/office/powerpoint/2010/main" xmlns="" val="388161193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fontScale="90000"/>
          </a:bodyPr>
          <a:lstStyle/>
          <a:p>
            <a:r>
              <a:rPr lang="es-CL" altLang="es-CL" sz="2700" dirty="0" smtClean="0"/>
              <a:t>SINGULARIZACIÓN DE LOS CONTRATOS DE MANDATO ESPECIAL DE ADMINISTRACIÓN DE CARTERA DE VALORES</a:t>
            </a:r>
            <a:r>
              <a:rPr lang="es-CL" altLang="es-CL" dirty="0" smtClean="0"/>
              <a:t>.</a:t>
            </a:r>
            <a:endParaRPr lang="es-CL" dirty="0"/>
          </a:p>
        </p:txBody>
      </p:sp>
      <p:sp>
        <p:nvSpPr>
          <p:cNvPr id="4" name="Rectangle 1"/>
          <p:cNvSpPr>
            <a:spLocks noGrp="1" noChangeArrowheads="1"/>
          </p:cNvSpPr>
          <p:nvPr>
            <p:ph sz="quarter" idx="1"/>
          </p:nvPr>
        </p:nvSpPr>
        <p:spPr/>
        <p:txBody>
          <a:bodyPr>
            <a:normAutofit fontScale="92500" lnSpcReduction="10000"/>
          </a:bodyPr>
          <a:lstStyle/>
          <a:p>
            <a:pPr lvl="0"/>
            <a:r>
              <a:rPr lang="es-CL" altLang="es-CL" dirty="0" smtClean="0"/>
              <a:t>  Los sujetos obligados deberán singularizar el o los contratos de mandato especial de administración de cartera de valores que mantengan conforme a lo establecido en el Capítulo 2° del Título III de la ley Nº 20.880, con indicación de los datos que se señalan a continuación:</a:t>
            </a:r>
            <a:br>
              <a:rPr lang="es-CL" altLang="es-CL" dirty="0" smtClean="0"/>
            </a:br>
            <a:r>
              <a:rPr lang="es-CL" altLang="es-CL" dirty="0" smtClean="0"/>
              <a:t/>
            </a:r>
            <a:br>
              <a:rPr lang="es-CL" altLang="es-CL" dirty="0" smtClean="0"/>
            </a:br>
            <a:r>
              <a:rPr lang="es-CL" altLang="es-CL" dirty="0" smtClean="0"/>
              <a:t>     a) Razón social y Rut de la persona jurídica mandataria;</a:t>
            </a:r>
            <a:br>
              <a:rPr lang="es-CL" altLang="es-CL" dirty="0" smtClean="0"/>
            </a:br>
            <a:r>
              <a:rPr lang="es-CL" altLang="es-CL" dirty="0" smtClean="0"/>
              <a:t>     b) Fecha de celebración del contrato de mandato especial de administración de cartera de valores;</a:t>
            </a:r>
            <a:br>
              <a:rPr lang="es-CL" altLang="es-CL" dirty="0" smtClean="0"/>
            </a:br>
            <a:r>
              <a:rPr lang="es-CL" altLang="es-CL" dirty="0" smtClean="0"/>
              <a:t>     c) Notaría pública o consulado de Chile donde fue otorgado, según corresponda, y</a:t>
            </a:r>
            <a:br>
              <a:rPr lang="es-CL" altLang="es-CL" dirty="0" smtClean="0"/>
            </a:br>
            <a:r>
              <a:rPr lang="es-CL" altLang="es-CL" dirty="0" smtClean="0"/>
              <a:t>     d) Valor comercial global de la cartera de activos entregada en administración a la fecha de la declaración, conforme a lo informado por el mandatario en la última memoria anual presentada. </a:t>
            </a:r>
          </a:p>
        </p:txBody>
      </p:sp>
    </p:spTree>
    <p:extLst>
      <p:ext uri="{BB962C8B-B14F-4D97-AF65-F5344CB8AC3E}">
        <p14:creationId xmlns:p14="http://schemas.microsoft.com/office/powerpoint/2010/main" xmlns="" val="28381069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dirty="0" smtClean="0"/>
              <a:t>MANDATO O VENTA DE ACCIONES </a:t>
            </a:r>
            <a:endParaRPr lang="es-CL" dirty="0"/>
          </a:p>
        </p:txBody>
      </p:sp>
      <p:sp>
        <p:nvSpPr>
          <p:cNvPr id="4" name="Rectangle 1"/>
          <p:cNvSpPr>
            <a:spLocks noGrp="1" noChangeArrowheads="1"/>
          </p:cNvSpPr>
          <p:nvPr>
            <p:ph sz="quarter" idx="1"/>
          </p:nvPr>
        </p:nvSpPr>
        <p:spPr/>
        <p:txBody>
          <a:bodyPr>
            <a:noAutofit/>
          </a:bodyPr>
          <a:lstStyle/>
          <a:p>
            <a:pPr marL="0" lvl="0" indent="0">
              <a:buNone/>
            </a:pPr>
            <a:r>
              <a:rPr lang="es-CL" altLang="es-CL" dirty="0" smtClean="0"/>
              <a:t> El Presidente de la República, los ministros de Estado, los subsecretarios, los diputados y senadores, el Contralor General de la República, los intendentes, los gobernadores, los consejeros regionales, los </a:t>
            </a:r>
            <a:r>
              <a:rPr lang="es-CL" altLang="es-CL" b="1" dirty="0" smtClean="0"/>
              <a:t>alcaldes y los jefes superiores de las entidades fiscalizadoras</a:t>
            </a:r>
            <a:r>
              <a:rPr lang="es-CL" altLang="es-CL" dirty="0" smtClean="0"/>
              <a:t>, en los términos del decreto ley N°3.551,: titulares de acciones de sociedades anónimas abiertas, opciones a la compra y venta de tales acciones, bonos, debentures y demás títulos de oferta pública representativos de capital o de deuda que sean emitidos por entidades constituidas en Chile, que se encuentren inscritas en los registros de valores que llevan las Superintendencias de Valores y Seguros y de Bancos e Instituciones Financieras, y cuyo valor total supere las </a:t>
            </a:r>
            <a:r>
              <a:rPr lang="es-CL" altLang="es-CL" b="1" dirty="0" smtClean="0"/>
              <a:t>veinticinco mil unidades de fomento</a:t>
            </a:r>
            <a:r>
              <a:rPr lang="es-CL" altLang="es-CL" dirty="0" smtClean="0"/>
              <a:t>,</a:t>
            </a:r>
          </a:p>
          <a:p>
            <a:pPr marL="0" lvl="0" indent="0">
              <a:buNone/>
            </a:pPr>
            <a:r>
              <a:rPr lang="es-CL" altLang="es-CL" dirty="0" smtClean="0"/>
              <a:t> </a:t>
            </a:r>
          </a:p>
        </p:txBody>
      </p:sp>
    </p:spTree>
    <p:extLst>
      <p:ext uri="{BB962C8B-B14F-4D97-AF65-F5344CB8AC3E}">
        <p14:creationId xmlns:p14="http://schemas.microsoft.com/office/powerpoint/2010/main" xmlns="" val="377079071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altLang="es-CL" b="1" dirty="0"/>
              <a:t>deberán optar por una de las siguientes alternativas respecto de tales acciones y valores </a:t>
            </a:r>
            <a:br>
              <a:rPr lang="es-CL" altLang="es-CL" b="1" dirty="0"/>
            </a:br>
            <a:endParaRPr lang="es-CL" dirty="0"/>
          </a:p>
        </p:txBody>
      </p:sp>
      <p:sp>
        <p:nvSpPr>
          <p:cNvPr id="3" name="Marcador de contenido 2"/>
          <p:cNvSpPr>
            <a:spLocks noGrp="1"/>
          </p:cNvSpPr>
          <p:nvPr>
            <p:ph sz="quarter" idx="1"/>
          </p:nvPr>
        </p:nvSpPr>
        <p:spPr/>
        <p:txBody>
          <a:bodyPr>
            <a:normAutofit fontScale="85000" lnSpcReduction="20000"/>
          </a:bodyPr>
          <a:lstStyle/>
          <a:p>
            <a:pPr marL="0" lvl="0" indent="0">
              <a:buNone/>
            </a:pPr>
            <a:r>
              <a:rPr lang="es-CL" altLang="es-CL" dirty="0"/>
              <a:t> </a:t>
            </a:r>
            <a:endParaRPr lang="es-CL" altLang="es-CL" b="1" dirty="0"/>
          </a:p>
          <a:p>
            <a:pPr marL="0" lvl="0" indent="0">
              <a:buNone/>
            </a:pPr>
            <a:r>
              <a:rPr lang="es-CL" altLang="es-CL" dirty="0"/>
              <a:t>     a) Constituir un mandato especial conforme a las normas de este Título, </a:t>
            </a:r>
          </a:p>
          <a:p>
            <a:pPr marL="0" lvl="0" indent="0">
              <a:buNone/>
            </a:pPr>
            <a:r>
              <a:rPr lang="es-CL" altLang="es-CL" dirty="0"/>
              <a:t/>
            </a:r>
            <a:br>
              <a:rPr lang="es-CL" altLang="es-CL" dirty="0"/>
            </a:br>
            <a:r>
              <a:rPr lang="es-CL" altLang="es-CL" dirty="0"/>
              <a:t>     b) Vender las acciones y valores a que se refiere este Capítulo, al menos, en lo que exceda a dicho monto.</a:t>
            </a:r>
            <a:br>
              <a:rPr lang="es-CL" altLang="es-CL" dirty="0"/>
            </a:br>
            <a:r>
              <a:rPr lang="es-CL" altLang="es-CL" dirty="0"/>
              <a:t/>
            </a:r>
            <a:br>
              <a:rPr lang="es-CL" altLang="es-CL" dirty="0"/>
            </a:br>
            <a:r>
              <a:rPr lang="es-CL" altLang="es-CL" dirty="0"/>
              <a:t>     El producto de la enajenación efectuada conforme a la letra b) del inciso anterior no podrá destinarse a la adquisición de los valores a que se refiere dicho inciso.</a:t>
            </a:r>
          </a:p>
          <a:p>
            <a:pPr marL="0" lvl="0" indent="0">
              <a:buNone/>
            </a:pPr>
            <a:r>
              <a:rPr lang="es-CL" altLang="es-CL" dirty="0"/>
              <a:t/>
            </a:r>
            <a:br>
              <a:rPr lang="es-CL" altLang="es-CL" dirty="0"/>
            </a:br>
            <a:r>
              <a:rPr lang="es-CL" altLang="es-CL" dirty="0"/>
              <a:t>     Se deberá optar por una de las alternativas establecidas en este artículo dentro de los noventa días corridos posteriores a la asunción del cargo y, en su caso, dentro del mismo plazo contado desde la actualización de la respectiva declaración de intereses y patrimonio.</a:t>
            </a:r>
            <a:br>
              <a:rPr lang="es-CL" altLang="es-CL" dirty="0"/>
            </a:br>
            <a:endParaRPr lang="es-CL" altLang="es-CL" dirty="0"/>
          </a:p>
          <a:p>
            <a:endParaRPr lang="es-CL" dirty="0"/>
          </a:p>
        </p:txBody>
      </p:sp>
    </p:spTree>
    <p:extLst>
      <p:ext uri="{BB962C8B-B14F-4D97-AF65-F5344CB8AC3E}">
        <p14:creationId xmlns:p14="http://schemas.microsoft.com/office/powerpoint/2010/main" xmlns="" val="138733379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fontScale="90000"/>
          </a:bodyPr>
          <a:lstStyle/>
          <a:p>
            <a:r>
              <a:rPr lang="es-CL" altLang="es-CL" dirty="0"/>
              <a:t/>
            </a:r>
            <a:br>
              <a:rPr lang="es-CL" altLang="es-CL" dirty="0"/>
            </a:br>
            <a:r>
              <a:rPr lang="es-CL" altLang="es-CL" dirty="0"/>
              <a:t>     Del mandato especial de administración de cartera de </a:t>
            </a:r>
            <a:r>
              <a:rPr lang="es-CL" altLang="es-CL" dirty="0" smtClean="0"/>
              <a:t>valores .Definición </a:t>
            </a:r>
            <a:endParaRPr lang="es-CL" dirty="0"/>
          </a:p>
        </p:txBody>
      </p:sp>
      <p:sp>
        <p:nvSpPr>
          <p:cNvPr id="4" name="Rectangle 1"/>
          <p:cNvSpPr>
            <a:spLocks noGrp="1" noChangeArrowheads="1"/>
          </p:cNvSpPr>
          <p:nvPr>
            <p:ph sz="quarter" idx="1"/>
          </p:nvPr>
        </p:nvSpPr>
        <p:spPr/>
        <p:txBody>
          <a:bodyPr>
            <a:normAutofit fontScale="25000" lnSpcReduction="20000"/>
          </a:bodyPr>
          <a:lstStyle/>
          <a:p>
            <a:pPr lvl="0"/>
            <a:r>
              <a:rPr lang="es-CL" altLang="es-CL" dirty="0" smtClean="0"/>
              <a:t/>
            </a:r>
            <a:br>
              <a:rPr lang="es-CL" altLang="es-CL" dirty="0" smtClean="0"/>
            </a:br>
            <a:r>
              <a:rPr lang="es-CL" altLang="es-CL" dirty="0" smtClean="0"/>
              <a:t/>
            </a:r>
            <a:br>
              <a:rPr lang="es-CL" altLang="es-CL" dirty="0" smtClean="0"/>
            </a:br>
            <a:r>
              <a:rPr lang="es-CL" altLang="es-CL" dirty="0" smtClean="0"/>
              <a:t/>
            </a:r>
            <a:br>
              <a:rPr lang="es-CL" altLang="es-CL" dirty="0" smtClean="0"/>
            </a:br>
            <a:r>
              <a:rPr lang="es-CL" altLang="es-CL" dirty="0" smtClean="0"/>
              <a:t/>
            </a:r>
            <a:br>
              <a:rPr lang="es-CL" altLang="es-CL" dirty="0" smtClean="0"/>
            </a:br>
            <a:endParaRPr lang="es-CL" altLang="es-CL" dirty="0" smtClean="0"/>
          </a:p>
          <a:p>
            <a:pPr lvl="0"/>
            <a:r>
              <a:rPr lang="es-CL" altLang="es-CL" dirty="0" smtClean="0"/>
              <a:t/>
            </a:r>
            <a:br>
              <a:rPr lang="es-CL" altLang="es-CL" dirty="0" smtClean="0"/>
            </a:br>
            <a:endParaRPr lang="es-CL" altLang="es-CL" dirty="0" smtClean="0"/>
          </a:p>
          <a:p>
            <a:pPr lvl="0"/>
            <a:r>
              <a:rPr lang="es-CL" altLang="es-CL" sz="4000" dirty="0" smtClean="0"/>
              <a:t> </a:t>
            </a:r>
            <a:r>
              <a:rPr lang="es-CL" altLang="es-CL" sz="4800" dirty="0" smtClean="0"/>
              <a:t>  </a:t>
            </a:r>
            <a:r>
              <a:rPr lang="es-CL" altLang="es-CL" sz="8000" dirty="0" smtClean="0"/>
              <a:t>  Este  mandato  </a:t>
            </a:r>
            <a:r>
              <a:rPr lang="es-CL" altLang="es-CL" sz="8000" b="1" dirty="0" smtClean="0"/>
              <a:t>es un contrato solemne </a:t>
            </a:r>
            <a:r>
              <a:rPr lang="es-CL" altLang="es-CL" sz="8000" dirty="0" smtClean="0"/>
              <a:t>en virtud del cual una autoridad, en la forma y en los casos señalados en esta ley, encarga a una o más personas autorizadas la liquidación de valores que integren su patrimonio, la inversión del producto de la liquidación en un portafolio de activos y la administración de éstos. La o las personas autorizadas se harán cargo separadamente de los valores, a nombre propio y a riesgo de la autoridad.</a:t>
            </a:r>
          </a:p>
          <a:p>
            <a:pPr lvl="0"/>
            <a:r>
              <a:rPr lang="es-CL" altLang="es-CL" sz="8000" dirty="0" smtClean="0"/>
              <a:t/>
            </a:r>
            <a:br>
              <a:rPr lang="es-CL" altLang="es-CL" sz="8000" dirty="0" smtClean="0"/>
            </a:br>
            <a:r>
              <a:rPr lang="es-CL" altLang="es-CL" sz="8000" dirty="0" smtClean="0"/>
              <a:t>     La autoridad que confiere el encargo se denomina mandante, y quien lo acepta, mandatario.</a:t>
            </a:r>
            <a:br>
              <a:rPr lang="es-CL" altLang="es-CL" sz="8000" dirty="0" smtClean="0"/>
            </a:br>
            <a:r>
              <a:rPr lang="es-CL" altLang="es-CL" sz="8000" b="1" dirty="0" smtClean="0"/>
              <a:t>   </a:t>
            </a:r>
            <a:br>
              <a:rPr lang="es-CL" altLang="es-CL" sz="8000" b="1" dirty="0" smtClean="0"/>
            </a:br>
            <a:endParaRPr lang="es-CL" altLang="es-CL" sz="8000" dirty="0" smtClean="0"/>
          </a:p>
        </p:txBody>
      </p:sp>
    </p:spTree>
    <p:extLst>
      <p:ext uri="{BB962C8B-B14F-4D97-AF65-F5344CB8AC3E}">
        <p14:creationId xmlns:p14="http://schemas.microsoft.com/office/powerpoint/2010/main" xmlns="" val="40251878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altLang="es-CL" b="1" dirty="0"/>
              <a:t>Plan de liquidación </a:t>
            </a:r>
            <a:br>
              <a:rPr lang="es-CL" altLang="es-CL" b="1" dirty="0"/>
            </a:br>
            <a:endParaRPr lang="es-CL" dirty="0"/>
          </a:p>
        </p:txBody>
      </p:sp>
      <p:sp>
        <p:nvSpPr>
          <p:cNvPr id="3" name="Marcador de contenido 2"/>
          <p:cNvSpPr>
            <a:spLocks noGrp="1"/>
          </p:cNvSpPr>
          <p:nvPr>
            <p:ph sz="quarter" idx="1"/>
          </p:nvPr>
        </p:nvSpPr>
        <p:spPr/>
        <p:txBody>
          <a:bodyPr>
            <a:normAutofit lnSpcReduction="10000"/>
          </a:bodyPr>
          <a:lstStyle/>
          <a:p>
            <a:pPr lvl="0"/>
            <a:r>
              <a:rPr lang="es-CL" altLang="es-CL" dirty="0"/>
              <a:t>      En virtud del mandato a que se refiere este Título, la autoridad obligada a constituirlo encargará al mandatario la presentación y ejecución de un plan de liquidación de sus valores señalados . El mandatario, en cumplimiento del encargo, deberá invertir el producto de dicha liquidación en un portafolio de activos lo suficientemente amplio como para evitar que las actividades de la autoridad obligada puedan incidir directamente en éstos. </a:t>
            </a:r>
          </a:p>
          <a:p>
            <a:pPr lvl="0"/>
            <a:r>
              <a:rPr lang="es-CL" altLang="es-CL" dirty="0"/>
              <a:t>El plan de liquidación no podrá contener disposiciones que permitan al mandatario invertir el producto de dicha liquidación en aquellos valores que la autoridad se encuentra obligada a enajenar.</a:t>
            </a:r>
            <a:br>
              <a:rPr lang="es-CL" altLang="es-CL" dirty="0"/>
            </a:br>
            <a:endParaRPr lang="es-CL" altLang="es-CL" dirty="0"/>
          </a:p>
          <a:p>
            <a:endParaRPr lang="es-CL" dirty="0"/>
          </a:p>
        </p:txBody>
      </p:sp>
    </p:spTree>
    <p:extLst>
      <p:ext uri="{BB962C8B-B14F-4D97-AF65-F5344CB8AC3E}">
        <p14:creationId xmlns:p14="http://schemas.microsoft.com/office/powerpoint/2010/main" xmlns="" val="307245794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b="1" dirty="0"/>
              <a:t>MANDATO ESPECIAL DE ADMINISTRACIÓN DE CARTERA DE </a:t>
            </a:r>
            <a:r>
              <a:rPr lang="es-CL" b="1" dirty="0" smtClean="0"/>
              <a:t>VALORES OBLIGACIONES.</a:t>
            </a:r>
            <a:endParaRPr lang="es-CL" dirty="0"/>
          </a:p>
        </p:txBody>
      </p:sp>
      <p:sp>
        <p:nvSpPr>
          <p:cNvPr id="3" name="Marcador de contenido 2"/>
          <p:cNvSpPr>
            <a:spLocks noGrp="1"/>
          </p:cNvSpPr>
          <p:nvPr>
            <p:ph sz="quarter" idx="1"/>
          </p:nvPr>
        </p:nvSpPr>
        <p:spPr/>
        <p:txBody>
          <a:bodyPr>
            <a:normAutofit/>
          </a:bodyPr>
          <a:lstStyle/>
          <a:p>
            <a:pPr lvl="0"/>
            <a:r>
              <a:rPr lang="es-CL" sz="2000" b="1" dirty="0"/>
              <a:t>DEL MANDATO ESPECIAL DE ADMINISTRACIÓN DE CARTERA DE VALORES </a:t>
            </a:r>
            <a:endParaRPr lang="es-CL" sz="2000" dirty="0"/>
          </a:p>
          <a:p>
            <a:pPr lvl="0"/>
            <a:r>
              <a:rPr lang="es-CL" sz="2000" dirty="0"/>
              <a:t>  Quienes en virtud de lo establecido en los artículos 23 y 26 de la ley Nº 20.880 celebren un contrato de mandato especial de administración de cartera de valores, se regirán por lo establecido en dicha ley y en este reglamento y, supletoriamente, por las normas generales aplicables al mandato civil contenidas en el Título XXIX del Libro Cuarto del Código Civil</a:t>
            </a:r>
            <a:r>
              <a:rPr lang="es-CL" sz="2000" dirty="0" smtClean="0"/>
              <a:t>.</a:t>
            </a:r>
            <a:endParaRPr lang="es-CL" sz="2000" dirty="0"/>
          </a:p>
        </p:txBody>
      </p:sp>
    </p:spTree>
    <p:extLst>
      <p:ext uri="{BB962C8B-B14F-4D97-AF65-F5344CB8AC3E}">
        <p14:creationId xmlns:p14="http://schemas.microsoft.com/office/powerpoint/2010/main" xmlns="" val="210077274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b="1" dirty="0"/>
              <a:t>PROHIBICION DE COMUNICAR </a:t>
            </a:r>
            <a:r>
              <a:rPr lang="es-CL" dirty="0"/>
              <a:t/>
            </a:r>
            <a:br>
              <a:rPr lang="es-CL" dirty="0"/>
            </a:br>
            <a:endParaRPr lang="es-CL" dirty="0"/>
          </a:p>
        </p:txBody>
      </p:sp>
      <p:sp>
        <p:nvSpPr>
          <p:cNvPr id="3" name="Marcador de contenido 2"/>
          <p:cNvSpPr>
            <a:spLocks noGrp="1"/>
          </p:cNvSpPr>
          <p:nvPr>
            <p:ph sz="quarter" idx="1"/>
          </p:nvPr>
        </p:nvSpPr>
        <p:spPr/>
        <p:txBody>
          <a:bodyPr>
            <a:normAutofit lnSpcReduction="10000"/>
          </a:bodyPr>
          <a:lstStyle/>
          <a:p>
            <a:r>
              <a:rPr lang="es-CL" dirty="0" smtClean="0"/>
              <a:t>La </a:t>
            </a:r>
            <a:r>
              <a:rPr lang="es-CL" dirty="0"/>
              <a:t>autoridad que haya constituido un mandato especial deberá abstenerse de ejecutar cualquier clase de acción, directa o indirecta, dirigida a establecer algún tipo de comunicación con el mandatario, con el objeto de instruirlo sobre la forma de administrar el patrimonio encomendado o una parte de él.</a:t>
            </a:r>
            <a:br>
              <a:rPr lang="es-CL" dirty="0"/>
            </a:br>
            <a:r>
              <a:rPr lang="es-CL" dirty="0"/>
              <a:t>     Asimismo, se prohíbe al mandatario divulgar cualquier información que pueda llevar al público general o al mandante a conocer el estado de las inversiones de éste, así como comunicarse, por sí o por interpósita persona, con el mandante, para informarle sobre el destino de su patrimonio o para pedir instrucciones específicas sobre la manera de gestionarlo o administrarlo, en los términos del artículo 39 de la ley Nº </a:t>
            </a:r>
          </a:p>
          <a:p>
            <a:endParaRPr lang="es-CL" dirty="0"/>
          </a:p>
        </p:txBody>
      </p:sp>
    </p:spTree>
    <p:extLst>
      <p:ext uri="{BB962C8B-B14F-4D97-AF65-F5344CB8AC3E}">
        <p14:creationId xmlns:p14="http://schemas.microsoft.com/office/powerpoint/2010/main" xmlns="" val="239415857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a:bodyPr>
          <a:lstStyle/>
          <a:p>
            <a:r>
              <a:rPr lang="es-CL" altLang="es-CL" sz="2800" b="1" dirty="0" smtClean="0"/>
              <a:t>SINGULARIZACIÓN DEL PASIVO.</a:t>
            </a:r>
            <a:endParaRPr lang="es-CL" sz="2800" b="1" dirty="0"/>
          </a:p>
        </p:txBody>
      </p:sp>
      <p:sp>
        <p:nvSpPr>
          <p:cNvPr id="4" name="Rectangle 1"/>
          <p:cNvSpPr>
            <a:spLocks noGrp="1" noChangeArrowheads="1"/>
          </p:cNvSpPr>
          <p:nvPr>
            <p:ph sz="quarter" idx="1"/>
          </p:nvPr>
        </p:nvSpPr>
        <p:spPr/>
        <p:txBody>
          <a:bodyPr>
            <a:normAutofit/>
          </a:bodyPr>
          <a:lstStyle/>
          <a:p>
            <a:pPr lvl="0"/>
            <a:r>
              <a:rPr lang="es-CL" altLang="es-CL" sz="2000" dirty="0" smtClean="0"/>
              <a:t>Singularización del pasivo. Los sujetos obligados deberán enunciar el conjunto global del pasivo que mantengan, en su equivalente en pesos, siempre que en total ascienda a un monto superior a </a:t>
            </a:r>
            <a:r>
              <a:rPr lang="es-CL" altLang="es-CL" sz="2000" b="1" dirty="0" smtClean="0"/>
              <a:t>cien unidades tributarias mensuales.</a:t>
            </a:r>
          </a:p>
          <a:p>
            <a:pPr lvl="0"/>
            <a:r>
              <a:rPr lang="es-CL" altLang="es-CL" sz="2000" dirty="0" smtClean="0"/>
              <a:t> Además, deberán declarar el monto, tipo de obligación y el nombre del acreedor de cada deuda que, individualmente considerada, supere las cien unidades tributarias mensuales. </a:t>
            </a:r>
          </a:p>
        </p:txBody>
      </p:sp>
    </p:spTree>
    <p:extLst>
      <p:ext uri="{BB962C8B-B14F-4D97-AF65-F5344CB8AC3E}">
        <p14:creationId xmlns:p14="http://schemas.microsoft.com/office/powerpoint/2010/main" xmlns="" val="185518452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fontScale="90000"/>
          </a:bodyPr>
          <a:lstStyle/>
          <a:p>
            <a:r>
              <a:rPr lang="es-CL" altLang="es-CL" sz="2800" dirty="0" smtClean="0"/>
              <a:t>SINGULARIZACIÓN DE LOS BIENES DEL CÓNYUGE O CONVIVIENTE CIVIL.</a:t>
            </a:r>
            <a:endParaRPr lang="es-CL" sz="2800" dirty="0"/>
          </a:p>
        </p:txBody>
      </p:sp>
      <p:sp>
        <p:nvSpPr>
          <p:cNvPr id="4" name="Rectangle 1"/>
          <p:cNvSpPr>
            <a:spLocks noGrp="1" noChangeArrowheads="1"/>
          </p:cNvSpPr>
          <p:nvPr>
            <p:ph sz="quarter" idx="1"/>
          </p:nvPr>
        </p:nvSpPr>
        <p:spPr/>
        <p:txBody>
          <a:bodyPr>
            <a:normAutofit fontScale="92500" lnSpcReduction="20000"/>
          </a:bodyPr>
          <a:lstStyle/>
          <a:p>
            <a:pPr lvl="0"/>
            <a:r>
              <a:rPr lang="es-CL" altLang="es-CL" b="1" dirty="0" smtClean="0"/>
              <a:t>OBLIGATORIO </a:t>
            </a:r>
            <a:r>
              <a:rPr lang="es-CL" altLang="es-CL" dirty="0" smtClean="0"/>
              <a:t>. Los sujetos obligados que se encuentren casados bajo el régimen de sociedad conyugal, o tengan un acuerdo de unión civil vigente bajo el régimen de comunidad de bienes, deberán singularizar los bienes de su cónyuge o conviviente civil en los mismos términos que dispone este reglamento respecto del declarante.(Régimen comunidad de bienes , los adquiridos durante la vigencia del contrato son dueños por mitades .)</a:t>
            </a:r>
          </a:p>
          <a:p>
            <a:pPr lvl="0"/>
            <a:r>
              <a:rPr lang="es-CL" altLang="es-CL" dirty="0" smtClean="0"/>
              <a:t>.</a:t>
            </a:r>
          </a:p>
          <a:p>
            <a:pPr lvl="0"/>
            <a:r>
              <a:rPr lang="es-CL" altLang="es-CL" b="1" dirty="0" smtClean="0"/>
              <a:t>OBLIGATORIO</a:t>
            </a:r>
            <a:r>
              <a:rPr lang="es-CL" altLang="es-CL" dirty="0"/>
              <a:t> </a:t>
            </a:r>
            <a:r>
              <a:rPr lang="es-CL" altLang="es-CL" b="1" dirty="0" smtClean="0"/>
              <a:t>ACTIVIDADES ECONÓMICAS, PROFESIONALES O LABORALES </a:t>
            </a:r>
            <a:r>
              <a:rPr lang="es-CL" altLang="es-CL" dirty="0" smtClean="0"/>
              <a:t/>
            </a:r>
            <a:br>
              <a:rPr lang="es-CL" altLang="es-CL" dirty="0" smtClean="0"/>
            </a:br>
            <a:r>
              <a:rPr lang="es-CL" altLang="es-CL" dirty="0" smtClean="0"/>
              <a:t>     El sujeto obligado deberá singularizar en su declaración las actividades económicas, profesionales o laborales que conozca de su cónyuge o conviviente civil, en los mismos términos que dispone este reglamento respecto del declarante. </a:t>
            </a:r>
          </a:p>
        </p:txBody>
      </p:sp>
    </p:spTree>
    <p:extLst>
      <p:ext uri="{BB962C8B-B14F-4D97-AF65-F5344CB8AC3E}">
        <p14:creationId xmlns:p14="http://schemas.microsoft.com/office/powerpoint/2010/main" xmlns="" val="426358034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altLang="es-CL" b="1" dirty="0"/>
              <a:t>VOLUNTARIA</a:t>
            </a:r>
            <a:endParaRPr lang="es-CL" dirty="0"/>
          </a:p>
        </p:txBody>
      </p:sp>
      <p:sp>
        <p:nvSpPr>
          <p:cNvPr id="3" name="Marcador de contenido 2"/>
          <p:cNvSpPr>
            <a:spLocks noGrp="1"/>
          </p:cNvSpPr>
          <p:nvPr>
            <p:ph sz="quarter" idx="1"/>
          </p:nvPr>
        </p:nvSpPr>
        <p:spPr/>
        <p:txBody>
          <a:bodyPr>
            <a:normAutofit fontScale="92500"/>
          </a:bodyPr>
          <a:lstStyle/>
          <a:p>
            <a:pPr lvl="0"/>
            <a:r>
              <a:rPr lang="es-CL" altLang="es-CL" b="1" dirty="0" smtClean="0"/>
              <a:t> </a:t>
            </a:r>
            <a:r>
              <a:rPr lang="es-CL" altLang="es-CL" dirty="0"/>
              <a:t/>
            </a:r>
            <a:br>
              <a:rPr lang="es-CL" altLang="es-CL" dirty="0"/>
            </a:br>
            <a:r>
              <a:rPr lang="es-CL" altLang="es-CL" dirty="0"/>
              <a:t>     Si el sujeto obligado está casado bajo cualquier otro régimen patrimonial o es conviviente civil sujeto al régimen de separación de bienes, la declaración de los bienes del cónyuge o conviviente civil será voluntaria.</a:t>
            </a:r>
          </a:p>
          <a:p>
            <a:pPr lvl="0"/>
            <a:r>
              <a:rPr lang="es-CL" altLang="es-CL" dirty="0"/>
              <a:t> También será voluntaria la declaración de los bienes de la cónyuge casada bajo el régimen de sociedad conyugal que conformen el patrimonio al que se refieren los artículos 150, 166 y 167 del Código Civil.</a:t>
            </a:r>
            <a:br>
              <a:rPr lang="es-CL" altLang="es-CL" dirty="0"/>
            </a:br>
            <a:r>
              <a:rPr lang="es-CL" altLang="es-CL" dirty="0"/>
              <a:t>     En los casos previstos en el inciso anterior, el declarante deberá contar con el consentimiento, expreso y por escrito, de su cónyuge o conviviente civil para declarar sus bienes, lo que deberá indicar en su declaración</a:t>
            </a:r>
            <a:endParaRPr lang="es-CL" dirty="0"/>
          </a:p>
        </p:txBody>
      </p:sp>
    </p:spTree>
    <p:extLst>
      <p:ext uri="{BB962C8B-B14F-4D97-AF65-F5344CB8AC3E}">
        <p14:creationId xmlns:p14="http://schemas.microsoft.com/office/powerpoint/2010/main" xmlns="" val="1935450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35017" y="663187"/>
            <a:ext cx="8911687" cy="1280890"/>
          </a:xfrm>
        </p:spPr>
        <p:txBody>
          <a:bodyPr/>
          <a:lstStyle/>
          <a:p>
            <a:r>
              <a:rPr lang="es-CL" dirty="0" smtClean="0"/>
              <a:t>DEFINICIONES </a:t>
            </a:r>
            <a:endParaRPr lang="es-CL" dirty="0"/>
          </a:p>
        </p:txBody>
      </p:sp>
      <p:sp>
        <p:nvSpPr>
          <p:cNvPr id="3" name="Marcador de contenido 2"/>
          <p:cNvSpPr>
            <a:spLocks noGrp="1"/>
          </p:cNvSpPr>
          <p:nvPr>
            <p:ph sz="quarter" idx="1"/>
          </p:nvPr>
        </p:nvSpPr>
        <p:spPr/>
        <p:txBody>
          <a:bodyPr>
            <a:normAutofit/>
          </a:bodyPr>
          <a:lstStyle/>
          <a:p>
            <a:r>
              <a:rPr lang="es-CL" b="1" dirty="0" smtClean="0"/>
              <a:t>Funciones directas de fiscalización </a:t>
            </a:r>
            <a:r>
              <a:rPr lang="es-CL" dirty="0" smtClean="0"/>
              <a:t>: </a:t>
            </a:r>
          </a:p>
          <a:p>
            <a:r>
              <a:rPr lang="es-CL" dirty="0" smtClean="0"/>
              <a:t>Dentro de la funciones  permanentes se contemplen  actividades de inspección directa  o le competa  intervenir  directamente en procedimientos  administrativos  sancionatorios que no correspondan a procedimientos  disciplinarios internos .</a:t>
            </a:r>
          </a:p>
          <a:p>
            <a:endParaRPr lang="es-CL" b="1" dirty="0" smtClean="0"/>
          </a:p>
          <a:p>
            <a:endParaRPr lang="es-CL" dirty="0"/>
          </a:p>
        </p:txBody>
      </p:sp>
    </p:spTree>
    <p:extLst>
      <p:ext uri="{BB962C8B-B14F-4D97-AF65-F5344CB8AC3E}">
        <p14:creationId xmlns:p14="http://schemas.microsoft.com/office/powerpoint/2010/main" xmlns="" val="77806477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fontScale="90000"/>
          </a:bodyPr>
          <a:lstStyle/>
          <a:p>
            <a:r>
              <a:rPr lang="es-CL" altLang="es-CL" sz="2400" dirty="0" smtClean="0"/>
              <a:t>SINGULARIZACIÓN DE LOS BIENES DE LOS HIJOS SUJETOS A PATRIA POTESTAD Y PERSONAS BAJO TUTELA O CURATELA DEL DECLARANTE</a:t>
            </a:r>
            <a:endParaRPr lang="es-CL" sz="2400" dirty="0"/>
          </a:p>
        </p:txBody>
      </p:sp>
      <p:sp>
        <p:nvSpPr>
          <p:cNvPr id="4" name="Rectangle 1"/>
          <p:cNvSpPr>
            <a:spLocks noGrp="1" noChangeArrowheads="1"/>
          </p:cNvSpPr>
          <p:nvPr>
            <p:ph sz="quarter" idx="1"/>
          </p:nvPr>
        </p:nvSpPr>
        <p:spPr/>
        <p:txBody>
          <a:bodyPr/>
          <a:lstStyle/>
          <a:p>
            <a:pPr lvl="0"/>
            <a:r>
              <a:rPr lang="es-CL" altLang="es-CL" dirty="0" smtClean="0"/>
              <a:t>Los sujetos obligados deberán singularizar los bienes de sus hijos sujetos a su patria potestad, y los de las personas que se encuentren bajo su tutela o curatela, en los mismos términos que dispone este reglamento respecto del declarante.</a:t>
            </a:r>
            <a:br>
              <a:rPr lang="es-CL" altLang="es-CL" dirty="0" smtClean="0"/>
            </a:br>
            <a:r>
              <a:rPr lang="es-CL" altLang="es-CL" dirty="0" smtClean="0"/>
              <a:t>     La declaración de los bienes del hijo sujeto a patria potestad que no se encuentren bajo la administración del declarante, será voluntaria.(</a:t>
            </a:r>
            <a:r>
              <a:rPr lang="es-CL" altLang="es-CL" dirty="0"/>
              <a:t>P</a:t>
            </a:r>
            <a:r>
              <a:rPr lang="es-CL" altLang="es-CL" dirty="0" smtClean="0"/>
              <a:t>eculio profesional)</a:t>
            </a:r>
          </a:p>
        </p:txBody>
      </p:sp>
    </p:spTree>
    <p:extLst>
      <p:ext uri="{BB962C8B-B14F-4D97-AF65-F5344CB8AC3E}">
        <p14:creationId xmlns:p14="http://schemas.microsoft.com/office/powerpoint/2010/main" xmlns="" val="88336686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DEFINICIONES </a:t>
            </a:r>
            <a:endParaRPr lang="es-CL" dirty="0"/>
          </a:p>
        </p:txBody>
      </p:sp>
      <p:sp>
        <p:nvSpPr>
          <p:cNvPr id="3" name="Marcador de contenido 2"/>
          <p:cNvSpPr>
            <a:spLocks noGrp="1"/>
          </p:cNvSpPr>
          <p:nvPr>
            <p:ph sz="quarter" idx="1"/>
          </p:nvPr>
        </p:nvSpPr>
        <p:spPr/>
        <p:txBody>
          <a:bodyPr>
            <a:normAutofit/>
          </a:bodyPr>
          <a:lstStyle/>
          <a:p>
            <a:pPr marL="0" lvl="0" indent="0">
              <a:buNone/>
            </a:pPr>
            <a:endParaRPr lang="es-CL" dirty="0"/>
          </a:p>
          <a:p>
            <a:pPr lvl="0"/>
            <a:r>
              <a:rPr lang="es-CL" sz="2300" dirty="0"/>
              <a:t>Art. 243.CC </a:t>
            </a:r>
            <a:r>
              <a:rPr lang="es-CL" sz="2300" b="1" dirty="0"/>
              <a:t>LA PATRIA POTESTAD</a:t>
            </a:r>
            <a:r>
              <a:rPr lang="es-CL" sz="2300" dirty="0"/>
              <a:t> es el conjunto de </a:t>
            </a:r>
            <a:br>
              <a:rPr lang="es-CL" sz="2300" dirty="0"/>
            </a:br>
            <a:r>
              <a:rPr lang="es-CL" sz="2300" dirty="0"/>
              <a:t>derechos y deberes que corresponden al padre o a la </a:t>
            </a:r>
            <a:br>
              <a:rPr lang="es-CL" sz="2300" dirty="0"/>
            </a:br>
            <a:r>
              <a:rPr lang="es-CL" sz="2300" dirty="0"/>
              <a:t>madre sobre los bienes de sus hijos no emancipados.</a:t>
            </a:r>
            <a:br>
              <a:rPr lang="es-CL" sz="2300" dirty="0"/>
            </a:br>
            <a:r>
              <a:rPr lang="es-CL" sz="2300" dirty="0"/>
              <a:t>     La patria potestad se ejercerá también sobre </a:t>
            </a:r>
            <a:br>
              <a:rPr lang="es-CL" sz="2300" dirty="0"/>
            </a:br>
            <a:r>
              <a:rPr lang="es-CL" sz="2300" dirty="0"/>
              <a:t>los derechos eventuales del hijo que está por nacer.</a:t>
            </a:r>
          </a:p>
          <a:p>
            <a:r>
              <a:rPr lang="es-CL" dirty="0"/>
              <a:t> </a:t>
            </a:r>
          </a:p>
          <a:p>
            <a:r>
              <a:rPr lang="es-CL" dirty="0"/>
              <a:t> </a:t>
            </a:r>
          </a:p>
          <a:p>
            <a:endParaRPr lang="es-CL" dirty="0"/>
          </a:p>
        </p:txBody>
      </p:sp>
    </p:spTree>
    <p:extLst>
      <p:ext uri="{BB962C8B-B14F-4D97-AF65-F5344CB8AC3E}">
        <p14:creationId xmlns:p14="http://schemas.microsoft.com/office/powerpoint/2010/main" xmlns="" val="265886560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Definiciones </a:t>
            </a:r>
            <a:endParaRPr lang="es-CL" dirty="0"/>
          </a:p>
        </p:txBody>
      </p:sp>
      <p:sp>
        <p:nvSpPr>
          <p:cNvPr id="3" name="Marcador de contenido 2"/>
          <p:cNvSpPr>
            <a:spLocks noGrp="1"/>
          </p:cNvSpPr>
          <p:nvPr>
            <p:ph sz="quarter" idx="1"/>
          </p:nvPr>
        </p:nvSpPr>
        <p:spPr/>
        <p:txBody>
          <a:bodyPr/>
          <a:lstStyle/>
          <a:p>
            <a:pPr lvl="0"/>
            <a:r>
              <a:rPr lang="es-CL" dirty="0"/>
              <a:t>Art. 338.CC </a:t>
            </a:r>
            <a:r>
              <a:rPr lang="es-CL" b="1" dirty="0"/>
              <a:t>LAS TUTELAS Y LAS CURADURÍAS O CURATELAS</a:t>
            </a:r>
            <a:r>
              <a:rPr lang="es-CL" dirty="0"/>
              <a:t> </a:t>
            </a:r>
            <a:br>
              <a:rPr lang="es-CL" dirty="0"/>
            </a:br>
            <a:r>
              <a:rPr lang="es-CL" dirty="0"/>
              <a:t>son cargos impuestos a ciertas personas a favor de </a:t>
            </a:r>
            <a:br>
              <a:rPr lang="es-CL" dirty="0"/>
            </a:br>
            <a:r>
              <a:rPr lang="es-CL" dirty="0"/>
              <a:t>aquellos que no pueden dirigirse a sí mismos o </a:t>
            </a:r>
            <a:br>
              <a:rPr lang="es-CL" dirty="0"/>
            </a:br>
            <a:r>
              <a:rPr lang="es-CL" dirty="0"/>
              <a:t>administrar competentemente sus negocios, y que no se </a:t>
            </a:r>
            <a:br>
              <a:rPr lang="es-CL" dirty="0"/>
            </a:br>
            <a:r>
              <a:rPr lang="es-CL" dirty="0"/>
              <a:t>hallan bajo potestad de padre o madre, que pueda darles </a:t>
            </a:r>
            <a:br>
              <a:rPr lang="es-CL" dirty="0"/>
            </a:br>
            <a:r>
              <a:rPr lang="es-CL" dirty="0"/>
              <a:t>la protección debida.</a:t>
            </a:r>
            <a:br>
              <a:rPr lang="es-CL" dirty="0"/>
            </a:br>
            <a:r>
              <a:rPr lang="es-CL" dirty="0"/>
              <a:t>     Las personas que ejercen estos cargos se llaman </a:t>
            </a:r>
            <a:br>
              <a:rPr lang="es-CL" dirty="0"/>
            </a:br>
            <a:r>
              <a:rPr lang="es-CL" dirty="0"/>
              <a:t>tutores o curadores y generalmente guardadores. </a:t>
            </a:r>
          </a:p>
          <a:p>
            <a:pPr lvl="0"/>
            <a:r>
              <a:rPr lang="es-CL" dirty="0"/>
              <a:t> </a:t>
            </a:r>
          </a:p>
          <a:p>
            <a:endParaRPr lang="es-CL" dirty="0"/>
          </a:p>
        </p:txBody>
      </p:sp>
    </p:spTree>
    <p:extLst>
      <p:ext uri="{BB962C8B-B14F-4D97-AF65-F5344CB8AC3E}">
        <p14:creationId xmlns:p14="http://schemas.microsoft.com/office/powerpoint/2010/main" xmlns="" val="10906097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fontScale="90000"/>
          </a:bodyPr>
          <a:lstStyle/>
          <a:p>
            <a:r>
              <a:rPr lang="es-CL" altLang="es-CL" sz="3100" dirty="0" smtClean="0"/>
              <a:t>DECLARACIÓN VOLUNTARIA DE OTRAS POSIBLES FUENTES DE CONFLICTO DE INTERESES</a:t>
            </a:r>
            <a:r>
              <a:rPr lang="es-CL" altLang="es-CL" dirty="0" smtClean="0"/>
              <a:t>.</a:t>
            </a:r>
            <a:endParaRPr lang="es-CL" dirty="0"/>
          </a:p>
        </p:txBody>
      </p:sp>
      <p:sp>
        <p:nvSpPr>
          <p:cNvPr id="4" name="Rectangle 1"/>
          <p:cNvSpPr>
            <a:spLocks noGrp="1" noChangeArrowheads="1"/>
          </p:cNvSpPr>
          <p:nvPr>
            <p:ph sz="quarter" idx="1"/>
          </p:nvPr>
        </p:nvSpPr>
        <p:spPr/>
        <p:txBody>
          <a:bodyPr/>
          <a:lstStyle/>
          <a:p>
            <a:pPr lvl="0"/>
            <a:r>
              <a:rPr lang="es-CL" altLang="es-CL" dirty="0" smtClean="0"/>
              <a:t>Los sujetos obligados a efectuar declaración de intereses y patrimonio podrán declarar voluntariamente toda otra posible fuente de conflicto de intereses, tales como actividades no comprendidas en el período de doce meses anteriores a la declaración, enunciación del pasivo contraído por el declarante por un monto igual o inferior a cien unidades tributarias mensuales, individualización de parientes no comprendidos en el artículo 12 de este reglamento, o bienes muebles distintos de los comprendidos en el artículo 17 del mismo. </a:t>
            </a:r>
          </a:p>
        </p:txBody>
      </p:sp>
    </p:spTree>
    <p:extLst>
      <p:ext uri="{BB962C8B-B14F-4D97-AF65-F5344CB8AC3E}">
        <p14:creationId xmlns:p14="http://schemas.microsoft.com/office/powerpoint/2010/main" xmlns="" val="428512487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altLang="es-CL" dirty="0"/>
              <a:t>Del procedimiento sancionatorio</a:t>
            </a:r>
            <a:endParaRPr lang="es-CL" dirty="0"/>
          </a:p>
        </p:txBody>
      </p:sp>
      <p:sp>
        <p:nvSpPr>
          <p:cNvPr id="4" name="Rectangle 1"/>
          <p:cNvSpPr>
            <a:spLocks noGrp="1" noChangeArrowheads="1"/>
          </p:cNvSpPr>
          <p:nvPr>
            <p:ph sz="quarter" idx="1"/>
          </p:nvPr>
        </p:nvSpPr>
        <p:spPr/>
        <p:txBody>
          <a:bodyPr>
            <a:normAutofit/>
          </a:bodyPr>
          <a:lstStyle/>
          <a:p>
            <a:pPr marL="0" lvl="0" indent="0">
              <a:buNone/>
            </a:pPr>
            <a:r>
              <a:rPr lang="es-CL" altLang="es-CL" dirty="0" smtClean="0"/>
              <a:t>Las infracciones al deber de efectuar las declaraciones de intereses y patrimonio, y su actualización, en forma íntegra, veraz y oportuna, serán sancionadas por el órgano que corresponda según el estatuto respectivo del declarante, pudiendo iniciarse el procedimiento sancionatorio de oficio o mediante denuncia fundada de cualquier interesado.</a:t>
            </a:r>
            <a:br>
              <a:rPr lang="es-CL" altLang="es-CL" dirty="0" smtClean="0"/>
            </a:br>
            <a:r>
              <a:rPr lang="es-CL" altLang="es-CL" dirty="0" smtClean="0"/>
              <a:t>     Las reglas de procedimiento previstas en este párrafo tendrán aplicación supletoria respecto de aquellas normas especiales que rijan a los respectivos órganos que señala el Capítulo 3° del Título II de la ley Nº 20.880.</a:t>
            </a:r>
          </a:p>
        </p:txBody>
      </p:sp>
    </p:spTree>
    <p:extLst>
      <p:ext uri="{BB962C8B-B14F-4D97-AF65-F5344CB8AC3E}">
        <p14:creationId xmlns:p14="http://schemas.microsoft.com/office/powerpoint/2010/main" xmlns="" val="245168503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a:bodyPr>
          <a:lstStyle/>
          <a:p>
            <a:r>
              <a:rPr lang="es-CL" altLang="es-CL" sz="2800" dirty="0" smtClean="0"/>
              <a:t>DENUNCIA FUNDADA</a:t>
            </a:r>
            <a:endParaRPr lang="es-CL" sz="2800" dirty="0"/>
          </a:p>
        </p:txBody>
      </p:sp>
      <p:sp>
        <p:nvSpPr>
          <p:cNvPr id="4" name="Rectangle 1"/>
          <p:cNvSpPr>
            <a:spLocks noGrp="1" noChangeArrowheads="1"/>
          </p:cNvSpPr>
          <p:nvPr>
            <p:ph sz="quarter" idx="1"/>
          </p:nvPr>
        </p:nvSpPr>
        <p:spPr/>
        <p:txBody>
          <a:bodyPr>
            <a:normAutofit fontScale="85000" lnSpcReduction="20000"/>
          </a:bodyPr>
          <a:lstStyle/>
          <a:p>
            <a:pPr lvl="0"/>
            <a:r>
              <a:rPr lang="es-CL" altLang="es-CL" dirty="0" smtClean="0"/>
              <a:t>- Las infracciones a la normativa podrán ser denunciadas por </a:t>
            </a:r>
            <a:r>
              <a:rPr lang="es-CL" altLang="es-CL" b="1" dirty="0" smtClean="0"/>
              <a:t>cualquier interesado</a:t>
            </a:r>
            <a:r>
              <a:rPr lang="es-CL" altLang="es-CL" dirty="0" smtClean="0"/>
              <a:t>, de manera fundada, ante el órgano al que corresponda controlar su cumplimiento. Contraloría General de la República </a:t>
            </a:r>
          </a:p>
          <a:p>
            <a:pPr lvl="0"/>
            <a:r>
              <a:rPr lang="es-CL" altLang="es-CL" b="1" dirty="0" smtClean="0"/>
              <a:t/>
            </a:r>
            <a:br>
              <a:rPr lang="es-CL" altLang="es-CL" b="1" dirty="0" smtClean="0"/>
            </a:br>
            <a:r>
              <a:rPr lang="es-CL" altLang="es-CL" b="1" dirty="0" smtClean="0"/>
              <a:t>     La denuncia es fundada </a:t>
            </a:r>
            <a:r>
              <a:rPr lang="es-CL" altLang="es-CL" dirty="0" smtClean="0"/>
              <a:t>si a lo menos incluye los siguientes antecedentes:</a:t>
            </a:r>
            <a:br>
              <a:rPr lang="es-CL" altLang="es-CL" dirty="0" smtClean="0"/>
            </a:br>
            <a:r>
              <a:rPr lang="es-CL" altLang="es-CL" dirty="0" smtClean="0"/>
              <a:t/>
            </a:r>
            <a:br>
              <a:rPr lang="es-CL" altLang="es-CL" dirty="0" smtClean="0"/>
            </a:br>
            <a:r>
              <a:rPr lang="es-CL" altLang="es-CL" dirty="0" smtClean="0"/>
              <a:t>     a) Nombre completo del denunciante;</a:t>
            </a:r>
            <a:br>
              <a:rPr lang="es-CL" altLang="es-CL" dirty="0" smtClean="0"/>
            </a:br>
            <a:r>
              <a:rPr lang="es-CL" altLang="es-CL" dirty="0" smtClean="0"/>
              <a:t>     b) Lugar y fecha de la denuncia;</a:t>
            </a:r>
            <a:br>
              <a:rPr lang="es-CL" altLang="es-CL" dirty="0" smtClean="0"/>
            </a:br>
            <a:r>
              <a:rPr lang="es-CL" altLang="es-CL" dirty="0" smtClean="0"/>
              <a:t>     c) Individualización del denunciado y órgano al cual pertenece;</a:t>
            </a:r>
            <a:br>
              <a:rPr lang="es-CL" altLang="es-CL" dirty="0" smtClean="0"/>
            </a:br>
            <a:r>
              <a:rPr lang="es-CL" altLang="es-CL" dirty="0" smtClean="0"/>
              <a:t>     d) Fecha de la declaración de intereses y patrimonio a la cual se refiere la denuncia, si corresponde;</a:t>
            </a:r>
            <a:br>
              <a:rPr lang="es-CL" altLang="es-CL" dirty="0" smtClean="0"/>
            </a:br>
            <a:r>
              <a:rPr lang="es-CL" altLang="es-CL" dirty="0" smtClean="0"/>
              <a:t>     e) Actos u omisiones que constituyen la infracción, y</a:t>
            </a:r>
            <a:br>
              <a:rPr lang="es-CL" altLang="es-CL" dirty="0" smtClean="0"/>
            </a:br>
            <a:r>
              <a:rPr lang="es-CL" altLang="es-CL" dirty="0" smtClean="0"/>
              <a:t>     f) Domicilio o correo electrónico del denunciante.</a:t>
            </a:r>
            <a:br>
              <a:rPr lang="es-CL" altLang="es-CL" dirty="0" smtClean="0"/>
            </a:br>
            <a:r>
              <a:rPr lang="es-CL" altLang="es-CL" dirty="0" smtClean="0"/>
              <a:t/>
            </a:r>
            <a:br>
              <a:rPr lang="es-CL" altLang="es-CL" dirty="0" smtClean="0"/>
            </a:br>
            <a:r>
              <a:rPr lang="es-CL" altLang="es-CL" dirty="0" smtClean="0"/>
              <a:t>     </a:t>
            </a:r>
          </a:p>
        </p:txBody>
      </p:sp>
    </p:spTree>
    <p:extLst>
      <p:ext uri="{BB962C8B-B14F-4D97-AF65-F5344CB8AC3E}">
        <p14:creationId xmlns:p14="http://schemas.microsoft.com/office/powerpoint/2010/main" xmlns="" val="282168729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Reserva de nombre </a:t>
            </a:r>
            <a:endParaRPr lang="es-CL" dirty="0"/>
          </a:p>
        </p:txBody>
      </p:sp>
      <p:sp>
        <p:nvSpPr>
          <p:cNvPr id="3" name="Marcador de contenido 2"/>
          <p:cNvSpPr>
            <a:spLocks noGrp="1"/>
          </p:cNvSpPr>
          <p:nvPr>
            <p:ph sz="quarter" idx="1"/>
          </p:nvPr>
        </p:nvSpPr>
        <p:spPr/>
        <p:txBody>
          <a:bodyPr/>
          <a:lstStyle/>
          <a:p>
            <a:pPr lvl="0"/>
            <a:r>
              <a:rPr lang="es-CL" altLang="es-CL" dirty="0"/>
              <a:t>   El órgano respectivo deberá mantener en reserva nombre completo de aquel y su domicilio o correo electrónico cuando concurra algunas de las causales contenidas en el artículo 21 de la Ley de Transparencia de la Función Pública y de Acceso a la Información de la Administración del Estado, contenida en el artículo primero de la ley Nº 20.285, si lo solicita el denunciante .</a:t>
            </a:r>
          </a:p>
          <a:p>
            <a:pPr lvl="0"/>
            <a:r>
              <a:rPr lang="es-CL" altLang="es-CL" dirty="0"/>
              <a:t/>
            </a:r>
            <a:br>
              <a:rPr lang="es-CL" altLang="es-CL" dirty="0"/>
            </a:br>
            <a:endParaRPr lang="es-CL" dirty="0"/>
          </a:p>
        </p:txBody>
      </p:sp>
    </p:spTree>
    <p:extLst>
      <p:ext uri="{BB962C8B-B14F-4D97-AF65-F5344CB8AC3E}">
        <p14:creationId xmlns:p14="http://schemas.microsoft.com/office/powerpoint/2010/main" xmlns="" val="257159822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altLang="es-CL" sz="2800" dirty="0" smtClean="0"/>
              <a:t>APERCIBIMIENTO</a:t>
            </a:r>
            <a:r>
              <a:rPr lang="es-CL" altLang="es-CL" dirty="0" smtClean="0"/>
              <a:t>.</a:t>
            </a:r>
            <a:endParaRPr lang="es-CL" dirty="0"/>
          </a:p>
        </p:txBody>
      </p:sp>
      <p:sp>
        <p:nvSpPr>
          <p:cNvPr id="4" name="Rectangle 1"/>
          <p:cNvSpPr>
            <a:spLocks noGrp="1" noChangeArrowheads="1"/>
          </p:cNvSpPr>
          <p:nvPr>
            <p:ph sz="quarter" idx="1"/>
          </p:nvPr>
        </p:nvSpPr>
        <p:spPr/>
        <p:txBody>
          <a:bodyPr>
            <a:normAutofit/>
          </a:bodyPr>
          <a:lstStyle/>
          <a:p>
            <a:pPr lvl="0"/>
            <a:r>
              <a:rPr lang="es-CL" altLang="es-CL" sz="2000" dirty="0" smtClean="0"/>
              <a:t>Admitida a tramitación la denuncia o iniciado de oficio el procedimiento sancionatorio por el órgano encargado de fiscalizar el cumplimiento de las normas sobre declaración de intereses y patrimonio, éste apercibirá al denunciado para que realice la declaración o la rectifique dentro del plazo de diez días hábiles, notificándolo por carta certificada dirigida a su domicilio.</a:t>
            </a:r>
          </a:p>
          <a:p>
            <a:pPr lvl="0"/>
            <a:r>
              <a:rPr lang="es-CL" altLang="es-CL" sz="2000" dirty="0" smtClean="0"/>
              <a:t> </a:t>
            </a:r>
          </a:p>
        </p:txBody>
      </p:sp>
    </p:spTree>
    <p:extLst>
      <p:ext uri="{BB962C8B-B14F-4D97-AF65-F5344CB8AC3E}">
        <p14:creationId xmlns:p14="http://schemas.microsoft.com/office/powerpoint/2010/main" xmlns="" val="203361399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err="1" smtClean="0"/>
              <a:t>Notificacion</a:t>
            </a:r>
            <a:r>
              <a:rPr lang="es-CL" dirty="0" smtClean="0"/>
              <a:t> </a:t>
            </a:r>
            <a:endParaRPr lang="es-CL" dirty="0"/>
          </a:p>
        </p:txBody>
      </p:sp>
      <p:sp>
        <p:nvSpPr>
          <p:cNvPr id="3" name="Marcador de contenido 2"/>
          <p:cNvSpPr>
            <a:spLocks noGrp="1"/>
          </p:cNvSpPr>
          <p:nvPr>
            <p:ph sz="quarter" idx="1"/>
          </p:nvPr>
        </p:nvSpPr>
        <p:spPr/>
        <p:txBody>
          <a:bodyPr/>
          <a:lstStyle/>
          <a:p>
            <a:r>
              <a:rPr lang="es-CL" altLang="es-CL" dirty="0"/>
              <a:t> Esta notificación se entenderá efectuada a contar del tercer día hábil siguiente a su recepción en la oficina de correos correspondiente al domicilio del notificado</a:t>
            </a:r>
            <a:r>
              <a:rPr lang="es-CL" altLang="es-CL" dirty="0" smtClean="0"/>
              <a:t>.</a:t>
            </a:r>
          </a:p>
          <a:p>
            <a:r>
              <a:rPr lang="es-CL" altLang="es-CL" dirty="0" smtClean="0"/>
              <a:t> </a:t>
            </a:r>
            <a:r>
              <a:rPr lang="es-CL" altLang="es-CL" dirty="0"/>
              <a:t>Asimismo, las notificaciones podrán hacerse en la oficina del órgano encargado de fiscalizar el cumplimiento, si el denunciado se apersonare a recibirla, firmando en el expediente la debida recepción. Si el denunciado requiriere copia del acto o resolución que se le notifica, se le dará sin más trámite en el mismo momento.</a:t>
            </a:r>
          </a:p>
          <a:p>
            <a:endParaRPr lang="es-CL" dirty="0"/>
          </a:p>
        </p:txBody>
      </p:sp>
    </p:spTree>
    <p:extLst>
      <p:ext uri="{BB962C8B-B14F-4D97-AF65-F5344CB8AC3E}">
        <p14:creationId xmlns:p14="http://schemas.microsoft.com/office/powerpoint/2010/main" xmlns="" val="150125147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a:bodyPr>
          <a:lstStyle/>
          <a:p>
            <a:r>
              <a:rPr lang="es-CL" altLang="es-CL" sz="2800" dirty="0" smtClean="0"/>
              <a:t>FORMULACIÓN DE CARGOS.</a:t>
            </a:r>
            <a:endParaRPr lang="es-CL" sz="2800" dirty="0"/>
          </a:p>
        </p:txBody>
      </p:sp>
      <p:sp>
        <p:nvSpPr>
          <p:cNvPr id="4" name="Rectangle 1"/>
          <p:cNvSpPr>
            <a:spLocks noGrp="1" noChangeArrowheads="1"/>
          </p:cNvSpPr>
          <p:nvPr>
            <p:ph sz="quarter" idx="1"/>
          </p:nvPr>
        </p:nvSpPr>
        <p:spPr/>
        <p:txBody>
          <a:bodyPr>
            <a:normAutofit fontScale="85000" lnSpcReduction="20000"/>
          </a:bodyPr>
          <a:lstStyle/>
          <a:p>
            <a:pPr lvl="0"/>
            <a:r>
              <a:rPr lang="es-CL" altLang="es-CL" dirty="0" smtClean="0"/>
              <a:t>Si dentro del plazo de apercibimiento otorgado para realizar o rectificar su declaración, el denunciado no lo hiciere, el órgano encargado de verificar el cumplimiento de las normas sobre declaración de intereses y patrimonio, formulará cargos en su contra, debiendo indicar a lo menos lo siguiente:</a:t>
            </a:r>
            <a:br>
              <a:rPr lang="es-CL" altLang="es-CL" dirty="0" smtClean="0"/>
            </a:br>
            <a:r>
              <a:rPr lang="es-CL" altLang="es-CL" dirty="0" smtClean="0"/>
              <a:t/>
            </a:r>
            <a:br>
              <a:rPr lang="es-CL" altLang="es-CL" dirty="0" smtClean="0"/>
            </a:br>
            <a:r>
              <a:rPr lang="es-CL" altLang="es-CL" dirty="0" smtClean="0"/>
              <a:t>     a) Los hechos u omisiones constitutivos de la infracción imputada y cómo éstos constan en los antecedentes recabados;</a:t>
            </a:r>
            <a:br>
              <a:rPr lang="es-CL" altLang="es-CL" dirty="0" smtClean="0"/>
            </a:br>
            <a:r>
              <a:rPr lang="es-CL" altLang="es-CL" dirty="0" smtClean="0"/>
              <a:t>     b) Las normas que se estiman infringidas;</a:t>
            </a:r>
            <a:br>
              <a:rPr lang="es-CL" altLang="es-CL" dirty="0" smtClean="0"/>
            </a:br>
            <a:r>
              <a:rPr lang="es-CL" altLang="es-CL" dirty="0" smtClean="0"/>
              <a:t>     c) El rango de sanciones que puede imponerse en caso de establecerse la responsabilidad;</a:t>
            </a:r>
            <a:br>
              <a:rPr lang="es-CL" altLang="es-CL" dirty="0" smtClean="0"/>
            </a:br>
            <a:r>
              <a:rPr lang="es-CL" altLang="es-CL" dirty="0" smtClean="0"/>
              <a:t>     d) El plazo para formular sus descargos, y</a:t>
            </a:r>
            <a:br>
              <a:rPr lang="es-CL" altLang="es-CL" dirty="0" smtClean="0"/>
            </a:br>
            <a:r>
              <a:rPr lang="es-CL" altLang="es-CL" dirty="0" smtClean="0"/>
              <a:t>     e) La posibilidad de que se abra un período probatorio, su duración y el derecho que tiene de solicitarlo y aportar pruebas.</a:t>
            </a:r>
            <a:br>
              <a:rPr lang="es-CL" altLang="es-CL" dirty="0" smtClean="0"/>
            </a:br>
            <a:r>
              <a:rPr lang="es-CL" altLang="es-CL" dirty="0" smtClean="0"/>
              <a:t/>
            </a:r>
            <a:br>
              <a:rPr lang="es-CL" altLang="es-CL" dirty="0" smtClean="0"/>
            </a:br>
            <a:r>
              <a:rPr lang="es-CL" altLang="es-CL" dirty="0" smtClean="0"/>
              <a:t>    </a:t>
            </a:r>
          </a:p>
        </p:txBody>
      </p:sp>
    </p:spTree>
    <p:extLst>
      <p:ext uri="{BB962C8B-B14F-4D97-AF65-F5344CB8AC3E}">
        <p14:creationId xmlns:p14="http://schemas.microsoft.com/office/powerpoint/2010/main" xmlns="" val="3081335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Definiciones II</a:t>
            </a:r>
            <a:endParaRPr lang="es-CL" dirty="0"/>
          </a:p>
        </p:txBody>
      </p:sp>
      <p:sp>
        <p:nvSpPr>
          <p:cNvPr id="3" name="Marcador de contenido 2"/>
          <p:cNvSpPr>
            <a:spLocks noGrp="1"/>
          </p:cNvSpPr>
          <p:nvPr>
            <p:ph sz="quarter" idx="1"/>
          </p:nvPr>
        </p:nvSpPr>
        <p:spPr/>
        <p:txBody>
          <a:bodyPr/>
          <a:lstStyle/>
          <a:p>
            <a:r>
              <a:rPr lang="es-CL" b="1" dirty="0"/>
              <a:t>Tercer nivel jerárquico :</a:t>
            </a:r>
            <a:r>
              <a:rPr lang="es-CL" dirty="0"/>
              <a:t>De la planta de la entidad  o su equivalente,.</a:t>
            </a:r>
          </a:p>
          <a:p>
            <a:r>
              <a:rPr lang="es-CL" dirty="0"/>
              <a:t>Grado remuneratorio  asignado  a los empleos de que se trate  y , en caso  de no tener asignado  un grado al monto de las respectivas  remuneraciones de carácter permanente </a:t>
            </a:r>
            <a:r>
              <a:rPr lang="es-CL" dirty="0" smtClean="0"/>
              <a:t>.</a:t>
            </a:r>
          </a:p>
          <a:p>
            <a:endParaRPr lang="es-CL" dirty="0"/>
          </a:p>
          <a:p>
            <a:r>
              <a:rPr lang="es-CL" b="1" dirty="0"/>
              <a:t>Remuneración de  Honorarios :</a:t>
            </a:r>
            <a:r>
              <a:rPr lang="es-CL" dirty="0"/>
              <a:t>Remuneración regular igual o superior  al promedio  mensual de la recibida  anualmente  por un funcionario  que se desempeñe en el tercer nivel  jerárquico , incluidas las asignaciones que correspondan </a:t>
            </a:r>
            <a:r>
              <a:rPr lang="es-CL" b="1" dirty="0"/>
              <a:t> </a:t>
            </a:r>
          </a:p>
          <a:p>
            <a:endParaRPr lang="es-CL" dirty="0"/>
          </a:p>
        </p:txBody>
      </p:sp>
    </p:spTree>
    <p:extLst>
      <p:ext uri="{BB962C8B-B14F-4D97-AF65-F5344CB8AC3E}">
        <p14:creationId xmlns:p14="http://schemas.microsoft.com/office/powerpoint/2010/main" xmlns="" val="70254705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Notificación de cargos </a:t>
            </a:r>
            <a:endParaRPr lang="es-CL" dirty="0"/>
          </a:p>
        </p:txBody>
      </p:sp>
      <p:sp>
        <p:nvSpPr>
          <p:cNvPr id="3" name="Marcador de contenido 2"/>
          <p:cNvSpPr>
            <a:spLocks noGrp="1"/>
          </p:cNvSpPr>
          <p:nvPr>
            <p:ph sz="quarter" idx="1"/>
          </p:nvPr>
        </p:nvSpPr>
        <p:spPr/>
        <p:txBody>
          <a:bodyPr/>
          <a:lstStyle/>
          <a:p>
            <a:r>
              <a:rPr lang="es-CL" altLang="es-CL" dirty="0"/>
              <a:t>La formulación de cargos deberá ser notificada al denunciado a su correo electrónico institucional, o personalmente en su lugar de labores habituales dentro del órgano o servicio correspondiente. En caso de no ser posible ninguna de ambas comunicaciones, los cargos deberán notificarse por carta certificada dirigida a su domicilio.</a:t>
            </a:r>
          </a:p>
          <a:p>
            <a:endParaRPr lang="es-CL" dirty="0"/>
          </a:p>
        </p:txBody>
      </p:sp>
    </p:spTree>
    <p:extLst>
      <p:ext uri="{BB962C8B-B14F-4D97-AF65-F5344CB8AC3E}">
        <p14:creationId xmlns:p14="http://schemas.microsoft.com/office/powerpoint/2010/main" xmlns="" val="248920126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a:bodyPr>
          <a:lstStyle/>
          <a:p>
            <a:r>
              <a:rPr lang="es-CL" altLang="es-CL" sz="2800" dirty="0" smtClean="0"/>
              <a:t>DESCARGOS</a:t>
            </a:r>
            <a:endParaRPr lang="es-CL" sz="2800" dirty="0"/>
          </a:p>
        </p:txBody>
      </p:sp>
      <p:sp>
        <p:nvSpPr>
          <p:cNvPr id="4" name="Rectangle 1"/>
          <p:cNvSpPr>
            <a:spLocks noGrp="1" noChangeArrowheads="1"/>
          </p:cNvSpPr>
          <p:nvPr>
            <p:ph sz="quarter" idx="1"/>
          </p:nvPr>
        </p:nvSpPr>
        <p:spPr/>
        <p:txBody>
          <a:bodyPr/>
          <a:lstStyle/>
          <a:p>
            <a:pPr lvl="0"/>
            <a:r>
              <a:rPr lang="es-CL" altLang="es-CL" dirty="0" smtClean="0"/>
              <a:t>El denunciado tendrá un plazo de diez días hábiles para contestar los cargos formulados en su contra. En esta presentación deberá indicar lo siguiente:</a:t>
            </a:r>
            <a:br>
              <a:rPr lang="es-CL" altLang="es-CL" dirty="0" smtClean="0"/>
            </a:br>
            <a:r>
              <a:rPr lang="es-CL" altLang="es-CL" dirty="0" smtClean="0"/>
              <a:t/>
            </a:r>
            <a:br>
              <a:rPr lang="es-CL" altLang="es-CL" dirty="0" smtClean="0"/>
            </a:br>
            <a:r>
              <a:rPr lang="es-CL" altLang="es-CL" dirty="0" smtClean="0"/>
              <a:t>     a) Los fundamentos de hecho y de derecho de sus alegaciones;</a:t>
            </a:r>
            <a:br>
              <a:rPr lang="es-CL" altLang="es-CL" dirty="0" smtClean="0"/>
            </a:br>
            <a:r>
              <a:rPr lang="es-CL" altLang="es-CL" dirty="0" smtClean="0"/>
              <a:t>     b) Las circunstancias o antecedentes que le eximen o atenúan la responsabilidad que se le imputa, o niegan la participación, la ocurrencia de los hechos o que éstos constituyan infracción, y</a:t>
            </a:r>
            <a:br>
              <a:rPr lang="es-CL" altLang="es-CL" dirty="0" smtClean="0"/>
            </a:br>
            <a:r>
              <a:rPr lang="es-CL" altLang="es-CL" dirty="0" smtClean="0"/>
              <a:t>     c) La solicitud de apertura de un período probatorio y las pruebas que rendirá, si correspondiere. </a:t>
            </a:r>
          </a:p>
        </p:txBody>
      </p:sp>
    </p:spTree>
    <p:extLst>
      <p:ext uri="{BB962C8B-B14F-4D97-AF65-F5344CB8AC3E}">
        <p14:creationId xmlns:p14="http://schemas.microsoft.com/office/powerpoint/2010/main" xmlns="" val="3433492692"/>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altLang="es-CL" sz="2800" dirty="0" smtClean="0"/>
              <a:t>PERÍODO PROBATORIO</a:t>
            </a:r>
            <a:r>
              <a:rPr lang="es-CL" altLang="es-CL" dirty="0" smtClean="0"/>
              <a:t>.</a:t>
            </a:r>
            <a:endParaRPr lang="es-CL" dirty="0"/>
          </a:p>
        </p:txBody>
      </p:sp>
      <p:sp>
        <p:nvSpPr>
          <p:cNvPr id="4" name="Rectangle 1"/>
          <p:cNvSpPr>
            <a:spLocks noGrp="1" noChangeArrowheads="1"/>
          </p:cNvSpPr>
          <p:nvPr>
            <p:ph sz="quarter" idx="1"/>
          </p:nvPr>
        </p:nvSpPr>
        <p:spPr/>
        <p:txBody>
          <a:bodyPr/>
          <a:lstStyle/>
          <a:p>
            <a:pPr lvl="0"/>
            <a:r>
              <a:rPr lang="es-CL" altLang="es-CL" dirty="0" smtClean="0"/>
              <a:t>Recibidos los descargos, y en caso de que el órgano encargado de verificar el cumplimiento de las normas sobre declaración de intereses y patrimonio lo considere necesario, deberá abrirse un período probatorio de ocho días hábiles, en el que serán admisibles todos los medios probatorios.</a:t>
            </a:r>
            <a:br>
              <a:rPr lang="es-CL" altLang="es-CL" dirty="0" smtClean="0"/>
            </a:br>
            <a:r>
              <a:rPr lang="es-CL" altLang="es-CL" dirty="0" smtClean="0"/>
              <a:t>     La prueba será apreciada por el órgano antes referido según las reglas de la sana crítica. </a:t>
            </a:r>
          </a:p>
        </p:txBody>
      </p:sp>
    </p:spTree>
    <p:extLst>
      <p:ext uri="{BB962C8B-B14F-4D97-AF65-F5344CB8AC3E}">
        <p14:creationId xmlns:p14="http://schemas.microsoft.com/office/powerpoint/2010/main" xmlns="" val="148676801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altLang="es-CL" sz="2800" dirty="0" smtClean="0"/>
              <a:t>DE LAS SANCIONES</a:t>
            </a:r>
            <a:r>
              <a:rPr lang="es-CL" altLang="es-CL" dirty="0" smtClean="0"/>
              <a:t>.</a:t>
            </a:r>
            <a:endParaRPr lang="es-CL" dirty="0"/>
          </a:p>
        </p:txBody>
      </p:sp>
      <p:sp>
        <p:nvSpPr>
          <p:cNvPr id="4" name="Rectangle 1"/>
          <p:cNvSpPr>
            <a:spLocks noGrp="1" noChangeArrowheads="1"/>
          </p:cNvSpPr>
          <p:nvPr>
            <p:ph sz="quarter" idx="1"/>
          </p:nvPr>
        </p:nvSpPr>
        <p:spPr/>
        <p:txBody>
          <a:bodyPr>
            <a:normAutofit fontScale="85000" lnSpcReduction="20000"/>
          </a:bodyPr>
          <a:lstStyle/>
          <a:p>
            <a:pPr lvl="0"/>
            <a:r>
              <a:rPr lang="es-CL" altLang="es-CL" b="1" dirty="0" smtClean="0"/>
              <a:t>Multa</a:t>
            </a:r>
            <a:r>
              <a:rPr lang="es-CL" altLang="es-CL" dirty="0" smtClean="0"/>
              <a:t> </a:t>
            </a:r>
          </a:p>
          <a:p>
            <a:pPr lvl="0"/>
            <a:r>
              <a:rPr lang="es-CL" altLang="es-CL" dirty="0" smtClean="0"/>
              <a:t>Dentro de los diez días hábiles siguientes a aquel en que se evacuó la última diligencia, el órgano encargado de verificar el cumplimiento de las normas sobre declaración de intereses y patrimonio, deberá dictar su resolución final o bien proponer al jefe de servicio, según corresponda, mediante resolución fundada, </a:t>
            </a:r>
            <a:r>
              <a:rPr lang="es-CL" altLang="es-CL" b="1" dirty="0" smtClean="0"/>
              <a:t>la aplicación de una multa a beneficio fiscal.</a:t>
            </a:r>
          </a:p>
          <a:p>
            <a:pPr lvl="0"/>
            <a:r>
              <a:rPr lang="es-CL" altLang="es-CL" dirty="0" smtClean="0"/>
              <a:t/>
            </a:r>
            <a:br>
              <a:rPr lang="es-CL" altLang="es-CL" dirty="0" smtClean="0"/>
            </a:br>
            <a:r>
              <a:rPr lang="es-CL" altLang="es-CL" dirty="0" smtClean="0"/>
              <a:t>  se hace efectiva por quien deba aplicarla según las disposiciones de la ley Nº 20.880 y de conformidad al estatuto constitucional y legal correspondiente al sujeto infractor.</a:t>
            </a:r>
          </a:p>
          <a:p>
            <a:pPr lvl="0"/>
            <a:r>
              <a:rPr lang="es-CL" altLang="es-CL" b="1" dirty="0" smtClean="0"/>
              <a:t>Monto</a:t>
            </a:r>
            <a:r>
              <a:rPr lang="es-CL" altLang="es-CL" dirty="0" smtClean="0"/>
              <a:t> </a:t>
            </a:r>
            <a:br>
              <a:rPr lang="es-CL" altLang="es-CL" dirty="0" smtClean="0"/>
            </a:br>
            <a:r>
              <a:rPr lang="es-CL" altLang="es-CL" dirty="0" smtClean="0"/>
              <a:t>     En la determinación del monto de la multa aplicable deberá considerarse la gravedad de la infracción y la reiteración de infracciones por el mismo sujeto.</a:t>
            </a:r>
            <a:br>
              <a:rPr lang="es-CL" altLang="es-CL" dirty="0" smtClean="0"/>
            </a:br>
            <a:r>
              <a:rPr lang="es-CL" altLang="es-CL" dirty="0" smtClean="0"/>
              <a:t>     La multa aplicable se reiterará por cada mes adicional de retardo desde la notificación de la sanción.</a:t>
            </a:r>
          </a:p>
        </p:txBody>
      </p:sp>
    </p:spTree>
    <p:extLst>
      <p:ext uri="{BB962C8B-B14F-4D97-AF65-F5344CB8AC3E}">
        <p14:creationId xmlns:p14="http://schemas.microsoft.com/office/powerpoint/2010/main" xmlns="" val="176069458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altLang="es-CL" b="1" dirty="0"/>
              <a:t>DESTITUCION O CESE DE FUNCIONES</a:t>
            </a:r>
            <a:endParaRPr lang="es-CL" dirty="0"/>
          </a:p>
        </p:txBody>
      </p:sp>
      <p:sp>
        <p:nvSpPr>
          <p:cNvPr id="3" name="Marcador de contenido 2"/>
          <p:cNvSpPr>
            <a:spLocks noGrp="1"/>
          </p:cNvSpPr>
          <p:nvPr>
            <p:ph sz="quarter" idx="1"/>
          </p:nvPr>
        </p:nvSpPr>
        <p:spPr/>
        <p:txBody>
          <a:bodyPr/>
          <a:lstStyle/>
          <a:p>
            <a:r>
              <a:rPr lang="es-CL" altLang="es-CL" dirty="0"/>
              <a:t/>
            </a:r>
            <a:br>
              <a:rPr lang="es-CL" altLang="es-CL" dirty="0"/>
            </a:br>
            <a:r>
              <a:rPr lang="es-CL" altLang="es-CL" dirty="0"/>
              <a:t>     El incumplimiento del deber de realizar o actualizar la declaración de intereses y patrimonio mantenido por un período superior a cuatro meses, contado desde la notificación de la resolución que impone la sanción, será considerado falta grave a la probidad y dará lugar a la destitución o el cese de funciones del sujeto infractor, cuando ello corresponda conforme al estatuto constitucional y legal aplicable.</a:t>
            </a:r>
            <a:br>
              <a:rPr lang="es-CL" altLang="es-CL" dirty="0"/>
            </a:br>
            <a:r>
              <a:rPr lang="es-CL" altLang="es-CL" dirty="0"/>
              <a:t>     En contra de la resolución que se pronuncie sobre la sanción procederán los recursos establecidos en la ley Nº 20.880. </a:t>
            </a:r>
          </a:p>
          <a:p>
            <a:endParaRPr lang="es-CL" dirty="0"/>
          </a:p>
        </p:txBody>
      </p:sp>
    </p:spTree>
    <p:extLst>
      <p:ext uri="{BB962C8B-B14F-4D97-AF65-F5344CB8AC3E}">
        <p14:creationId xmlns:p14="http://schemas.microsoft.com/office/powerpoint/2010/main" xmlns="" val="268650704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es-CL" b="1" dirty="0"/>
              <a:t>RECURSO </a:t>
            </a:r>
            <a:r>
              <a:rPr lang="es-CL" dirty="0"/>
              <a:t/>
            </a:r>
            <a:br>
              <a:rPr lang="es-CL" dirty="0"/>
            </a:br>
            <a:endParaRPr lang="es-CL" dirty="0"/>
          </a:p>
        </p:txBody>
      </p:sp>
      <p:sp>
        <p:nvSpPr>
          <p:cNvPr id="3" name="Marcador de contenido 2"/>
          <p:cNvSpPr>
            <a:spLocks noGrp="1"/>
          </p:cNvSpPr>
          <p:nvPr>
            <p:ph sz="quarter" idx="1"/>
          </p:nvPr>
        </p:nvSpPr>
        <p:spPr/>
        <p:txBody>
          <a:bodyPr>
            <a:normAutofit fontScale="92500" lnSpcReduction="10000"/>
          </a:bodyPr>
          <a:lstStyle/>
          <a:p>
            <a:pPr lvl="0"/>
            <a:r>
              <a:rPr lang="es-CL" b="1" dirty="0" smtClean="0"/>
              <a:t> </a:t>
            </a:r>
            <a:endParaRPr lang="es-CL" dirty="0"/>
          </a:p>
          <a:p>
            <a:pPr marL="0" lvl="0" indent="0">
              <a:buNone/>
            </a:pPr>
            <a:r>
              <a:rPr lang="es-CL" sz="2100" dirty="0" smtClean="0"/>
              <a:t> </a:t>
            </a:r>
            <a:r>
              <a:rPr lang="es-CL" sz="2100" dirty="0"/>
              <a:t>Las </a:t>
            </a:r>
            <a:r>
              <a:rPr lang="es-CL" sz="2100" dirty="0" smtClean="0"/>
              <a:t>sancione </a:t>
            </a:r>
            <a:r>
              <a:rPr lang="es-CL" sz="2100" dirty="0"/>
              <a:t>serán reclamables ante la </a:t>
            </a:r>
            <a:r>
              <a:rPr lang="es-CL" sz="2100" b="1" dirty="0"/>
              <a:t>Corte de Apelaciones </a:t>
            </a:r>
            <a:r>
              <a:rPr lang="es-CL" sz="2100" dirty="0"/>
              <a:t>respectiva dentro de quinto día de notificada la resolución</a:t>
            </a:r>
            <a:r>
              <a:rPr lang="es-CL" sz="2100" dirty="0" smtClean="0"/>
              <a:t>.</a:t>
            </a:r>
          </a:p>
          <a:p>
            <a:pPr marL="0" lvl="0" indent="0">
              <a:buNone/>
            </a:pPr>
            <a:r>
              <a:rPr lang="es-CL" sz="2100" b="1" dirty="0" smtClean="0"/>
              <a:t>PETICION DE INFORME </a:t>
            </a:r>
            <a:r>
              <a:rPr lang="es-CL" sz="2100" dirty="0"/>
              <a:t/>
            </a:r>
            <a:br>
              <a:rPr lang="es-CL" sz="2100" dirty="0"/>
            </a:br>
            <a:r>
              <a:rPr lang="es-CL" sz="2100" dirty="0"/>
              <a:t>     La Corte pedirá informe a la autoridad que dictó el acto o resolución recurrida, el que deberá ser evacuado dentro de los diez días hábiles siguientes a tal requerimiento. La Corte podrá pedir también, en esa misma resolución, informe a este respecto a la Contraloría General de la República. Para el conocimiento, vista y fallo de estas cuestiones se aplicarán las normas sobre las apelaciones de los incidentes en materia civil, con preferencia para su vista y fallo. </a:t>
            </a:r>
            <a:endParaRPr lang="es-CL" sz="2100" dirty="0" smtClean="0"/>
          </a:p>
          <a:p>
            <a:pPr marL="0" lvl="0" indent="0">
              <a:buNone/>
            </a:pPr>
            <a:r>
              <a:rPr lang="es-CL" sz="2100" dirty="0" smtClean="0"/>
              <a:t>Respecto </a:t>
            </a:r>
            <a:r>
              <a:rPr lang="es-CL" sz="2100" dirty="0"/>
              <a:t>de la resolución que falle este asunto no procederán recursos ulteriores</a:t>
            </a:r>
            <a:r>
              <a:rPr lang="es-CL" sz="2100" dirty="0" smtClean="0"/>
              <a:t>.</a:t>
            </a:r>
          </a:p>
          <a:p>
            <a:pPr marL="0" lvl="0" indent="0">
              <a:buNone/>
            </a:pPr>
            <a:r>
              <a:rPr lang="es-CL" sz="2100" dirty="0"/>
              <a:t/>
            </a:r>
            <a:br>
              <a:rPr lang="es-CL" sz="2100" dirty="0"/>
            </a:br>
            <a:r>
              <a:rPr lang="es-CL" sz="2100" dirty="0"/>
              <a:t>     La interposición de la reclamación suspenderá la aplicación de la sanción impuesta por la resolución recurrida.</a:t>
            </a:r>
          </a:p>
          <a:p>
            <a:r>
              <a:rPr lang="es-CL" sz="2100" dirty="0"/>
              <a:t> </a:t>
            </a:r>
          </a:p>
          <a:p>
            <a:r>
              <a:rPr lang="es-CL" sz="2100" dirty="0"/>
              <a:t> </a:t>
            </a:r>
          </a:p>
          <a:p>
            <a:endParaRPr lang="es-CL" dirty="0"/>
          </a:p>
        </p:txBody>
      </p:sp>
    </p:spTree>
    <p:extLst>
      <p:ext uri="{BB962C8B-B14F-4D97-AF65-F5344CB8AC3E}">
        <p14:creationId xmlns:p14="http://schemas.microsoft.com/office/powerpoint/2010/main" xmlns="" val="1591279692"/>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smtClean="0"/>
              <a:t>SITUACION ANTERIOR </a:t>
            </a:r>
            <a:endParaRPr lang="es-CL" dirty="0"/>
          </a:p>
        </p:txBody>
      </p:sp>
      <p:sp>
        <p:nvSpPr>
          <p:cNvPr id="4" name="Rectangle 1"/>
          <p:cNvSpPr>
            <a:spLocks noGrp="1" noChangeArrowheads="1"/>
          </p:cNvSpPr>
          <p:nvPr>
            <p:ph sz="quarter" idx="1"/>
          </p:nvPr>
        </p:nvSpPr>
        <p:spPr/>
        <p:txBody>
          <a:bodyPr>
            <a:normAutofit/>
          </a:bodyPr>
          <a:lstStyle>
            <a:lvl1pPr eaLnBrk="0" fontAlgn="base" hangingPunct="0">
              <a:spcBef>
                <a:spcPct val="0"/>
              </a:spcBef>
              <a:spcAft>
                <a:spcPct val="0"/>
              </a:spcAft>
              <a:tabLst>
                <a:tab pos="228600" algn="l"/>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defRPr>
                <a:solidFill>
                  <a:schemeClr val="tx1"/>
                </a:solidFill>
                <a:latin typeface="Arial" panose="020B0604020202020204" pitchFamily="34" charset="0"/>
              </a:defRPr>
            </a:lvl9pPr>
          </a:lstStyle>
          <a:p>
            <a:pPr lvl="0"/>
            <a:r>
              <a:rPr lang="es-CL" altLang="es-CL" dirty="0" smtClean="0"/>
              <a:t>(LOS ARTÍCULOS que se cita mas abajo son de la ley 18575 , que ahora se derogan  y SE REFERÍAN a </a:t>
            </a:r>
          </a:p>
          <a:p>
            <a:pPr lvl="0"/>
            <a:r>
              <a:rPr lang="es-CL" altLang="es-CL" dirty="0" smtClean="0"/>
              <a:t>: La designación de una persona inhábil,</a:t>
            </a:r>
          </a:p>
          <a:p>
            <a:pPr lvl="0"/>
            <a:r>
              <a:rPr lang="es-CL" altLang="es-CL" dirty="0" smtClean="0"/>
              <a:t> Las inhabilidades sobrevinientes .</a:t>
            </a:r>
          </a:p>
          <a:p>
            <a:pPr lvl="0"/>
            <a:r>
              <a:rPr lang="es-CL" altLang="es-CL" dirty="0" smtClean="0"/>
              <a:t>La inclusión de datos relevantes inexactos y la omisión inexcusable de la información relevante:</a:t>
            </a:r>
          </a:p>
          <a:p>
            <a:pPr marL="0" lvl="0" indent="0">
              <a:buNone/>
            </a:pPr>
            <a:r>
              <a:rPr lang="es-CL" altLang="es-CL" dirty="0" smtClean="0"/>
              <a:t>; </a:t>
            </a:r>
          </a:p>
          <a:p>
            <a:pPr lvl="0"/>
            <a:endParaRPr lang="es-CL" altLang="es-CL" dirty="0" smtClean="0"/>
          </a:p>
        </p:txBody>
      </p:sp>
    </p:spTree>
    <p:extLst>
      <p:ext uri="{BB962C8B-B14F-4D97-AF65-F5344CB8AC3E}">
        <p14:creationId xmlns:p14="http://schemas.microsoft.com/office/powerpoint/2010/main" xmlns="" val="411093162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a:bodyPr>
          <a:lstStyle/>
          <a:p>
            <a:r>
              <a:rPr lang="es-CL" sz="1200" b="1" dirty="0" smtClean="0"/>
              <a:t>INHABILIDADES LEY 18575 , PARA INGRESAR A LA ADMINISTRACION DEL ESTADO  QUEDAN VIGENTES </a:t>
            </a:r>
            <a:endParaRPr lang="es-CL" sz="1200" b="1" dirty="0"/>
          </a:p>
        </p:txBody>
      </p:sp>
      <p:sp>
        <p:nvSpPr>
          <p:cNvPr id="4" name="Rectangle 1"/>
          <p:cNvSpPr>
            <a:spLocks noGrp="1" noChangeArrowheads="1"/>
          </p:cNvSpPr>
          <p:nvPr>
            <p:ph sz="quarter" idx="1"/>
          </p:nvPr>
        </p:nvSpPr>
        <p:spPr/>
        <p:txBody>
          <a:bodyPr>
            <a:norm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lvl="0"/>
            <a:r>
              <a:rPr lang="es-CL" altLang="es-CL" dirty="0" smtClean="0"/>
              <a:t>Son:</a:t>
            </a:r>
          </a:p>
          <a:p>
            <a:pPr lvl="0"/>
            <a:r>
              <a:rPr lang="es-CL" altLang="es-CL" dirty="0" smtClean="0"/>
              <a:t> POR CONTRATOS</a:t>
            </a:r>
          </a:p>
          <a:p>
            <a:pPr lvl="0"/>
            <a:r>
              <a:rPr lang="es-CL" altLang="es-CL" dirty="0" smtClean="0"/>
              <a:t>     </a:t>
            </a:r>
          </a:p>
          <a:p>
            <a:pPr lvl="0"/>
            <a:r>
              <a:rPr lang="es-CL" altLang="es-CL" dirty="0" smtClean="0"/>
              <a:t>.PARENTESCO </a:t>
            </a:r>
          </a:p>
          <a:p>
            <a:pPr lvl="0"/>
            <a:r>
              <a:rPr lang="es-CL" altLang="es-CL" dirty="0" smtClean="0"/>
              <a:t/>
            </a:r>
            <a:br>
              <a:rPr lang="es-CL" altLang="es-CL" dirty="0" smtClean="0"/>
            </a:br>
            <a:r>
              <a:rPr lang="es-CL" altLang="es-CL" dirty="0" smtClean="0"/>
              <a:t> CONDENAS </a:t>
            </a:r>
            <a:br>
              <a:rPr lang="es-CL" altLang="es-CL" dirty="0" smtClean="0"/>
            </a:br>
            <a:r>
              <a:rPr lang="es-CL" altLang="es-CL" dirty="0" smtClean="0"/>
              <a:t>    </a:t>
            </a:r>
          </a:p>
        </p:txBody>
      </p:sp>
    </p:spTree>
    <p:extLst>
      <p:ext uri="{BB962C8B-B14F-4D97-AF65-F5344CB8AC3E}">
        <p14:creationId xmlns:p14="http://schemas.microsoft.com/office/powerpoint/2010/main" xmlns="" val="15733472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1753</TotalTime>
  <Words>3159</Words>
  <Application>Microsoft Office PowerPoint</Application>
  <PresentationFormat>Personalizado</PresentationFormat>
  <Paragraphs>377</Paragraphs>
  <Slides>97</Slides>
  <Notes>0</Notes>
  <HiddenSlides>0</HiddenSlides>
  <MMClips>0</MMClips>
  <ScaleCrop>false</ScaleCrop>
  <HeadingPairs>
    <vt:vector size="4" baseType="variant">
      <vt:variant>
        <vt:lpstr>Tema</vt:lpstr>
      </vt:variant>
      <vt:variant>
        <vt:i4>1</vt:i4>
      </vt:variant>
      <vt:variant>
        <vt:lpstr>Títulos de diapositiva</vt:lpstr>
      </vt:variant>
      <vt:variant>
        <vt:i4>97</vt:i4>
      </vt:variant>
    </vt:vector>
  </HeadingPairs>
  <TitlesOfParts>
    <vt:vector size="98" baseType="lpstr">
      <vt:lpstr>Civil</vt:lpstr>
      <vt:lpstr>PROBIDAD EN LA FUNCION PUBLICA Y PREVENCION DE LOS CONFLICTOS DE INTERESES</vt:lpstr>
      <vt:lpstr>Definiciones :</vt:lpstr>
      <vt:lpstr>EXISTE CONFLICTO DE INTERESES</vt:lpstr>
      <vt:lpstr>Fecha de vigencia </vt:lpstr>
      <vt:lpstr>Norma que se derogan ( en lo que interesan) </vt:lpstr>
      <vt:lpstr>Sujetos obligados en la municipalidad </vt:lpstr>
      <vt:lpstr>DECLARACION DE INTERESES  </vt:lpstr>
      <vt:lpstr>DEFINICIONES </vt:lpstr>
      <vt:lpstr>Definiciones II</vt:lpstr>
      <vt:lpstr>OPORTUNIDAD DECLARACION DE INTERESES Y PATRIMONIO   2 de junio de 2010  </vt:lpstr>
      <vt:lpstr>NORMA TRANSITORIA REGLAMEN TO</vt:lpstr>
      <vt:lpstr>ACTUALIZACION DECLARACION INTERESES Y PATRIMONIO </vt:lpstr>
      <vt:lpstr>Forma declaración de intereses y patrimonio .</vt:lpstr>
      <vt:lpstr>Firma Electrónica . (Ley 19.799 modificada ley 20.790.)</vt:lpstr>
      <vt:lpstr>CARACTERISTICAS</vt:lpstr>
      <vt:lpstr>PUBLICACION EN SITIOS ELECTRÓNICOS</vt:lpstr>
      <vt:lpstr>Uso posterior </vt:lpstr>
      <vt:lpstr>BASES DE DATOS INTEROPERABLES</vt:lpstr>
      <vt:lpstr>FORMULARIOS</vt:lpstr>
      <vt:lpstr>SISTEMA DE INFORMACION </vt:lpstr>
      <vt:lpstr>Sistema de Información debe permitir </vt:lpstr>
      <vt:lpstr>FISCALIZACION</vt:lpstr>
      <vt:lpstr>Dictamen 56676 de 2 de agosto de 2016. </vt:lpstr>
      <vt:lpstr>Definiciones dictamen 56676</vt:lpstr>
      <vt:lpstr>DECLARACION EN PAPEL.</vt:lpstr>
      <vt:lpstr>Declaracion en papel II</vt:lpstr>
      <vt:lpstr>CASOS EN QUE PROCEDE LA DECLARACIÓN EN PAPEL.</vt:lpstr>
      <vt:lpstr>Certificacion jefe superior del servicio </vt:lpstr>
      <vt:lpstr>DE LOS DEBERES DEL JEFE SUPERIOR DEL SERVICIO.</vt:lpstr>
      <vt:lpstr>Sistema  actuación </vt:lpstr>
      <vt:lpstr>PUBLICIDAD DE LAS DECLARACIONES</vt:lpstr>
      <vt:lpstr>PROTECCIÓN DE DATOS PERSONALES</vt:lpstr>
      <vt:lpstr>Proteccion de datos personales II</vt:lpstr>
      <vt:lpstr>PORTALES DE ACCESO A LAS DECLARACIONES.</vt:lpstr>
      <vt:lpstr>Periodo de publicacion y supresion</vt:lpstr>
      <vt:lpstr>DEL CONTENIDO DE LA DECLARACIÓN DE INTERESES Y PATRIMONIO</vt:lpstr>
      <vt:lpstr>PARIENTES</vt:lpstr>
      <vt:lpstr>PARIENTES </vt:lpstr>
      <vt:lpstr>Singularización de actividades del declarante</vt:lpstr>
      <vt:lpstr>RESPECTO DE LAS ACTIVIDADES QUE EL DECLARANTE REALICE A LA FECHA DE LA DECLARACIÓN SE DEBERÁ SEÑALAR: </vt:lpstr>
      <vt:lpstr>SINGULARIZACIÓN DE BIENES INMUEBLES.</vt:lpstr>
      <vt:lpstr>Datos de inmuebles en chile  </vt:lpstr>
      <vt:lpstr>Datos de los inmuebles ubicados en el extranjero </vt:lpstr>
      <vt:lpstr>FORMAS DE PROPIEDAD </vt:lpstr>
      <vt:lpstr>FORMAS DE PROPIEDAD </vt:lpstr>
      <vt:lpstr>LA PROPIEDAD FIDUCIARIA O FIDEICOMISO CIVIL</vt:lpstr>
      <vt:lpstr>Como se constituye</vt:lpstr>
      <vt:lpstr>COMUNIDAD </vt:lpstr>
      <vt:lpstr>SINGULARIZACIÓN DE DERECHOS DE APROVECHAMIENTO DE AGUAS.</vt:lpstr>
      <vt:lpstr>Datos de derecho de agua </vt:lpstr>
      <vt:lpstr>DEFINICIONES I</vt:lpstr>
      <vt:lpstr>Definiciones II</vt:lpstr>
      <vt:lpstr>Definiciones III</vt:lpstr>
      <vt:lpstr>Definiciones IV</vt:lpstr>
      <vt:lpstr>SINGULARIZACIÓN DE CONCESIONES.</vt:lpstr>
      <vt:lpstr>SINGULARIZACIÓN DE BIENES MUEBLES REGISTRABLES</vt:lpstr>
      <vt:lpstr>AERONAVES:</vt:lpstr>
      <vt:lpstr>NAVES Y ARTEFACTOS NAVALES:</vt:lpstr>
      <vt:lpstr>OTROS BIENES MUEBLES REGISTRABLES</vt:lpstr>
      <vt:lpstr>SINGULARIZACIÓN DE ACCIONES O DERECHOS EN ENTIDADES CONSTITUIDAS EN CHILE</vt:lpstr>
      <vt:lpstr>Contralor de Sociedades y bienes de sociedades y empresas .</vt:lpstr>
      <vt:lpstr> Definición: controlador de una sociedad</vt:lpstr>
      <vt:lpstr>Actuaciones de controlador </vt:lpstr>
      <vt:lpstr> influye decisivamente en la administraciones o en la gestión de una sociedad </vt:lpstr>
      <vt:lpstr>Excepciones </vt:lpstr>
      <vt:lpstr>Ley 20880 ARTICULO 7 Bienes inmuebles situados en el país o en el extranjero. </vt:lpstr>
      <vt:lpstr>SINGULARIZACIÓN DE ACCIONES O DERECHOS EN ENTIDADES CONSTITUIDAS EN EL EXTRANJERO.</vt:lpstr>
      <vt:lpstr>SINGULARIZACIÓN DE VALORES</vt:lpstr>
      <vt:lpstr>valores</vt:lpstr>
      <vt:lpstr>SINGULARIZACIÓN DE LOS CONTRATOS DE MANDATO ESPECIAL DE ADMINISTRACIÓN DE CARTERA DE VALORES.</vt:lpstr>
      <vt:lpstr>MANDATO O VENTA DE ACCIONES </vt:lpstr>
      <vt:lpstr>deberán optar por una de las siguientes alternativas respecto de tales acciones y valores  </vt:lpstr>
      <vt:lpstr>      Del mandato especial de administración de cartera de valores .Definición </vt:lpstr>
      <vt:lpstr>Plan de liquidación  </vt:lpstr>
      <vt:lpstr>MANDATO ESPECIAL DE ADMINISTRACIÓN DE CARTERA DE VALORES OBLIGACIONES.</vt:lpstr>
      <vt:lpstr>PROHIBICION DE COMUNICAR  </vt:lpstr>
      <vt:lpstr>SINGULARIZACIÓN DEL PASIVO.</vt:lpstr>
      <vt:lpstr>SINGULARIZACIÓN DE LOS BIENES DEL CÓNYUGE O CONVIVIENTE CIVIL.</vt:lpstr>
      <vt:lpstr>VOLUNTARIA</vt:lpstr>
      <vt:lpstr>SINGULARIZACIÓN DE LOS BIENES DE LOS HIJOS SUJETOS A PATRIA POTESTAD Y PERSONAS BAJO TUTELA O CURATELA DEL DECLARANTE</vt:lpstr>
      <vt:lpstr>DEFINICIONES </vt:lpstr>
      <vt:lpstr>Definiciones </vt:lpstr>
      <vt:lpstr>DECLARACIÓN VOLUNTARIA DE OTRAS POSIBLES FUENTES DE CONFLICTO DE INTERESES.</vt:lpstr>
      <vt:lpstr>Del procedimiento sancionatorio</vt:lpstr>
      <vt:lpstr>DENUNCIA FUNDADA</vt:lpstr>
      <vt:lpstr>Reserva de nombre </vt:lpstr>
      <vt:lpstr>APERCIBIMIENTO.</vt:lpstr>
      <vt:lpstr>Notificacion </vt:lpstr>
      <vt:lpstr>FORMULACIÓN DE CARGOS.</vt:lpstr>
      <vt:lpstr>Notificación de cargos </vt:lpstr>
      <vt:lpstr>DESCARGOS</vt:lpstr>
      <vt:lpstr>PERÍODO PROBATORIO.</vt:lpstr>
      <vt:lpstr>DE LAS SANCIONES.</vt:lpstr>
      <vt:lpstr>DESTITUCION O CESE DE FUNCIONES</vt:lpstr>
      <vt:lpstr>RECURSO  </vt:lpstr>
      <vt:lpstr>SITUACION ANTERIOR </vt:lpstr>
      <vt:lpstr>INHABILIDADES LEY 18575 , PARA INGRESAR A LA ADMINISTRACION DEL ESTADO  QUEDAN VIGENTES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PROBIDAD EN LA FUNCION PUBLICA Y PREVENCION DE LOS CONFLICTOS DE INTERESES</dc:title>
  <dc:creator>Rebeca Merino</dc:creator>
  <cp:lastModifiedBy>laptop</cp:lastModifiedBy>
  <cp:revision>102</cp:revision>
  <dcterms:created xsi:type="dcterms:W3CDTF">2016-06-09T19:11:07Z</dcterms:created>
  <dcterms:modified xsi:type="dcterms:W3CDTF">2016-08-12T19:50:20Z</dcterms:modified>
</cp:coreProperties>
</file>