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44"/>
  </p:notesMasterIdLst>
  <p:sldIdLst>
    <p:sldId id="322" r:id="rId5"/>
    <p:sldId id="298" r:id="rId6"/>
    <p:sldId id="278" r:id="rId7"/>
    <p:sldId id="368" r:id="rId8"/>
    <p:sldId id="364" r:id="rId9"/>
    <p:sldId id="328" r:id="rId10"/>
    <p:sldId id="394" r:id="rId11"/>
    <p:sldId id="329" r:id="rId12"/>
    <p:sldId id="393" r:id="rId13"/>
    <p:sldId id="334" r:id="rId14"/>
    <p:sldId id="369" r:id="rId15"/>
    <p:sldId id="336" r:id="rId16"/>
    <p:sldId id="339" r:id="rId17"/>
    <p:sldId id="340" r:id="rId18"/>
    <p:sldId id="338" r:id="rId19"/>
    <p:sldId id="372" r:id="rId20"/>
    <p:sldId id="337" r:id="rId21"/>
    <p:sldId id="341" r:id="rId22"/>
    <p:sldId id="343" r:id="rId23"/>
    <p:sldId id="346" r:id="rId24"/>
    <p:sldId id="342" r:id="rId25"/>
    <p:sldId id="345" r:id="rId26"/>
    <p:sldId id="344" r:id="rId27"/>
    <p:sldId id="347" r:id="rId28"/>
    <p:sldId id="377" r:id="rId29"/>
    <p:sldId id="348" r:id="rId30"/>
    <p:sldId id="389" r:id="rId31"/>
    <p:sldId id="360" r:id="rId32"/>
    <p:sldId id="398" r:id="rId33"/>
    <p:sldId id="357" r:id="rId34"/>
    <p:sldId id="355" r:id="rId35"/>
    <p:sldId id="349" r:id="rId36"/>
    <p:sldId id="351" r:id="rId37"/>
    <p:sldId id="350" r:id="rId38"/>
    <p:sldId id="352" r:id="rId39"/>
    <p:sldId id="353" r:id="rId40"/>
    <p:sldId id="356" r:id="rId41"/>
    <p:sldId id="380" r:id="rId42"/>
    <p:sldId id="397" r:id="rId4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75126" autoAdjust="0"/>
  </p:normalViewPr>
  <p:slideViewPr>
    <p:cSldViewPr snapToGrid="0">
      <p:cViewPr>
        <p:scale>
          <a:sx n="60" d="100"/>
          <a:sy n="60" d="100"/>
        </p:scale>
        <p:origin x="-9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D40415-2038-45FB-9FF0-0F66D4FD30F6}" type="doc">
      <dgm:prSet loTypeId="urn:microsoft.com/office/officeart/2005/8/layout/chevron2" loCatId="list" qsTypeId="urn:microsoft.com/office/officeart/2005/8/quickstyle/simple4" qsCatId="simple" csTypeId="urn:microsoft.com/office/officeart/2005/8/colors/accent1_1" csCatId="accent1" phldr="1"/>
      <dgm:spPr/>
    </dgm:pt>
    <dgm:pt modelId="{CB1602B4-EA97-434D-8E6E-7814955630E5}">
      <dgm:prSet phldrT="[Tex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CL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L1</a:t>
          </a:r>
          <a:endParaRPr lang="es-CL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780DFAF-9D90-461B-81A3-3E1BD14182D1}" type="parTrans" cxnId="{4FA87CA2-B77F-47BB-A549-DDA94E8132A6}">
      <dgm:prSet/>
      <dgm:spPr/>
      <dgm:t>
        <a:bodyPr/>
        <a:lstStyle/>
        <a:p>
          <a:endParaRPr lang="es-CL"/>
        </a:p>
      </dgm:t>
    </dgm:pt>
    <dgm:pt modelId="{B3008CCA-ECD9-4A2A-8462-809588C4B729}" type="sibTrans" cxnId="{4FA87CA2-B77F-47BB-A549-DDA94E8132A6}">
      <dgm:prSet/>
      <dgm:spPr/>
      <dgm:t>
        <a:bodyPr/>
        <a:lstStyle/>
        <a:p>
          <a:endParaRPr lang="es-CL"/>
        </a:p>
      </dgm:t>
    </dgm:pt>
    <dgm:pt modelId="{1A839D6E-B2BD-4AAD-A009-A5638E42ED45}">
      <dgm:prSet phldrT="[Texto]"/>
      <dgm:spPr>
        <a:solidFill>
          <a:schemeClr val="accent1"/>
        </a:solidFill>
      </dgm:spPr>
      <dgm:t>
        <a:bodyPr/>
        <a:lstStyle/>
        <a:p>
          <a:r>
            <a:rPr lang="es-CL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LE</a:t>
          </a:r>
          <a:endParaRPr lang="es-CL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31858B1-66CC-4227-A103-5755B3628E72}" type="parTrans" cxnId="{FD7A83FA-84F9-4C3E-8E5D-F54A973B91B1}">
      <dgm:prSet/>
      <dgm:spPr/>
      <dgm:t>
        <a:bodyPr/>
        <a:lstStyle/>
        <a:p>
          <a:endParaRPr lang="es-CL"/>
        </a:p>
      </dgm:t>
    </dgm:pt>
    <dgm:pt modelId="{6BEBAAE2-09F1-48C1-AFF0-23487C1C34C2}" type="sibTrans" cxnId="{FD7A83FA-84F9-4C3E-8E5D-F54A973B91B1}">
      <dgm:prSet/>
      <dgm:spPr/>
      <dgm:t>
        <a:bodyPr/>
        <a:lstStyle/>
        <a:p>
          <a:endParaRPr lang="es-CL"/>
        </a:p>
      </dgm:t>
    </dgm:pt>
    <dgm:pt modelId="{F0838BDF-6F74-4379-B606-CB5C96F360F7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CL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LP</a:t>
          </a:r>
          <a:endParaRPr lang="es-CL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656D352-DF3F-47B2-8003-10D44DC7893A}" type="parTrans" cxnId="{6CEED4E0-B17D-44FB-A506-D48FFFE9AB05}">
      <dgm:prSet/>
      <dgm:spPr/>
      <dgm:t>
        <a:bodyPr/>
        <a:lstStyle/>
        <a:p>
          <a:endParaRPr lang="es-CL"/>
        </a:p>
      </dgm:t>
    </dgm:pt>
    <dgm:pt modelId="{2EF0309D-9266-48AE-89DE-EA873933AEB8}" type="sibTrans" cxnId="{6CEED4E0-B17D-44FB-A506-D48FFFE9AB05}">
      <dgm:prSet/>
      <dgm:spPr/>
      <dgm:t>
        <a:bodyPr/>
        <a:lstStyle/>
        <a:p>
          <a:endParaRPr lang="es-CL"/>
        </a:p>
      </dgm:t>
    </dgm:pt>
    <dgm:pt modelId="{17BD48C3-98C3-47AD-803B-51944C48EF49}">
      <dgm:prSet phldrT="[Texto]"/>
      <dgm:spPr>
        <a:solidFill>
          <a:srgbClr val="C00000"/>
        </a:solidFill>
      </dgm:spPr>
      <dgm:t>
        <a:bodyPr/>
        <a:lstStyle/>
        <a:p>
          <a:r>
            <a:rPr lang="es-CL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LR</a:t>
          </a:r>
          <a:endParaRPr lang="es-CL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641B80A-07AE-45DE-ACE3-72DD0A98A38B}" type="parTrans" cxnId="{559A51A2-3DAA-4A81-AC42-B5B68051C835}">
      <dgm:prSet/>
      <dgm:spPr/>
      <dgm:t>
        <a:bodyPr/>
        <a:lstStyle/>
        <a:p>
          <a:endParaRPr lang="es-CL"/>
        </a:p>
      </dgm:t>
    </dgm:pt>
    <dgm:pt modelId="{326F97AB-7544-4BEF-BC62-5FAE96E03EBB}" type="sibTrans" cxnId="{559A51A2-3DAA-4A81-AC42-B5B68051C835}">
      <dgm:prSet/>
      <dgm:spPr/>
      <dgm:t>
        <a:bodyPr/>
        <a:lstStyle/>
        <a:p>
          <a:endParaRPr lang="es-CL"/>
        </a:p>
      </dgm:t>
    </dgm:pt>
    <dgm:pt modelId="{CBB5D8DD-AAD8-4649-8EE4-CE9480340CD5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CL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LQ</a:t>
          </a:r>
          <a:endParaRPr lang="es-CL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8BCD1A9-6B46-4491-A298-BBE9E7726EF4}" type="parTrans" cxnId="{9CEE7A55-6E22-4F1F-AE40-44E0072995F7}">
      <dgm:prSet/>
      <dgm:spPr/>
      <dgm:t>
        <a:bodyPr/>
        <a:lstStyle/>
        <a:p>
          <a:endParaRPr lang="es-CL"/>
        </a:p>
      </dgm:t>
    </dgm:pt>
    <dgm:pt modelId="{9292E5DA-57DA-4676-A39B-31E32D52A285}" type="sibTrans" cxnId="{9CEE7A55-6E22-4F1F-AE40-44E0072995F7}">
      <dgm:prSet/>
      <dgm:spPr/>
      <dgm:t>
        <a:bodyPr/>
        <a:lstStyle/>
        <a:p>
          <a:endParaRPr lang="es-CL"/>
        </a:p>
      </dgm:t>
    </dgm:pt>
    <dgm:pt modelId="{AB6F1D52-5E73-47BF-9F94-DAEC43D2A719}">
      <dgm:prSet/>
      <dgm:spPr/>
      <dgm:t>
        <a:bodyPr/>
        <a:lstStyle/>
        <a:p>
          <a:r>
            <a:rPr lang="es-CL" dirty="0" smtClean="0"/>
            <a:t>Licitaciones inferiores a 100 UTM / Mínimo 5 días </a:t>
          </a:r>
          <a:endParaRPr lang="es-CL" dirty="0"/>
        </a:p>
      </dgm:t>
    </dgm:pt>
    <dgm:pt modelId="{613B4FA3-927E-423A-982F-2EA498C663A1}" type="parTrans" cxnId="{A7359528-E192-45A2-AA9D-D21B976AF116}">
      <dgm:prSet/>
      <dgm:spPr/>
      <dgm:t>
        <a:bodyPr/>
        <a:lstStyle/>
        <a:p>
          <a:endParaRPr lang="es-CL"/>
        </a:p>
      </dgm:t>
    </dgm:pt>
    <dgm:pt modelId="{0D42EB51-7627-4950-B3AA-431FE901C5EB}" type="sibTrans" cxnId="{A7359528-E192-45A2-AA9D-D21B976AF116}">
      <dgm:prSet/>
      <dgm:spPr/>
      <dgm:t>
        <a:bodyPr/>
        <a:lstStyle/>
        <a:p>
          <a:endParaRPr lang="es-CL"/>
        </a:p>
      </dgm:t>
    </dgm:pt>
    <dgm:pt modelId="{73A2A9FF-EDFA-45E6-A012-1EC341B649C7}">
      <dgm:prSet/>
      <dgm:spPr/>
      <dgm:t>
        <a:bodyPr/>
        <a:lstStyle/>
        <a:p>
          <a:r>
            <a:rPr lang="es-CL" dirty="0" smtClean="0"/>
            <a:t>Licitaciones &gt; =100 y &lt; 1.000 UTM / Mínimo 10 días*</a:t>
          </a:r>
          <a:endParaRPr lang="es-CL" dirty="0"/>
        </a:p>
      </dgm:t>
    </dgm:pt>
    <dgm:pt modelId="{7A686C02-98DA-4A7E-BA9C-D9D093ED87CB}" type="parTrans" cxnId="{D57D0CA8-4932-40F1-99A6-A0F4A054E37B}">
      <dgm:prSet/>
      <dgm:spPr/>
      <dgm:t>
        <a:bodyPr/>
        <a:lstStyle/>
        <a:p>
          <a:endParaRPr lang="es-CL"/>
        </a:p>
      </dgm:t>
    </dgm:pt>
    <dgm:pt modelId="{F3B40F7B-5978-4955-9419-025D632BAF9E}" type="sibTrans" cxnId="{D57D0CA8-4932-40F1-99A6-A0F4A054E37B}">
      <dgm:prSet/>
      <dgm:spPr/>
      <dgm:t>
        <a:bodyPr/>
        <a:lstStyle/>
        <a:p>
          <a:endParaRPr lang="es-CL"/>
        </a:p>
      </dgm:t>
    </dgm:pt>
    <dgm:pt modelId="{F72F8E95-A00B-4D95-BFB9-8F3A066E4579}">
      <dgm:prSet/>
      <dgm:spPr/>
      <dgm:t>
        <a:bodyPr/>
        <a:lstStyle/>
        <a:p>
          <a:r>
            <a:rPr lang="es-CL" dirty="0" smtClean="0"/>
            <a:t>Licitaciones &gt; = 1.000 y &lt; 2.000 UTM / Mínimo 20 días*</a:t>
          </a:r>
          <a:endParaRPr lang="es-CL" dirty="0"/>
        </a:p>
      </dgm:t>
    </dgm:pt>
    <dgm:pt modelId="{E3400012-43D6-4816-A6BE-74B341B3FE6E}" type="parTrans" cxnId="{95128FEE-9943-49FD-B01D-9DFB32CEF109}">
      <dgm:prSet/>
      <dgm:spPr/>
      <dgm:t>
        <a:bodyPr/>
        <a:lstStyle/>
        <a:p>
          <a:endParaRPr lang="es-CL"/>
        </a:p>
      </dgm:t>
    </dgm:pt>
    <dgm:pt modelId="{57292944-F27E-49C5-9467-E2792BEFCD21}" type="sibTrans" cxnId="{95128FEE-9943-49FD-B01D-9DFB32CEF109}">
      <dgm:prSet/>
      <dgm:spPr/>
      <dgm:t>
        <a:bodyPr/>
        <a:lstStyle/>
        <a:p>
          <a:endParaRPr lang="es-CL"/>
        </a:p>
      </dgm:t>
    </dgm:pt>
    <dgm:pt modelId="{A1D3A31C-4F4B-485C-8D74-18EDD6C7CED9}">
      <dgm:prSet/>
      <dgm:spPr/>
      <dgm:t>
        <a:bodyPr/>
        <a:lstStyle/>
        <a:p>
          <a:r>
            <a:rPr lang="es-CL" b="1" dirty="0" smtClean="0">
              <a:solidFill>
                <a:srgbClr val="FF0000"/>
              </a:solidFill>
            </a:rPr>
            <a:t>Licitaciones &gt; = 2.000 y &lt; 5.000 UTM / Mínimo 20 días*</a:t>
          </a:r>
          <a:endParaRPr lang="es-CL" b="1" dirty="0">
            <a:solidFill>
              <a:srgbClr val="FF0000"/>
            </a:solidFill>
          </a:endParaRPr>
        </a:p>
      </dgm:t>
    </dgm:pt>
    <dgm:pt modelId="{4E5C1E05-B037-4A9E-A078-0C31FEC619C4}" type="parTrans" cxnId="{FEBEE600-5EBA-4393-8446-A6B064FD578B}">
      <dgm:prSet/>
      <dgm:spPr/>
      <dgm:t>
        <a:bodyPr/>
        <a:lstStyle/>
        <a:p>
          <a:endParaRPr lang="es-CL"/>
        </a:p>
      </dgm:t>
    </dgm:pt>
    <dgm:pt modelId="{179F31C2-6E08-4F6D-8BA3-2F3E8988968C}" type="sibTrans" cxnId="{FEBEE600-5EBA-4393-8446-A6B064FD578B}">
      <dgm:prSet/>
      <dgm:spPr/>
      <dgm:t>
        <a:bodyPr/>
        <a:lstStyle/>
        <a:p>
          <a:endParaRPr lang="es-CL"/>
        </a:p>
      </dgm:t>
    </dgm:pt>
    <dgm:pt modelId="{E3CDF532-6CE2-4D00-BB4D-0C192205430B}">
      <dgm:prSet/>
      <dgm:spPr/>
      <dgm:t>
        <a:bodyPr/>
        <a:lstStyle/>
        <a:p>
          <a:r>
            <a:rPr lang="es-CL" b="1" dirty="0" smtClean="0">
              <a:solidFill>
                <a:srgbClr val="FF0000"/>
              </a:solidFill>
            </a:rPr>
            <a:t>Licitaciones &gt; = 5.000 UTM / Mínimo 30 días</a:t>
          </a:r>
          <a:endParaRPr lang="es-CL" b="1" dirty="0">
            <a:solidFill>
              <a:srgbClr val="FF0000"/>
            </a:solidFill>
          </a:endParaRPr>
        </a:p>
      </dgm:t>
    </dgm:pt>
    <dgm:pt modelId="{1CBED963-6C94-44BA-8311-BE880E9B45AD}" type="parTrans" cxnId="{78DF3183-C455-418D-9134-7A3C26629FD9}">
      <dgm:prSet/>
      <dgm:spPr/>
      <dgm:t>
        <a:bodyPr/>
        <a:lstStyle/>
        <a:p>
          <a:endParaRPr lang="es-CL"/>
        </a:p>
      </dgm:t>
    </dgm:pt>
    <dgm:pt modelId="{633BEF7C-1331-4C22-A422-41E17C9A43D5}" type="sibTrans" cxnId="{78DF3183-C455-418D-9134-7A3C26629FD9}">
      <dgm:prSet/>
      <dgm:spPr/>
      <dgm:t>
        <a:bodyPr/>
        <a:lstStyle/>
        <a:p>
          <a:endParaRPr lang="es-CL"/>
        </a:p>
      </dgm:t>
    </dgm:pt>
    <dgm:pt modelId="{27FAB433-AABB-4D72-A256-2292A203ABD4}" type="pres">
      <dgm:prSet presAssocID="{C0D40415-2038-45FB-9FF0-0F66D4FD30F6}" presName="linearFlow" presStyleCnt="0">
        <dgm:presLayoutVars>
          <dgm:dir/>
          <dgm:animLvl val="lvl"/>
          <dgm:resizeHandles val="exact"/>
        </dgm:presLayoutVars>
      </dgm:prSet>
      <dgm:spPr/>
    </dgm:pt>
    <dgm:pt modelId="{8E86F4F5-DDA1-47E5-97D8-428D96F7012B}" type="pres">
      <dgm:prSet presAssocID="{CB1602B4-EA97-434D-8E6E-7814955630E5}" presName="composite" presStyleCnt="0"/>
      <dgm:spPr/>
    </dgm:pt>
    <dgm:pt modelId="{7CE62132-095A-4214-8208-AC78541145DD}" type="pres">
      <dgm:prSet presAssocID="{CB1602B4-EA97-434D-8E6E-7814955630E5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00CBBA6-7867-473D-A5ED-2FA7A2BF950A}" type="pres">
      <dgm:prSet presAssocID="{CB1602B4-EA97-434D-8E6E-7814955630E5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CC23F37-4C80-4F0F-B728-CA32D87AF1FB}" type="pres">
      <dgm:prSet presAssocID="{B3008CCA-ECD9-4A2A-8462-809588C4B729}" presName="sp" presStyleCnt="0"/>
      <dgm:spPr/>
    </dgm:pt>
    <dgm:pt modelId="{24C19B92-9FAB-45FD-977E-32425204D01C}" type="pres">
      <dgm:prSet presAssocID="{1A839D6E-B2BD-4AAD-A009-A5638E42ED45}" presName="composite" presStyleCnt="0"/>
      <dgm:spPr/>
    </dgm:pt>
    <dgm:pt modelId="{4CDA90C0-5397-4369-B999-7850D7CF18CF}" type="pres">
      <dgm:prSet presAssocID="{1A839D6E-B2BD-4AAD-A009-A5638E42ED45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FE20154-13C5-4EA1-A8C0-25DE596D1104}" type="pres">
      <dgm:prSet presAssocID="{1A839D6E-B2BD-4AAD-A009-A5638E42ED45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8F7436E-B625-40F4-9003-5AD92EEEFFC1}" type="pres">
      <dgm:prSet presAssocID="{6BEBAAE2-09F1-48C1-AFF0-23487C1C34C2}" presName="sp" presStyleCnt="0"/>
      <dgm:spPr/>
    </dgm:pt>
    <dgm:pt modelId="{F11D49CC-2047-4D38-A37E-E5D946D9C65E}" type="pres">
      <dgm:prSet presAssocID="{F0838BDF-6F74-4379-B606-CB5C96F360F7}" presName="composite" presStyleCnt="0"/>
      <dgm:spPr/>
    </dgm:pt>
    <dgm:pt modelId="{BCFE9ACE-F88E-49F8-8E2E-5539C1940F5F}" type="pres">
      <dgm:prSet presAssocID="{F0838BDF-6F74-4379-B606-CB5C96F360F7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B23E6F1-2782-4A83-B659-C07BD165123B}" type="pres">
      <dgm:prSet presAssocID="{F0838BDF-6F74-4379-B606-CB5C96F360F7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3BCC505-4EBF-452C-B71E-D55E4D6A53CA}" type="pres">
      <dgm:prSet presAssocID="{2EF0309D-9266-48AE-89DE-EA873933AEB8}" presName="sp" presStyleCnt="0"/>
      <dgm:spPr/>
    </dgm:pt>
    <dgm:pt modelId="{2DDA0725-3CF3-4602-B0F2-50D7CF78DCC5}" type="pres">
      <dgm:prSet presAssocID="{CBB5D8DD-AAD8-4649-8EE4-CE9480340CD5}" presName="composite" presStyleCnt="0"/>
      <dgm:spPr/>
    </dgm:pt>
    <dgm:pt modelId="{C0923005-68CA-4983-87B2-6D93A1F9EE7F}" type="pres">
      <dgm:prSet presAssocID="{CBB5D8DD-AAD8-4649-8EE4-CE9480340CD5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4588618-FE5B-4FFB-B637-F21C43593C05}" type="pres">
      <dgm:prSet presAssocID="{CBB5D8DD-AAD8-4649-8EE4-CE9480340CD5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6FEE8E0-65EE-4F23-B107-6B4BC555B687}" type="pres">
      <dgm:prSet presAssocID="{9292E5DA-57DA-4676-A39B-31E32D52A285}" presName="sp" presStyleCnt="0"/>
      <dgm:spPr/>
    </dgm:pt>
    <dgm:pt modelId="{0C0CCCC1-A996-4A5E-B8AE-62D5AD7EE62A}" type="pres">
      <dgm:prSet presAssocID="{17BD48C3-98C3-47AD-803B-51944C48EF49}" presName="composite" presStyleCnt="0"/>
      <dgm:spPr/>
    </dgm:pt>
    <dgm:pt modelId="{08EAE8C6-2A1D-473D-B64F-D1000951BF10}" type="pres">
      <dgm:prSet presAssocID="{17BD48C3-98C3-47AD-803B-51944C48EF49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DB691F4-7D0B-439D-8576-8958E3C3DCC8}" type="pres">
      <dgm:prSet presAssocID="{17BD48C3-98C3-47AD-803B-51944C48EF49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FD7A83FA-84F9-4C3E-8E5D-F54A973B91B1}" srcId="{C0D40415-2038-45FB-9FF0-0F66D4FD30F6}" destId="{1A839D6E-B2BD-4AAD-A009-A5638E42ED45}" srcOrd="1" destOrd="0" parTransId="{331858B1-66CC-4227-A103-5755B3628E72}" sibTransId="{6BEBAAE2-09F1-48C1-AFF0-23487C1C34C2}"/>
    <dgm:cxn modelId="{1EEEC951-80C3-4471-820C-FCD2493FA447}" type="presOf" srcId="{17BD48C3-98C3-47AD-803B-51944C48EF49}" destId="{08EAE8C6-2A1D-473D-B64F-D1000951BF10}" srcOrd="0" destOrd="0" presId="urn:microsoft.com/office/officeart/2005/8/layout/chevron2"/>
    <dgm:cxn modelId="{78DF3183-C455-418D-9134-7A3C26629FD9}" srcId="{17BD48C3-98C3-47AD-803B-51944C48EF49}" destId="{E3CDF532-6CE2-4D00-BB4D-0C192205430B}" srcOrd="0" destOrd="0" parTransId="{1CBED963-6C94-44BA-8311-BE880E9B45AD}" sibTransId="{633BEF7C-1331-4C22-A422-41E17C9A43D5}"/>
    <dgm:cxn modelId="{FFDD61C8-BEB1-4777-8475-CC78313EF215}" type="presOf" srcId="{1A839D6E-B2BD-4AAD-A009-A5638E42ED45}" destId="{4CDA90C0-5397-4369-B999-7850D7CF18CF}" srcOrd="0" destOrd="0" presId="urn:microsoft.com/office/officeart/2005/8/layout/chevron2"/>
    <dgm:cxn modelId="{D57D0CA8-4932-40F1-99A6-A0F4A054E37B}" srcId="{1A839D6E-B2BD-4AAD-A009-A5638E42ED45}" destId="{73A2A9FF-EDFA-45E6-A012-1EC341B649C7}" srcOrd="0" destOrd="0" parTransId="{7A686C02-98DA-4A7E-BA9C-D9D093ED87CB}" sibTransId="{F3B40F7B-5978-4955-9419-025D632BAF9E}"/>
    <dgm:cxn modelId="{D1C34CC9-3F70-471F-88BA-870230EC431F}" type="presOf" srcId="{CB1602B4-EA97-434D-8E6E-7814955630E5}" destId="{7CE62132-095A-4214-8208-AC78541145DD}" srcOrd="0" destOrd="0" presId="urn:microsoft.com/office/officeart/2005/8/layout/chevron2"/>
    <dgm:cxn modelId="{6CEED4E0-B17D-44FB-A506-D48FFFE9AB05}" srcId="{C0D40415-2038-45FB-9FF0-0F66D4FD30F6}" destId="{F0838BDF-6F74-4379-B606-CB5C96F360F7}" srcOrd="2" destOrd="0" parTransId="{4656D352-DF3F-47B2-8003-10D44DC7893A}" sibTransId="{2EF0309D-9266-48AE-89DE-EA873933AEB8}"/>
    <dgm:cxn modelId="{019D1C37-0ED5-4967-BAA4-7F9787E1917A}" type="presOf" srcId="{F72F8E95-A00B-4D95-BFB9-8F3A066E4579}" destId="{BB23E6F1-2782-4A83-B659-C07BD165123B}" srcOrd="0" destOrd="0" presId="urn:microsoft.com/office/officeart/2005/8/layout/chevron2"/>
    <dgm:cxn modelId="{9CEE7A55-6E22-4F1F-AE40-44E0072995F7}" srcId="{C0D40415-2038-45FB-9FF0-0F66D4FD30F6}" destId="{CBB5D8DD-AAD8-4649-8EE4-CE9480340CD5}" srcOrd="3" destOrd="0" parTransId="{88BCD1A9-6B46-4491-A298-BBE9E7726EF4}" sibTransId="{9292E5DA-57DA-4676-A39B-31E32D52A285}"/>
    <dgm:cxn modelId="{DC451122-21BC-45BB-A137-749DD9428001}" type="presOf" srcId="{C0D40415-2038-45FB-9FF0-0F66D4FD30F6}" destId="{27FAB433-AABB-4D72-A256-2292A203ABD4}" srcOrd="0" destOrd="0" presId="urn:microsoft.com/office/officeart/2005/8/layout/chevron2"/>
    <dgm:cxn modelId="{559A51A2-3DAA-4A81-AC42-B5B68051C835}" srcId="{C0D40415-2038-45FB-9FF0-0F66D4FD30F6}" destId="{17BD48C3-98C3-47AD-803B-51944C48EF49}" srcOrd="4" destOrd="0" parTransId="{6641B80A-07AE-45DE-ACE3-72DD0A98A38B}" sibTransId="{326F97AB-7544-4BEF-BC62-5FAE96E03EBB}"/>
    <dgm:cxn modelId="{8D11D836-2CC4-4A8D-B92B-BAC164CA6C2A}" type="presOf" srcId="{F0838BDF-6F74-4379-B606-CB5C96F360F7}" destId="{BCFE9ACE-F88E-49F8-8E2E-5539C1940F5F}" srcOrd="0" destOrd="0" presId="urn:microsoft.com/office/officeart/2005/8/layout/chevron2"/>
    <dgm:cxn modelId="{AB0CC0E6-361B-4807-BD4F-9E748D11A8A2}" type="presOf" srcId="{AB6F1D52-5E73-47BF-9F94-DAEC43D2A719}" destId="{700CBBA6-7867-473D-A5ED-2FA7A2BF950A}" srcOrd="0" destOrd="0" presId="urn:microsoft.com/office/officeart/2005/8/layout/chevron2"/>
    <dgm:cxn modelId="{FEBEE600-5EBA-4393-8446-A6B064FD578B}" srcId="{CBB5D8DD-AAD8-4649-8EE4-CE9480340CD5}" destId="{A1D3A31C-4F4B-485C-8D74-18EDD6C7CED9}" srcOrd="0" destOrd="0" parTransId="{4E5C1E05-B037-4A9E-A078-0C31FEC619C4}" sibTransId="{179F31C2-6E08-4F6D-8BA3-2F3E8988968C}"/>
    <dgm:cxn modelId="{95128FEE-9943-49FD-B01D-9DFB32CEF109}" srcId="{F0838BDF-6F74-4379-B606-CB5C96F360F7}" destId="{F72F8E95-A00B-4D95-BFB9-8F3A066E4579}" srcOrd="0" destOrd="0" parTransId="{E3400012-43D6-4816-A6BE-74B341B3FE6E}" sibTransId="{57292944-F27E-49C5-9467-E2792BEFCD21}"/>
    <dgm:cxn modelId="{4224F4DC-E644-46D4-87B5-A923478F2620}" type="presOf" srcId="{A1D3A31C-4F4B-485C-8D74-18EDD6C7CED9}" destId="{94588618-FE5B-4FFB-B637-F21C43593C05}" srcOrd="0" destOrd="0" presId="urn:microsoft.com/office/officeart/2005/8/layout/chevron2"/>
    <dgm:cxn modelId="{A7359528-E192-45A2-AA9D-D21B976AF116}" srcId="{CB1602B4-EA97-434D-8E6E-7814955630E5}" destId="{AB6F1D52-5E73-47BF-9F94-DAEC43D2A719}" srcOrd="0" destOrd="0" parTransId="{613B4FA3-927E-423A-982F-2EA498C663A1}" sibTransId="{0D42EB51-7627-4950-B3AA-431FE901C5EB}"/>
    <dgm:cxn modelId="{4FA87CA2-B77F-47BB-A549-DDA94E8132A6}" srcId="{C0D40415-2038-45FB-9FF0-0F66D4FD30F6}" destId="{CB1602B4-EA97-434D-8E6E-7814955630E5}" srcOrd="0" destOrd="0" parTransId="{2780DFAF-9D90-461B-81A3-3E1BD14182D1}" sibTransId="{B3008CCA-ECD9-4A2A-8462-809588C4B729}"/>
    <dgm:cxn modelId="{53A624C6-047E-4B5B-8825-962E1476F05F}" type="presOf" srcId="{CBB5D8DD-AAD8-4649-8EE4-CE9480340CD5}" destId="{C0923005-68CA-4983-87B2-6D93A1F9EE7F}" srcOrd="0" destOrd="0" presId="urn:microsoft.com/office/officeart/2005/8/layout/chevron2"/>
    <dgm:cxn modelId="{3FE39DA6-9BAB-4A1D-BFD2-0F3AA34A0AA8}" type="presOf" srcId="{73A2A9FF-EDFA-45E6-A012-1EC341B649C7}" destId="{DFE20154-13C5-4EA1-A8C0-25DE596D1104}" srcOrd="0" destOrd="0" presId="urn:microsoft.com/office/officeart/2005/8/layout/chevron2"/>
    <dgm:cxn modelId="{150E398A-EAF0-4564-B8EA-04F5F48AFB88}" type="presOf" srcId="{E3CDF532-6CE2-4D00-BB4D-0C192205430B}" destId="{0DB691F4-7D0B-439D-8576-8958E3C3DCC8}" srcOrd="0" destOrd="0" presId="urn:microsoft.com/office/officeart/2005/8/layout/chevron2"/>
    <dgm:cxn modelId="{C1D6602C-E26A-4BAF-A796-A83597F5C619}" type="presParOf" srcId="{27FAB433-AABB-4D72-A256-2292A203ABD4}" destId="{8E86F4F5-DDA1-47E5-97D8-428D96F7012B}" srcOrd="0" destOrd="0" presId="urn:microsoft.com/office/officeart/2005/8/layout/chevron2"/>
    <dgm:cxn modelId="{5B9851FB-CA63-4BFE-91B2-25DEC9311817}" type="presParOf" srcId="{8E86F4F5-DDA1-47E5-97D8-428D96F7012B}" destId="{7CE62132-095A-4214-8208-AC78541145DD}" srcOrd="0" destOrd="0" presId="urn:microsoft.com/office/officeart/2005/8/layout/chevron2"/>
    <dgm:cxn modelId="{8DA3AFD7-C2C7-454C-98EE-CC9D4D70E6AC}" type="presParOf" srcId="{8E86F4F5-DDA1-47E5-97D8-428D96F7012B}" destId="{700CBBA6-7867-473D-A5ED-2FA7A2BF950A}" srcOrd="1" destOrd="0" presId="urn:microsoft.com/office/officeart/2005/8/layout/chevron2"/>
    <dgm:cxn modelId="{4904B662-5398-4563-B9D3-97E4D78730EA}" type="presParOf" srcId="{27FAB433-AABB-4D72-A256-2292A203ABD4}" destId="{7CC23F37-4C80-4F0F-B728-CA32D87AF1FB}" srcOrd="1" destOrd="0" presId="urn:microsoft.com/office/officeart/2005/8/layout/chevron2"/>
    <dgm:cxn modelId="{552DF3F8-C248-4205-B85C-C00E304B951B}" type="presParOf" srcId="{27FAB433-AABB-4D72-A256-2292A203ABD4}" destId="{24C19B92-9FAB-45FD-977E-32425204D01C}" srcOrd="2" destOrd="0" presId="urn:microsoft.com/office/officeart/2005/8/layout/chevron2"/>
    <dgm:cxn modelId="{AC378F49-819A-49F2-8353-E43B3A6D4B5C}" type="presParOf" srcId="{24C19B92-9FAB-45FD-977E-32425204D01C}" destId="{4CDA90C0-5397-4369-B999-7850D7CF18CF}" srcOrd="0" destOrd="0" presId="urn:microsoft.com/office/officeart/2005/8/layout/chevron2"/>
    <dgm:cxn modelId="{56CAECEE-477C-47D6-9E28-3BB855BB8E22}" type="presParOf" srcId="{24C19B92-9FAB-45FD-977E-32425204D01C}" destId="{DFE20154-13C5-4EA1-A8C0-25DE596D1104}" srcOrd="1" destOrd="0" presId="urn:microsoft.com/office/officeart/2005/8/layout/chevron2"/>
    <dgm:cxn modelId="{2E1F1B90-7EB6-4F6B-94D5-19E76DB9A72A}" type="presParOf" srcId="{27FAB433-AABB-4D72-A256-2292A203ABD4}" destId="{58F7436E-B625-40F4-9003-5AD92EEEFFC1}" srcOrd="3" destOrd="0" presId="urn:microsoft.com/office/officeart/2005/8/layout/chevron2"/>
    <dgm:cxn modelId="{DC7035C4-41F8-4023-B77D-F52493CF9EAC}" type="presParOf" srcId="{27FAB433-AABB-4D72-A256-2292A203ABD4}" destId="{F11D49CC-2047-4D38-A37E-E5D946D9C65E}" srcOrd="4" destOrd="0" presId="urn:microsoft.com/office/officeart/2005/8/layout/chevron2"/>
    <dgm:cxn modelId="{A5D3B82B-9269-43A5-9FFE-1BAED490C34F}" type="presParOf" srcId="{F11D49CC-2047-4D38-A37E-E5D946D9C65E}" destId="{BCFE9ACE-F88E-49F8-8E2E-5539C1940F5F}" srcOrd="0" destOrd="0" presId="urn:microsoft.com/office/officeart/2005/8/layout/chevron2"/>
    <dgm:cxn modelId="{B2BE216D-4B67-4E17-92CE-39A2701A3E6D}" type="presParOf" srcId="{F11D49CC-2047-4D38-A37E-E5D946D9C65E}" destId="{BB23E6F1-2782-4A83-B659-C07BD165123B}" srcOrd="1" destOrd="0" presId="urn:microsoft.com/office/officeart/2005/8/layout/chevron2"/>
    <dgm:cxn modelId="{EAE5F61F-5832-42B4-AB2B-4354478C80B3}" type="presParOf" srcId="{27FAB433-AABB-4D72-A256-2292A203ABD4}" destId="{53BCC505-4EBF-452C-B71E-D55E4D6A53CA}" srcOrd="5" destOrd="0" presId="urn:microsoft.com/office/officeart/2005/8/layout/chevron2"/>
    <dgm:cxn modelId="{41EB7604-C11D-4FED-9DBD-AB2ADDA31F2A}" type="presParOf" srcId="{27FAB433-AABB-4D72-A256-2292A203ABD4}" destId="{2DDA0725-3CF3-4602-B0F2-50D7CF78DCC5}" srcOrd="6" destOrd="0" presId="urn:microsoft.com/office/officeart/2005/8/layout/chevron2"/>
    <dgm:cxn modelId="{F396E19E-D231-42E9-AAA8-E52B621BF798}" type="presParOf" srcId="{2DDA0725-3CF3-4602-B0F2-50D7CF78DCC5}" destId="{C0923005-68CA-4983-87B2-6D93A1F9EE7F}" srcOrd="0" destOrd="0" presId="urn:microsoft.com/office/officeart/2005/8/layout/chevron2"/>
    <dgm:cxn modelId="{447DE858-D4E3-4940-AD62-1E6F65726CBF}" type="presParOf" srcId="{2DDA0725-3CF3-4602-B0F2-50D7CF78DCC5}" destId="{94588618-FE5B-4FFB-B637-F21C43593C05}" srcOrd="1" destOrd="0" presId="urn:microsoft.com/office/officeart/2005/8/layout/chevron2"/>
    <dgm:cxn modelId="{9D992870-F95D-406D-A7F1-DDDCE15AE052}" type="presParOf" srcId="{27FAB433-AABB-4D72-A256-2292A203ABD4}" destId="{16FEE8E0-65EE-4F23-B107-6B4BC555B687}" srcOrd="7" destOrd="0" presId="urn:microsoft.com/office/officeart/2005/8/layout/chevron2"/>
    <dgm:cxn modelId="{4E41D678-F8E1-4305-9ED6-FD20571CA874}" type="presParOf" srcId="{27FAB433-AABB-4D72-A256-2292A203ABD4}" destId="{0C0CCCC1-A996-4A5E-B8AE-62D5AD7EE62A}" srcOrd="8" destOrd="0" presId="urn:microsoft.com/office/officeart/2005/8/layout/chevron2"/>
    <dgm:cxn modelId="{678F7BB1-C80F-4E59-95F9-5540C97CDE9E}" type="presParOf" srcId="{0C0CCCC1-A996-4A5E-B8AE-62D5AD7EE62A}" destId="{08EAE8C6-2A1D-473D-B64F-D1000951BF10}" srcOrd="0" destOrd="0" presId="urn:microsoft.com/office/officeart/2005/8/layout/chevron2"/>
    <dgm:cxn modelId="{DF0EF966-269B-42FF-A3DA-50867E22CADD}" type="presParOf" srcId="{0C0CCCC1-A996-4A5E-B8AE-62D5AD7EE62A}" destId="{0DB691F4-7D0B-439D-8576-8958E3C3DCC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506A9-F2DD-40F3-BEBC-975B0AA72C13}" type="datetimeFigureOut">
              <a:rPr lang="es-CL" smtClean="0"/>
              <a:t>02-12-2015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94913-7F1C-441D-824A-C00283AC363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8115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94913-7F1C-441D-824A-C00283AC3635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7238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MX" sz="12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Facultad discrecional </a:t>
            </a:r>
            <a:r>
              <a:rPr lang="es-MX" sz="12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la Dirección ChileCompra</a:t>
            </a:r>
          </a:p>
          <a:p>
            <a:pPr algn="just"/>
            <a:endParaRPr lang="es-MX" sz="1200" dirty="0" smtClean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MX" sz="12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Debe indicarse en las </a:t>
            </a:r>
            <a:r>
              <a:rPr lang="es-MX" sz="12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bases</a:t>
            </a: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94913-7F1C-441D-824A-C00283AC3635}" type="slidenum">
              <a:rPr lang="es-CL" smtClean="0">
                <a:solidFill>
                  <a:prstClr val="black"/>
                </a:solidFill>
              </a:rPr>
              <a:pPr/>
              <a:t>11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836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sz="1200" dirty="0" smtClean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94913-7F1C-441D-824A-C00283AC3635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04041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sz="1200" dirty="0" smtClean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94913-7F1C-441D-824A-C00283AC3635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2891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sz="1200" dirty="0" smtClean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94913-7F1C-441D-824A-C00283AC3635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43226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94913-7F1C-441D-824A-C00283AC3635}" type="slidenum">
              <a:rPr lang="es-CL" smtClean="0">
                <a:solidFill>
                  <a:prstClr val="black"/>
                </a:solidFill>
              </a:rPr>
              <a:pPr/>
              <a:t>15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5123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MX" sz="12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Facultad discrecional </a:t>
            </a:r>
            <a:r>
              <a:rPr lang="es-MX" sz="12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la Dirección ChileCompra</a:t>
            </a:r>
          </a:p>
          <a:p>
            <a:pPr algn="just"/>
            <a:endParaRPr lang="es-MX" sz="1200" dirty="0" smtClean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MX" sz="12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Debe indicarse en las </a:t>
            </a:r>
            <a:r>
              <a:rPr lang="es-MX" sz="12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bases</a:t>
            </a: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94913-7F1C-441D-824A-C00283AC3635}" type="slidenum">
              <a:rPr lang="es-CL" smtClean="0">
                <a:solidFill>
                  <a:prstClr val="black"/>
                </a:solidFill>
              </a:rPr>
              <a:pPr/>
              <a:t>16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8368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sz="1200" dirty="0" smtClean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94913-7F1C-441D-824A-C00283AC3635}" type="slidenum">
              <a:rPr lang="es-CL" smtClean="0"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47300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sz="1200" dirty="0" smtClean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94913-7F1C-441D-824A-C00283AC3635}" type="slidenum">
              <a:rPr lang="es-CL" smtClean="0"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61170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sz="1200" dirty="0" smtClean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94913-7F1C-441D-824A-C00283AC3635}" type="slidenum">
              <a:rPr lang="es-CL" smtClean="0"/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917675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sz="1200" dirty="0" smtClean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1" dirty="0" err="1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Contradictoriedad</a:t>
            </a:r>
            <a:r>
              <a:rPr lang="es-CL" sz="12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s-CL" sz="12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establece que los interesados podrán en cualquier momento del procedimiento, presentar nuevos argumentos y aportar documentos u otros elementos de juicio, que estimen conducentes a lograr un resultado más favorable para ellos, sea que contradigan o no el curso actual del procedimiento.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1" dirty="0" err="1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Impugnabilidad</a:t>
            </a:r>
            <a:r>
              <a:rPr lang="es-CL" sz="12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todo acto administrativo es impugnable por el interesado mediante los recursos administrativos de </a:t>
            </a:r>
            <a:r>
              <a:rPr lang="es-CL" sz="12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reposición y jerárquico</a:t>
            </a:r>
            <a:r>
              <a:rPr lang="es-CL" sz="12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regulados en la ley, sin perjuicio del recurso extraordinario de revisión y de los demás recursos que establezcan las leyes especiales.</a:t>
            </a:r>
            <a:endParaRPr lang="es-MX" sz="1200" dirty="0" smtClean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94913-7F1C-441D-824A-C00283AC3635}" type="slidenum">
              <a:rPr lang="es-CL" smtClean="0"/>
              <a:t>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50452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94913-7F1C-441D-824A-C00283AC3635}" type="slidenum">
              <a:rPr lang="es-CL" smtClean="0">
                <a:solidFill>
                  <a:prstClr val="black"/>
                </a:solidFill>
              </a:rPr>
              <a:pPr/>
              <a:t>3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946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sz="1200" dirty="0" smtClean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Norma suple </a:t>
            </a:r>
            <a:r>
              <a:rPr lang="es-CL" sz="12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silencio de las bases</a:t>
            </a:r>
            <a:endParaRPr lang="es-MX" sz="1200" dirty="0" smtClean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94913-7F1C-441D-824A-C00283AC3635}" type="slidenum">
              <a:rPr lang="es-CL" smtClean="0"/>
              <a:t>21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60091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94913-7F1C-441D-824A-C00283AC3635}" type="slidenum">
              <a:rPr lang="es-CL" smtClean="0"/>
              <a:t>22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25756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sz="1200" dirty="0" smtClean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CL" dirty="0" smtClean="0"/>
              <a:t>Complementa al Art.</a:t>
            </a:r>
            <a:r>
              <a:rPr lang="es-CL" baseline="0" dirty="0" smtClean="0"/>
              <a:t> 107, de los Servicios Personales Especializados, incorporando proyectos de ARQUITECTURA</a:t>
            </a: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94913-7F1C-441D-824A-C00283AC3635}" type="slidenum">
              <a:rPr lang="es-CL" smtClean="0"/>
              <a:t>23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63922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94913-7F1C-441D-824A-C00283AC3635}" type="slidenum">
              <a:rPr lang="es-CL" smtClean="0">
                <a:solidFill>
                  <a:prstClr val="black"/>
                </a:solidFill>
              </a:rPr>
              <a:pPr/>
              <a:t>24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8689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94913-7F1C-441D-824A-C00283AC3635}" type="slidenum">
              <a:rPr lang="es-CL" smtClean="0">
                <a:solidFill>
                  <a:prstClr val="black"/>
                </a:solidFill>
              </a:rPr>
              <a:pPr/>
              <a:t>25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8368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sz="1200" dirty="0" smtClean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Norma suple </a:t>
            </a:r>
            <a:r>
              <a:rPr lang="es-CL" sz="12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silencio de las bases</a:t>
            </a:r>
            <a:endParaRPr lang="es-MX" sz="1200" smtClean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94913-7F1C-441D-824A-C00283AC3635}" type="slidenum">
              <a:rPr lang="es-CL" smtClean="0"/>
              <a:t>26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196408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1EBC1-078F-47BE-92E8-30F809C2254B}" type="slidenum">
              <a:rPr lang="es-CL" smtClean="0">
                <a:solidFill>
                  <a:prstClr val="black"/>
                </a:solidFill>
              </a:rPr>
              <a:pPr/>
              <a:t>27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0700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sz="1200" dirty="0" smtClean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Norma suple </a:t>
            </a:r>
            <a:r>
              <a:rPr lang="es-CL" sz="12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silencio de las bases</a:t>
            </a:r>
            <a:endParaRPr lang="es-MX" sz="1200" smtClean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94913-7F1C-441D-824A-C00283AC3635}" type="slidenum">
              <a:rPr lang="es-CL" smtClean="0"/>
              <a:t>28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79849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l"/>
            <a:endParaRPr lang="es-CL" sz="23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94913-7F1C-441D-824A-C00283AC3635}" type="slidenum">
              <a:rPr lang="es-CL" smtClean="0">
                <a:solidFill>
                  <a:prstClr val="black"/>
                </a:solidFill>
              </a:rPr>
              <a:pPr/>
              <a:t>29</a:t>
            </a:fld>
            <a:endParaRPr lang="es-C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456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sz="1200" dirty="0" smtClean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94913-7F1C-441D-824A-C00283AC3635}" type="slidenum">
              <a:rPr lang="es-CL" smtClean="0"/>
              <a:t>30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6117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MX" sz="12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Facultad discrecional </a:t>
            </a:r>
            <a:r>
              <a:rPr lang="es-MX" sz="12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la Dirección ChileCompra</a:t>
            </a:r>
          </a:p>
          <a:p>
            <a:pPr algn="just"/>
            <a:endParaRPr lang="es-MX" sz="1200" dirty="0" smtClean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MX" sz="12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Debe indicarse en las </a:t>
            </a:r>
            <a:r>
              <a:rPr lang="es-MX" sz="12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bases</a:t>
            </a: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94913-7F1C-441D-824A-C00283AC3635}" type="slidenum">
              <a:rPr lang="es-CL" smtClean="0">
                <a:solidFill>
                  <a:prstClr val="black"/>
                </a:solidFill>
              </a:rPr>
              <a:pPr/>
              <a:t>4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8368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94913-7F1C-441D-824A-C00283AC3635}" type="slidenum">
              <a:rPr lang="es-CL" smtClean="0"/>
              <a:t>31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54104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sz="1200" dirty="0" smtClean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CL" sz="1400" b="0" dirty="0" smtClean="0"/>
              <a:t>Si se requiere contratar consultorías cuyas materias se encomiendan en consideración especial de las facultades del proveedor que otorgará el servicio </a:t>
            </a:r>
            <a:r>
              <a:rPr lang="es-CL" sz="3200" b="1" u="sng" dirty="0" smtClean="0"/>
              <a:t>o</a:t>
            </a:r>
            <a:r>
              <a:rPr lang="es-CL" sz="1400" b="0" dirty="0" smtClean="0"/>
              <a:t> ellas se refieren a aspectos claves y estratégicos.</a:t>
            </a: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94913-7F1C-441D-824A-C00283AC3635}" type="slidenum">
              <a:rPr lang="es-CL" smtClean="0"/>
              <a:t>32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15151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sz="1200" dirty="0" smtClean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94913-7F1C-441D-824A-C00283AC3635}" type="slidenum">
              <a:rPr lang="es-CL" smtClean="0"/>
              <a:t>33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32277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sz="1200" dirty="0" smtClean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94913-7F1C-441D-824A-C00283AC3635}" type="slidenum">
              <a:rPr lang="es-CL" smtClean="0"/>
              <a:t>34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58328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sz="1200" dirty="0" smtClean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CL" dirty="0" smtClean="0"/>
              <a:t>Se</a:t>
            </a:r>
            <a:r>
              <a:rPr lang="es-CL" baseline="0" dirty="0" smtClean="0"/>
              <a:t> sugiere delimitar funciones en aquellos servicios en que pudiera funcionalmente realizarse. Necesariamente debe considerarse la realidad de los distintos servicios públicos.</a:t>
            </a: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94913-7F1C-441D-824A-C00283AC3635}" type="slidenum">
              <a:rPr lang="es-CL" smtClean="0"/>
              <a:t>35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6643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sz="1200" dirty="0" smtClean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Norma suple </a:t>
            </a:r>
            <a:r>
              <a:rPr lang="es-CL" sz="12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silencio de las bases</a:t>
            </a:r>
            <a:endParaRPr lang="es-MX" sz="1200" smtClean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94913-7F1C-441D-824A-C00283AC3635}" type="slidenum">
              <a:rPr lang="es-CL" smtClean="0"/>
              <a:t>36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08551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sz="1200" dirty="0" smtClean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Norma suple </a:t>
            </a:r>
            <a:r>
              <a:rPr lang="es-CL" sz="12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silencio de las bases</a:t>
            </a:r>
            <a:endParaRPr lang="es-MX" sz="1200" smtClean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94913-7F1C-441D-824A-C00283AC3635}" type="slidenum">
              <a:rPr lang="es-CL" smtClean="0"/>
              <a:t>37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61368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 smtClean="0"/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94913-7F1C-441D-824A-C00283AC3635}" type="slidenum">
              <a:rPr lang="es-CL" smtClean="0">
                <a:solidFill>
                  <a:prstClr val="black"/>
                </a:solidFill>
              </a:rPr>
              <a:pPr/>
              <a:t>38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350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MX" sz="12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Facultad discrecional </a:t>
            </a:r>
            <a:r>
              <a:rPr lang="es-MX" sz="12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la Dirección ChileCompra</a:t>
            </a:r>
          </a:p>
          <a:p>
            <a:pPr algn="just"/>
            <a:endParaRPr lang="es-MX" sz="1200" dirty="0" smtClean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MX" sz="12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Debe indicarse en las </a:t>
            </a:r>
            <a:r>
              <a:rPr lang="es-MX" sz="12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bases</a:t>
            </a: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94913-7F1C-441D-824A-C00283AC3635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2836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1" dirty="0" smtClean="0">
                <a:solidFill>
                  <a:schemeClr val="bg2">
                    <a:lumMod val="50000"/>
                  </a:schemeClr>
                </a:solidFill>
              </a:rPr>
              <a:t>Solidaridad</a:t>
            </a:r>
            <a:r>
              <a:rPr lang="es-MX" sz="1200" dirty="0" smtClean="0">
                <a:solidFill>
                  <a:schemeClr val="bg2">
                    <a:lumMod val="50000"/>
                  </a:schemeClr>
                </a:solidFill>
              </a:rPr>
              <a:t> entre las partes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1" dirty="0" smtClean="0">
                <a:solidFill>
                  <a:schemeClr val="bg2">
                    <a:lumMod val="50000"/>
                  </a:schemeClr>
                </a:solidFill>
              </a:rPr>
              <a:t>Vigencia </a:t>
            </a:r>
            <a:r>
              <a:rPr lang="es-CL" sz="1200" dirty="0" smtClean="0">
                <a:solidFill>
                  <a:schemeClr val="bg2">
                    <a:lumMod val="50000"/>
                  </a:schemeClr>
                </a:solidFill>
              </a:rPr>
              <a:t>de la Unión equivalente a la del </a:t>
            </a:r>
            <a:r>
              <a:rPr lang="es-CL" sz="1200" b="1" dirty="0" smtClean="0">
                <a:solidFill>
                  <a:schemeClr val="bg2">
                    <a:lumMod val="50000"/>
                  </a:schemeClr>
                </a:solidFill>
              </a:rPr>
              <a:t>contrato </a:t>
            </a:r>
            <a:r>
              <a:rPr lang="es-CL" sz="1200" dirty="0" smtClean="0">
                <a:solidFill>
                  <a:schemeClr val="bg2">
                    <a:lumMod val="50000"/>
                  </a:schemeClr>
                </a:solidFill>
              </a:rPr>
              <a:t>adjudicado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1" dirty="0" smtClean="0">
                <a:solidFill>
                  <a:schemeClr val="bg2">
                    <a:lumMod val="50000"/>
                  </a:schemeClr>
                </a:solidFill>
              </a:rPr>
              <a:t>Inhabilidades</a:t>
            </a:r>
            <a:r>
              <a:rPr lang="es-MX" sz="1200" dirty="0" smtClean="0">
                <a:solidFill>
                  <a:schemeClr val="bg2">
                    <a:lumMod val="50000"/>
                  </a:schemeClr>
                </a:solidFill>
              </a:rPr>
              <a:t> para contratar afectan </a:t>
            </a:r>
            <a:r>
              <a:rPr lang="es-MX" sz="1200" b="1" dirty="0" smtClean="0">
                <a:solidFill>
                  <a:schemeClr val="bg2">
                    <a:lumMod val="50000"/>
                  </a:schemeClr>
                </a:solidFill>
              </a:rPr>
              <a:t>individualmente</a:t>
            </a:r>
            <a:r>
              <a:rPr lang="es-MX" sz="1200" dirty="0" smtClean="0">
                <a:solidFill>
                  <a:schemeClr val="bg2">
                    <a:lumMod val="50000"/>
                  </a:schemeClr>
                </a:solidFill>
              </a:rPr>
              <a:t> a los miembros de la Unión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2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94913-7F1C-441D-824A-C00283AC3635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1122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1" dirty="0" smtClean="0">
                <a:solidFill>
                  <a:schemeClr val="bg2">
                    <a:lumMod val="50000"/>
                  </a:schemeClr>
                </a:solidFill>
              </a:rPr>
              <a:t>Solidaridad</a:t>
            </a:r>
            <a:r>
              <a:rPr lang="es-MX" sz="1200" dirty="0" smtClean="0">
                <a:solidFill>
                  <a:schemeClr val="bg2">
                    <a:lumMod val="50000"/>
                  </a:schemeClr>
                </a:solidFill>
              </a:rPr>
              <a:t> entre las partes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1" dirty="0" smtClean="0">
                <a:solidFill>
                  <a:schemeClr val="bg2">
                    <a:lumMod val="50000"/>
                  </a:schemeClr>
                </a:solidFill>
              </a:rPr>
              <a:t>Vigencia </a:t>
            </a:r>
            <a:r>
              <a:rPr lang="es-CL" sz="1200" dirty="0" smtClean="0">
                <a:solidFill>
                  <a:schemeClr val="bg2">
                    <a:lumMod val="50000"/>
                  </a:schemeClr>
                </a:solidFill>
              </a:rPr>
              <a:t>de la Unión equivalente a la del </a:t>
            </a:r>
            <a:r>
              <a:rPr lang="es-CL" sz="1200" b="1" dirty="0" smtClean="0">
                <a:solidFill>
                  <a:schemeClr val="bg2">
                    <a:lumMod val="50000"/>
                  </a:schemeClr>
                </a:solidFill>
              </a:rPr>
              <a:t>contrato </a:t>
            </a:r>
            <a:r>
              <a:rPr lang="es-CL" sz="1200" dirty="0" smtClean="0">
                <a:solidFill>
                  <a:schemeClr val="bg2">
                    <a:lumMod val="50000"/>
                  </a:schemeClr>
                </a:solidFill>
              </a:rPr>
              <a:t>adjudicado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1" dirty="0" smtClean="0">
                <a:solidFill>
                  <a:schemeClr val="bg2">
                    <a:lumMod val="50000"/>
                  </a:schemeClr>
                </a:solidFill>
              </a:rPr>
              <a:t>Inhabilidades</a:t>
            </a:r>
            <a:r>
              <a:rPr lang="es-MX" sz="1200" dirty="0" smtClean="0">
                <a:solidFill>
                  <a:schemeClr val="bg2">
                    <a:lumMod val="50000"/>
                  </a:schemeClr>
                </a:solidFill>
              </a:rPr>
              <a:t> para contratar afectan </a:t>
            </a:r>
            <a:r>
              <a:rPr lang="es-MX" sz="1200" b="1" dirty="0" smtClean="0">
                <a:solidFill>
                  <a:schemeClr val="bg2">
                    <a:lumMod val="50000"/>
                  </a:schemeClr>
                </a:solidFill>
              </a:rPr>
              <a:t>individualmente</a:t>
            </a:r>
            <a:r>
              <a:rPr lang="es-MX" sz="1200" dirty="0" smtClean="0">
                <a:solidFill>
                  <a:schemeClr val="bg2">
                    <a:lumMod val="50000"/>
                  </a:schemeClr>
                </a:solidFill>
              </a:rPr>
              <a:t> a los miembros de la Unión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2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94913-7F1C-441D-824A-C00283AC3635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1213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Excepciones legales </a:t>
            </a:r>
            <a:r>
              <a:rPr lang="es-CL" sz="12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establezcan un plazo distinto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Previo al pago, debe certificarse la </a:t>
            </a:r>
            <a:r>
              <a:rPr lang="es-CL" sz="12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recepción conforme </a:t>
            </a:r>
            <a:r>
              <a:rPr lang="es-CL" sz="12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los bienes o servicios adquiridos</a:t>
            </a:r>
            <a:endParaRPr lang="es-MX" sz="1200" dirty="0" smtClean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sz="1200" dirty="0" smtClean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94913-7F1C-441D-824A-C00283AC3635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06984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Excepciones legales </a:t>
            </a:r>
            <a:r>
              <a:rPr lang="es-CL" sz="12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establezcan un plazo distinto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Previo al pago, debe certificarse la </a:t>
            </a:r>
            <a:r>
              <a:rPr lang="es-CL" sz="12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recepción conforme </a:t>
            </a:r>
            <a:r>
              <a:rPr lang="es-CL" sz="12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los bienes o servicios adquiridos</a:t>
            </a:r>
            <a:endParaRPr lang="es-MX" sz="1200" dirty="0" smtClean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sz="1200" dirty="0" smtClean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94913-7F1C-441D-824A-C00283AC3635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19566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94913-7F1C-441D-824A-C00283AC3635}" type="slidenum">
              <a:rPr lang="es-CL" smtClean="0">
                <a:solidFill>
                  <a:prstClr val="black"/>
                </a:solidFill>
              </a:rPr>
              <a:pPr/>
              <a:t>10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059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02-12-2015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2219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02-12-2015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8418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02-12-2015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3011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89EA1D1-F82E-4A29-A12B-9FEF60718707}" type="datetimeFigureOut">
              <a:rPr lang="es-CL"/>
              <a:pPr>
                <a:defRPr/>
              </a:pPr>
              <a:t>02-12-2015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438D8F0-940F-4DCB-9EDA-7BCA73BC1ECA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240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E1DC1D0-8179-4FB3-A26E-CE8E4D90B74D}" type="datetimeFigureOut">
              <a:rPr lang="es-CL"/>
              <a:pPr>
                <a:defRPr/>
              </a:pPr>
              <a:t>02-12-2015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77ED950-8064-424F-BC36-D858AE0C884A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51412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E3ECCD2-921D-41C0-B701-95BABBEE18AE}" type="datetimeFigureOut">
              <a:rPr lang="es-CL"/>
              <a:pPr>
                <a:defRPr/>
              </a:pPr>
              <a:t>02-12-2015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8EC0510-EDC6-48ED-8CA9-99D5FB8D054A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04691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395E11A-EC10-4C52-ACFB-5124D3B985B1}" type="datetimeFigureOut">
              <a:rPr lang="es-CL"/>
              <a:pPr>
                <a:defRPr/>
              </a:pPr>
              <a:t>02-12-2015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3C88149-5916-4FCC-964F-4880CC994707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7837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86615F1-FBDD-47C5-9080-D75C6FCB86B0}" type="datetimeFigureOut">
              <a:rPr lang="es-CL"/>
              <a:pPr>
                <a:defRPr/>
              </a:pPr>
              <a:t>02-12-2015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9577F63-194D-418D-B85D-29BF2D87FA18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2016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B4230B5-1733-445F-B9B4-55B351C668BF}" type="datetimeFigureOut">
              <a:rPr lang="es-CL"/>
              <a:pPr>
                <a:defRPr/>
              </a:pPr>
              <a:t>02-12-2015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F48623B-B315-4160-B71C-C55111D4D18C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1567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0543BEF-7B0C-4445-BC37-6EB9AAA9C331}" type="datetimeFigureOut">
              <a:rPr lang="es-CL"/>
              <a:pPr>
                <a:defRPr/>
              </a:pPr>
              <a:t>02-12-2015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39F1015-106E-480F-9F3B-A873EEB5D65D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7129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939790C-C8CA-45D6-BE96-EEC5B62FCF95}" type="datetimeFigureOut">
              <a:rPr lang="es-CL"/>
              <a:pPr>
                <a:defRPr/>
              </a:pPr>
              <a:t>02-12-2015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308DE80-5CD5-47DB-842C-B81B4C44AE09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2543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02-12-2015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42929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C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EF37494-91A4-44FA-8661-29054944B393}" type="datetimeFigureOut">
              <a:rPr lang="es-CL"/>
              <a:pPr>
                <a:defRPr/>
              </a:pPr>
              <a:t>02-12-2015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9D55584-5676-4AB0-82C0-FB7C3F2282C5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5837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615A311-277E-40FE-B4FF-5DF287C66B67}" type="datetimeFigureOut">
              <a:rPr lang="es-CL"/>
              <a:pPr>
                <a:defRPr/>
              </a:pPr>
              <a:t>02-12-2015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5E805F1-B96A-4E06-8A2B-4CADC8AADD85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19180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A392C22-4F20-49BA-9228-2026C688AB2A}" type="datetimeFigureOut">
              <a:rPr lang="es-CL"/>
              <a:pPr>
                <a:defRPr/>
              </a:pPr>
              <a:t>02-12-2015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DBDAB29-B981-4D94-BB01-64E3B49BE9B6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556111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02-12-2015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1060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02-12-2015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408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02-12-2015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021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02-12-2015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887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02-12-2015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2648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02-12-2015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0201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02-12-2015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66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02-12-2015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703592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02-12-2015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3047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02-12-2015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4918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02-12-2015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1568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02-12-2015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4683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69CC8E-E949-4CA2-AE67-3F3A70D65F2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02-12-2015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38D8F0-940F-4DCB-9EDA-7BCA73BC1ECA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784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0D8A45-791D-4E22-B748-2F5DBBB0DF3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02-12-2015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ED950-8064-424F-BC36-D858AE0C884A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372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3F3B27-79D2-441C-A5B5-A75A137DFB9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02-12-2015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EC0510-EDC6-48ED-8CA9-99D5FB8D054A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909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502090-4365-4E5A-A3BC-7904F208BD02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02-12-2015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88149-5916-4FCC-964F-4880CC99470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766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08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02-12-2015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97089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02-12-2015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59006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02-12-2015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1210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02-12-2015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8479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02-12-2015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3460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02-12-2015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5202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72080-8B28-4CD2-BB69-5B3144796B11}" type="datetimeFigureOut">
              <a:rPr lang="es-CL" smtClean="0"/>
              <a:t>02-12-2015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2E2F6-5CD1-4B09-988F-8DCB2DC49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25733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L" smtClean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1EC1BFB9-308F-465E-B6F0-303C8C042A63}" type="datetimeFigureOut">
              <a:rPr lang="es-CL"/>
              <a:pPr>
                <a:defRPr/>
              </a:pPr>
              <a:t>02-12-2015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4BA97D42-4FCF-4D8E-A721-5FD2FE0AECF8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2134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72080-8B28-4CD2-BB69-5B3144796B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02-12-2015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2E2F6-5CD1-4B09-988F-8DCB2DC4932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568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2220B-1550-4044-B048-906AF1869A12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02-12-2015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2E2F6-5CD1-4B09-988F-8DCB2DC4932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51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9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0.jpe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cid:image001.png@01D0CE10.59315BF0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982890" y="3545817"/>
            <a:ext cx="59413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A.P. Sergio Calderón Rozas</a:t>
            </a:r>
          </a:p>
          <a:p>
            <a:pPr algn="ctr"/>
            <a:r>
              <a:rPr lang="es-C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Profesional - Departamento de Compradores</a:t>
            </a:r>
            <a:endParaRPr lang="es-CL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CuadroTexto 4"/>
          <p:cNvSpPr txBox="1">
            <a:spLocks noChangeArrowheads="1"/>
          </p:cNvSpPr>
          <p:nvPr/>
        </p:nvSpPr>
        <p:spPr bwMode="auto">
          <a:xfrm>
            <a:off x="1583345" y="2428001"/>
            <a:ext cx="8740457" cy="105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s-CL" sz="3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Modificaciones al Reglamento </a:t>
            </a:r>
            <a:endParaRPr lang="es-CL" sz="30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buNone/>
            </a:pPr>
            <a:r>
              <a:rPr lang="es-CL" sz="3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s-CL" sz="3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Compras </a:t>
            </a:r>
            <a:r>
              <a:rPr lang="es-CL" sz="3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Públicas</a:t>
            </a:r>
          </a:p>
        </p:txBody>
      </p:sp>
    </p:spTree>
    <p:extLst>
      <p:ext uri="{BB962C8B-B14F-4D97-AF65-F5344CB8AC3E}">
        <p14:creationId xmlns:p14="http://schemas.microsoft.com/office/powerpoint/2010/main" val="254975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739912" y="2617030"/>
            <a:ext cx="9690088" cy="122344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s-CL" sz="2400" kern="1200" dirty="0" smtClean="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s-CL" sz="3000" dirty="0">
                <a:solidFill>
                  <a:schemeClr val="bg2">
                    <a:lumMod val="50000"/>
                  </a:schemeClr>
                </a:solidFill>
              </a:rPr>
              <a:t>Considerar </a:t>
            </a:r>
            <a:r>
              <a:rPr lang="es-CL" sz="3000" b="1" dirty="0">
                <a:solidFill>
                  <a:schemeClr val="bg2">
                    <a:lumMod val="50000"/>
                  </a:schemeClr>
                </a:solidFill>
              </a:rPr>
              <a:t>criterios inclusivos</a:t>
            </a:r>
            <a:r>
              <a:rPr lang="es-CL" sz="3000" dirty="0">
                <a:solidFill>
                  <a:schemeClr val="bg2">
                    <a:lumMod val="50000"/>
                  </a:schemeClr>
                </a:solidFill>
              </a:rPr>
              <a:t> en la evaluación de las ofertas</a:t>
            </a:r>
          </a:p>
        </p:txBody>
      </p:sp>
    </p:spTree>
    <p:extLst>
      <p:ext uri="{BB962C8B-B14F-4D97-AF65-F5344CB8AC3E}">
        <p14:creationId xmlns:p14="http://schemas.microsoft.com/office/powerpoint/2010/main" val="336661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ángulo 7"/>
          <p:cNvSpPr>
            <a:spLocks noChangeArrowheads="1"/>
          </p:cNvSpPr>
          <p:nvPr/>
        </p:nvSpPr>
        <p:spPr bwMode="auto">
          <a:xfrm>
            <a:off x="893547" y="664310"/>
            <a:ext cx="105068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9pPr>
          </a:lstStyle>
          <a:p>
            <a:pPr algn="just"/>
            <a:r>
              <a:rPr lang="es-CL" sz="3600" b="1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¿Cómo?</a:t>
            </a:r>
            <a:endParaRPr lang="es-MX" sz="3600" dirty="0" smtClean="0">
              <a:solidFill>
                <a:srgbClr val="E7E6E6">
                  <a:lumMod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619950" y="4698045"/>
            <a:ext cx="32841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Facilitar la Contratación</a:t>
            </a:r>
            <a:endParaRPr lang="es-CL" sz="3200" b="1" dirty="0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229732" y="4698045"/>
            <a:ext cx="39969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Evaluar la Inclusividad</a:t>
            </a:r>
            <a:endParaRPr lang="es-CL" sz="3200" b="1" dirty="0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9" t="32451" r="28274" b="31277"/>
          <a:stretch/>
        </p:blipFill>
        <p:spPr bwMode="auto">
          <a:xfrm>
            <a:off x="1619950" y="1811418"/>
            <a:ext cx="3284113" cy="276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402" y="544608"/>
            <a:ext cx="2717585" cy="415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0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CuadroTexto 9"/>
          <p:cNvSpPr txBox="1">
            <a:spLocks noChangeArrowheads="1"/>
          </p:cNvSpPr>
          <p:nvPr/>
        </p:nvSpPr>
        <p:spPr bwMode="auto">
          <a:xfrm>
            <a:off x="976304" y="695087"/>
            <a:ext cx="1034134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3000" b="1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Nueva causal de trato directo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000" b="1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(Artículo 10, número 7, letra N)</a:t>
            </a:r>
            <a:endParaRPr lang="es-MX" sz="2000" dirty="0">
              <a:solidFill>
                <a:schemeClr val="bg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ángulo 7"/>
          <p:cNvSpPr>
            <a:spLocks noChangeArrowheads="1"/>
          </p:cNvSpPr>
          <p:nvPr/>
        </p:nvSpPr>
        <p:spPr bwMode="auto">
          <a:xfrm>
            <a:off x="1013591" y="2170622"/>
            <a:ext cx="10627949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9pPr>
          </a:lstStyle>
          <a:p>
            <a:pPr algn="just"/>
            <a:r>
              <a:rPr lang="es-MX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Adquisiciones </a:t>
            </a:r>
            <a:r>
              <a:rPr lang="es-MX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inferiores a 10 </a:t>
            </a:r>
            <a:r>
              <a:rPr lang="es-MX" sz="20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UTM</a:t>
            </a:r>
            <a:endParaRPr lang="es-MX" sz="2000" b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privilegien </a:t>
            </a:r>
            <a:r>
              <a:rPr lang="es-CL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materias de alto impacto social 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(desarrollo </a:t>
            </a:r>
            <a:r>
              <a:rPr lang="es-CL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inclusivo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impulso a </a:t>
            </a: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es-CL" sz="2000" dirty="0" err="1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Mipe</a:t>
            </a: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descentralización 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</a:t>
            </a: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desarrollo 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local, protección del </a:t>
            </a:r>
            <a:r>
              <a:rPr lang="es-CL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medio ambiente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contratación 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personas en situación de </a:t>
            </a:r>
            <a:r>
              <a:rPr lang="es-CL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discapacidad o de vulnerabilidad social</a:t>
            </a: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s-CL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Causal que </a:t>
            </a:r>
            <a:r>
              <a:rPr lang="es-CL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requiere </a:t>
            </a:r>
            <a:r>
              <a:rPr lang="es-CL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</a:t>
            </a:r>
            <a:r>
              <a:rPr lang="es-CL" sz="20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cotizaciones</a:t>
            </a:r>
            <a:endParaRPr lang="es-MX" sz="2000" b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MX" sz="2000" b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MX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1160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CuadroTexto 9"/>
          <p:cNvSpPr txBox="1">
            <a:spLocks noChangeArrowheads="1"/>
          </p:cNvSpPr>
          <p:nvPr/>
        </p:nvSpPr>
        <p:spPr bwMode="auto">
          <a:xfrm>
            <a:off x="976304" y="695087"/>
            <a:ext cx="1034134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3000" b="1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Contenido mínimo de las bases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000" b="1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(Artículo 22)</a:t>
            </a:r>
            <a:endParaRPr lang="es-MX" sz="2000" dirty="0">
              <a:solidFill>
                <a:schemeClr val="bg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ángulo 7"/>
          <p:cNvSpPr>
            <a:spLocks noChangeArrowheads="1"/>
          </p:cNvSpPr>
          <p:nvPr/>
        </p:nvSpPr>
        <p:spPr bwMode="auto">
          <a:xfrm>
            <a:off x="976304" y="1942022"/>
            <a:ext cx="1062794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9pPr>
          </a:lstStyle>
          <a:p>
            <a:pPr algn="just"/>
            <a:r>
              <a:rPr lang="es-MX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Prestación de </a:t>
            </a:r>
            <a:r>
              <a:rPr lang="es-MX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servicios </a:t>
            </a:r>
            <a:r>
              <a:rPr lang="es-MX" sz="20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habituales</a:t>
            </a:r>
            <a:r>
              <a:rPr lang="es-MX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MX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deban contratarse </a:t>
            </a:r>
            <a:r>
              <a:rPr lang="es-MX" sz="20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periódicamente</a:t>
            </a:r>
            <a:endParaRPr lang="es-MX" sz="2000" b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Debe </a:t>
            </a: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incorporarse como criterio 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evaluación, las </a:t>
            </a:r>
            <a:r>
              <a:rPr lang="es-CL" sz="20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mejores </a:t>
            </a:r>
            <a:r>
              <a:rPr lang="es-CL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condiciones de empleo y </a:t>
            </a:r>
            <a:r>
              <a:rPr lang="es-CL" sz="20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remuneraciones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b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MX" sz="2000" b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MX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0796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CuadroTexto 9"/>
          <p:cNvSpPr txBox="1">
            <a:spLocks noChangeArrowheads="1"/>
          </p:cNvSpPr>
          <p:nvPr/>
        </p:nvSpPr>
        <p:spPr bwMode="auto">
          <a:xfrm>
            <a:off x="976304" y="695087"/>
            <a:ext cx="1034134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3000" b="1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Contenido adicional de las bases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000" b="1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(Artículo 23)</a:t>
            </a:r>
            <a:endParaRPr lang="es-MX" sz="2000" dirty="0">
              <a:solidFill>
                <a:schemeClr val="bg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ángulo 7"/>
          <p:cNvSpPr>
            <a:spLocks noChangeArrowheads="1"/>
          </p:cNvSpPr>
          <p:nvPr/>
        </p:nvSpPr>
        <p:spPr bwMode="auto">
          <a:xfrm>
            <a:off x="976304" y="1928575"/>
            <a:ext cx="1062794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9pPr>
          </a:lstStyle>
          <a:p>
            <a:pPr algn="just"/>
            <a:r>
              <a:rPr lang="es-MX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Descripción de </a:t>
            </a:r>
            <a:r>
              <a:rPr lang="es-MX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“materias de alto impacto social</a:t>
            </a:r>
            <a:r>
              <a:rPr lang="es-MX" sz="20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endParaRPr lang="es-MX" sz="2000" b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Normas que privilegien el </a:t>
            </a:r>
            <a:r>
              <a:rPr lang="es-CL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medioambiente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contratación de </a:t>
            </a:r>
            <a:r>
              <a:rPr lang="es-CL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personas en situación de discapacidad 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de </a:t>
            </a:r>
            <a:r>
              <a:rPr lang="es-CL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vulnerabilidad social 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otras materias relacionadas con el </a:t>
            </a:r>
            <a:r>
              <a:rPr lang="es-CL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desarrollo </a:t>
            </a:r>
            <a:r>
              <a:rPr lang="es-CL" sz="20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inclusivo</a:t>
            </a:r>
            <a:endParaRPr lang="es-CL" sz="2000" b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</a:t>
            </a:r>
            <a:r>
              <a:rPr lang="es-MX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puede ser el </a:t>
            </a:r>
            <a:r>
              <a:rPr lang="es-MX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único criterio </a:t>
            </a:r>
            <a:r>
              <a:rPr lang="es-MX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determine la </a:t>
            </a:r>
            <a:r>
              <a:rPr lang="es-MX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adjudicación</a:t>
            </a:r>
            <a:endParaRPr lang="es-MX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MX" sz="2000" b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MX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0623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9"/>
          <p:cNvSpPr txBox="1">
            <a:spLocks noChangeArrowheads="1"/>
          </p:cNvSpPr>
          <p:nvPr/>
        </p:nvSpPr>
        <p:spPr bwMode="auto">
          <a:xfrm>
            <a:off x="1245347" y="2601360"/>
            <a:ext cx="10477261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CL" sz="32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Mejorar los procedimientos</a:t>
            </a:r>
          </a:p>
          <a:p>
            <a:endParaRPr lang="es-CL" sz="3000" b="1" dirty="0">
              <a:solidFill>
                <a:srgbClr val="E7E6E6">
                  <a:lumMod val="50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8853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ángulo 7"/>
          <p:cNvSpPr>
            <a:spLocks noChangeArrowheads="1"/>
          </p:cNvSpPr>
          <p:nvPr/>
        </p:nvSpPr>
        <p:spPr bwMode="auto">
          <a:xfrm>
            <a:off x="847516" y="525810"/>
            <a:ext cx="105068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9pPr>
          </a:lstStyle>
          <a:p>
            <a:pPr algn="just"/>
            <a:r>
              <a:rPr lang="es-CL" sz="3600" b="1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¿Cómo?</a:t>
            </a:r>
            <a:endParaRPr lang="es-MX" sz="3600" b="1" dirty="0" smtClean="0">
              <a:solidFill>
                <a:srgbClr val="E7E6E6">
                  <a:lumMod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19705" y="4888097"/>
            <a:ext cx="3284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Mejorar</a:t>
            </a:r>
            <a:endParaRPr lang="es-CL" sz="3200" b="1" dirty="0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731742" y="5167043"/>
            <a:ext cx="3996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Corregir</a:t>
            </a:r>
            <a:endParaRPr lang="es-CL" sz="3200" b="1" dirty="0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893785" y="4845715"/>
            <a:ext cx="3996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Aclarar</a:t>
            </a:r>
            <a:endParaRPr lang="es-CL" sz="3200" b="1" dirty="0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9" t="21392" r="28432" b="12220"/>
          <a:stretch/>
        </p:blipFill>
        <p:spPr bwMode="auto">
          <a:xfrm>
            <a:off x="295148" y="1972360"/>
            <a:ext cx="3133229" cy="291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6" t="23509" r="22839" b="24017"/>
          <a:stretch/>
        </p:blipFill>
        <p:spPr bwMode="auto">
          <a:xfrm>
            <a:off x="3815707" y="2202816"/>
            <a:ext cx="3945212" cy="288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8" t="20705" r="17337" b="16288"/>
          <a:stretch/>
        </p:blipFill>
        <p:spPr bwMode="auto">
          <a:xfrm>
            <a:off x="7886632" y="2202815"/>
            <a:ext cx="4004118" cy="26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80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CuadroTexto 9"/>
          <p:cNvSpPr txBox="1">
            <a:spLocks noChangeArrowheads="1"/>
          </p:cNvSpPr>
          <p:nvPr/>
        </p:nvSpPr>
        <p:spPr bwMode="auto">
          <a:xfrm>
            <a:off x="976304" y="695087"/>
            <a:ext cx="1034134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3000" b="1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Consultas al mercado </a:t>
            </a:r>
            <a:r>
              <a:rPr lang="es-MX" sz="2000" b="1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(Artículo 13 bis)</a:t>
            </a:r>
            <a:endParaRPr lang="es-MX" sz="2000" dirty="0">
              <a:solidFill>
                <a:schemeClr val="bg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ángulo 7"/>
          <p:cNvSpPr>
            <a:spLocks noChangeArrowheads="1"/>
          </p:cNvSpPr>
          <p:nvPr/>
        </p:nvSpPr>
        <p:spPr bwMode="auto">
          <a:xfrm>
            <a:off x="976304" y="1624712"/>
            <a:ext cx="10627949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Procesos de consulta a los proveedores (</a:t>
            </a:r>
            <a:r>
              <a:rPr lang="es-MX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previo</a:t>
            </a:r>
            <a:r>
              <a:rPr lang="es-MX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elaboración de </a:t>
            </a:r>
            <a:r>
              <a:rPr lang="es-MX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bases</a:t>
            </a:r>
            <a:r>
              <a:rPr lang="es-MX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s-MX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Llamados públicos y </a:t>
            </a:r>
            <a:r>
              <a:rPr lang="es-MX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abiertos</a:t>
            </a:r>
            <a:endParaRPr lang="es-MX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Convocados a través del </a:t>
            </a:r>
            <a:r>
              <a:rPr lang="es-MX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de </a:t>
            </a:r>
            <a:r>
              <a:rPr lang="es-MX" sz="20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Información</a:t>
            </a:r>
            <a:endParaRPr lang="es-MX" sz="2000" b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Avisos en diarios o medios de circulación internacional, nacional o </a:t>
            </a:r>
            <a:r>
              <a:rPr lang="es-CL" sz="20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regional (Esto es lo nuevo)</a:t>
            </a:r>
            <a:endParaRPr lang="es-CL" sz="2000" b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000" b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MX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68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CuadroTexto 9"/>
          <p:cNvSpPr txBox="1">
            <a:spLocks noChangeArrowheads="1"/>
          </p:cNvSpPr>
          <p:nvPr/>
        </p:nvSpPr>
        <p:spPr bwMode="auto">
          <a:xfrm>
            <a:off x="976304" y="695087"/>
            <a:ext cx="1034134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3000" b="1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Grandes compras </a:t>
            </a:r>
            <a:r>
              <a:rPr lang="es-MX" sz="2000" b="1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(Artículo 14 bis)</a:t>
            </a:r>
            <a:endParaRPr lang="es-MX" sz="2000" dirty="0">
              <a:solidFill>
                <a:schemeClr val="bg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ángulo 7"/>
          <p:cNvSpPr>
            <a:spLocks noChangeArrowheads="1"/>
          </p:cNvSpPr>
          <p:nvPr/>
        </p:nvSpPr>
        <p:spPr bwMode="auto">
          <a:xfrm>
            <a:off x="497333" y="1461426"/>
            <a:ext cx="686141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Comunicación de </a:t>
            </a:r>
            <a:r>
              <a:rPr lang="es-MX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Intención </a:t>
            </a:r>
            <a:r>
              <a:rPr lang="es-MX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s-MX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Compra </a:t>
            </a:r>
            <a:r>
              <a:rPr lang="es-MX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s-MX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</a:t>
            </a:r>
            <a:r>
              <a:rPr lang="es-MX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proveedores </a:t>
            </a:r>
            <a:r>
              <a:rPr lang="es-MX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adjudicados por Categoría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Plazo mínimo de </a:t>
            </a:r>
            <a:r>
              <a:rPr lang="es-MX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días hábiles </a:t>
            </a:r>
            <a:r>
              <a:rPr lang="es-MX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 la publicación de Intención de Compra y </a:t>
            </a:r>
            <a:r>
              <a:rPr lang="es-MX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presentación </a:t>
            </a:r>
            <a:r>
              <a:rPr lang="es-MX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s-MX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ofertas</a:t>
            </a:r>
            <a:endParaRPr lang="es-MX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Criterios </a:t>
            </a:r>
            <a:r>
              <a:rPr lang="es-MX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evaluación </a:t>
            </a:r>
            <a:r>
              <a:rPr lang="es-MX" sz="20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especiales </a:t>
            </a:r>
            <a:r>
              <a:rPr lang="es-MX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las bases de licitación</a:t>
            </a:r>
            <a:endParaRPr lang="es-MX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Omisión de procedimiento de Grandes Compras en casos de </a:t>
            </a:r>
            <a:r>
              <a:rPr lang="es-CL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emergencia, urgencia o </a:t>
            </a:r>
            <a:r>
              <a:rPr lang="es-CL" sz="20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imprevisto</a:t>
            </a:r>
            <a:endParaRPr lang="es-MX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000" b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MX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5130" y="2005712"/>
            <a:ext cx="4610421" cy="278400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7455130" y="4225264"/>
            <a:ext cx="4610421" cy="269875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7096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CuadroTexto 9"/>
          <p:cNvSpPr txBox="1">
            <a:spLocks noChangeArrowheads="1"/>
          </p:cNvSpPr>
          <p:nvPr/>
        </p:nvSpPr>
        <p:spPr bwMode="auto">
          <a:xfrm>
            <a:off x="976304" y="695087"/>
            <a:ext cx="1034134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3000" b="1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Certificado de indisponibilidad </a:t>
            </a:r>
            <a:r>
              <a:rPr lang="es-MX" sz="2000" b="1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(Artículo 62)</a:t>
            </a:r>
            <a:endParaRPr lang="es-MX" sz="2000" dirty="0">
              <a:solidFill>
                <a:schemeClr val="bg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ángulo 7"/>
          <p:cNvSpPr>
            <a:spLocks noChangeArrowheads="1"/>
          </p:cNvSpPr>
          <p:nvPr/>
        </p:nvSpPr>
        <p:spPr bwMode="auto">
          <a:xfrm>
            <a:off x="976304" y="1624712"/>
            <a:ext cx="1062794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Indisponibilidad técnica </a:t>
            </a: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la plataforma Mercado Público (permite 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presentación de ofertas fuera del </a:t>
            </a: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sistema)</a:t>
            </a:r>
            <a:endParaRPr lang="es-CL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Certificado de la </a:t>
            </a:r>
            <a:r>
              <a:rPr lang="es-CL" sz="20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Dirección ChileCompra</a:t>
            </a: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que puede ser solicitado </a:t>
            </a:r>
            <a:r>
              <a:rPr lang="es-CL" sz="20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hasta 24 horas </a:t>
            </a: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después al 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cierre de la recepción de </a:t>
            </a: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ofertas</a:t>
            </a:r>
            <a:endParaRPr lang="es-CL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b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Plazo de </a:t>
            </a:r>
            <a:r>
              <a:rPr lang="es-CL" sz="20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dos </a:t>
            </a:r>
            <a:r>
              <a:rPr lang="es-CL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días hábiles </a:t>
            </a: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presentación de </a:t>
            </a: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ofertas 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fuera del </a:t>
            </a: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</a:t>
            </a:r>
            <a:endParaRPr lang="es-CL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000" b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MX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55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CuadroTexto 9"/>
          <p:cNvSpPr txBox="1">
            <a:spLocks noChangeArrowheads="1"/>
          </p:cNvSpPr>
          <p:nvPr/>
        </p:nvSpPr>
        <p:spPr bwMode="auto">
          <a:xfrm>
            <a:off x="1358806" y="940746"/>
            <a:ext cx="54120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3000" b="1" dirty="0" smtClean="0">
                <a:solidFill>
                  <a:srgbClr val="0F69B4"/>
                </a:solidFill>
                <a:latin typeface="Verdana" panose="020B0604030504040204" pitchFamily="34" charset="0"/>
                <a:ea typeface="ヒラギノ角ゴ ProN W3"/>
                <a:cs typeface="ヒラギノ角ゴ ProN W3"/>
              </a:rPr>
              <a:t>Objetivos</a:t>
            </a:r>
            <a:endParaRPr lang="es-MX" sz="3000" b="1" dirty="0">
              <a:solidFill>
                <a:srgbClr val="0F69B4"/>
              </a:solidFill>
              <a:latin typeface="Verdana" panose="020B0604030504040204" pitchFamily="34" charset="0"/>
              <a:ea typeface="ヒラギノ角ゴ ProN W3"/>
              <a:cs typeface="ヒラギノ角ゴ ProN W3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ángulo 7"/>
          <p:cNvSpPr>
            <a:spLocks noChangeArrowheads="1"/>
          </p:cNvSpPr>
          <p:nvPr/>
        </p:nvSpPr>
        <p:spPr bwMode="auto">
          <a:xfrm>
            <a:off x="1370530" y="1677114"/>
            <a:ext cx="938637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9pPr>
          </a:lstStyle>
          <a:p>
            <a:pPr marL="457200" indent="-457200" algn="just">
              <a:buAutoNum type="arabicPeriod"/>
            </a:pP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Impulsar 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las </a:t>
            </a:r>
            <a:r>
              <a:rPr lang="es-CL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empresas de menor </a:t>
            </a:r>
            <a:r>
              <a:rPr lang="es-CL" sz="20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tamaño</a:t>
            </a:r>
            <a:endParaRPr lang="es-CL" sz="2000" b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just">
              <a:buAutoNum type="arabicPeriod"/>
            </a:pPr>
            <a:endParaRPr lang="es-CL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just">
              <a:buAutoNum type="arabicPeriod"/>
            </a:pP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Considerar </a:t>
            </a:r>
            <a:r>
              <a:rPr lang="es-CL" sz="20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criterios </a:t>
            </a:r>
            <a:r>
              <a:rPr lang="es-CL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inclusivos 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la evaluación de las </a:t>
            </a: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ofertas</a:t>
            </a:r>
            <a:endParaRPr lang="es-CL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just">
              <a:buAutoNum type="arabicPeriod"/>
            </a:pPr>
            <a:endParaRPr lang="es-CL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just">
              <a:buAutoNum type="arabicPeriod"/>
            </a:pP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Mejorar los </a:t>
            </a:r>
            <a:r>
              <a:rPr lang="es-CL" sz="20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procedimientos</a:t>
            </a:r>
            <a:endParaRPr lang="es-CL" sz="2000" b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just">
              <a:buAutoNum type="arabicPeriod"/>
            </a:pPr>
            <a:endParaRPr lang="es-CL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just">
              <a:buAutoNum type="arabicPeriod"/>
            </a:pP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Fortalecer los 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principios de </a:t>
            </a:r>
            <a:r>
              <a:rPr lang="es-CL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probidad y transparencia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las compras </a:t>
            </a: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públicas</a:t>
            </a:r>
            <a:endParaRPr lang="es-CL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 flipH="1">
            <a:off x="41092" y="5204177"/>
            <a:ext cx="12045245" cy="940741"/>
            <a:chOff x="7102025" y="1597585"/>
            <a:chExt cx="4435595" cy="1774238"/>
          </a:xfrm>
        </p:grpSpPr>
        <p:sp>
          <p:nvSpPr>
            <p:cNvPr id="7" name="Cheurón 6"/>
            <p:cNvSpPr/>
            <p:nvPr/>
          </p:nvSpPr>
          <p:spPr>
            <a:xfrm>
              <a:off x="7102025" y="1597585"/>
              <a:ext cx="4435595" cy="1774238"/>
            </a:xfrm>
            <a:prstGeom prst="chevron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Cheurón 4"/>
            <p:cNvSpPr/>
            <p:nvPr/>
          </p:nvSpPr>
          <p:spPr>
            <a:xfrm>
              <a:off x="7989144" y="1597585"/>
              <a:ext cx="2661357" cy="17742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012" tIns="64008" rIns="32004" bIns="6400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400" b="1" kern="1200" dirty="0" smtClean="0"/>
                <a:t>Entrada en vigencia: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400" b="1" kern="1200" dirty="0" smtClean="0"/>
                <a:t>10 de agosto de 2015</a:t>
              </a:r>
              <a:endParaRPr lang="es-CL" sz="2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2317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CuadroTexto 9"/>
          <p:cNvSpPr txBox="1">
            <a:spLocks noChangeArrowheads="1"/>
          </p:cNvSpPr>
          <p:nvPr/>
        </p:nvSpPr>
        <p:spPr bwMode="auto">
          <a:xfrm>
            <a:off x="976304" y="695087"/>
            <a:ext cx="1078806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3000" b="1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Efectos derivados del incumplimiento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000" b="1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(Artículo 79 bis)</a:t>
            </a:r>
            <a:endParaRPr lang="es-MX" sz="2000" dirty="0">
              <a:solidFill>
                <a:schemeClr val="bg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ángulo 7"/>
          <p:cNvSpPr>
            <a:spLocks noChangeArrowheads="1"/>
          </p:cNvSpPr>
          <p:nvPr/>
        </p:nvSpPr>
        <p:spPr bwMode="auto">
          <a:xfrm>
            <a:off x="976304" y="1800558"/>
            <a:ext cx="9750312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Multas, cobro de garantías, término anticipado 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contrato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14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Medidas deben estipularse previamente en 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 </a:t>
            </a:r>
            <a:r>
              <a:rPr lang="es-CL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bases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 en el </a:t>
            </a:r>
            <a:r>
              <a:rPr lang="es-CL" sz="20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contrato y </a:t>
            </a: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deben</a:t>
            </a:r>
            <a:r>
              <a:rPr lang="es-CL" sz="20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respetar 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principios de </a:t>
            </a:r>
            <a:r>
              <a:rPr lang="es-CL" sz="2000" b="1" dirty="0" err="1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contradictoriedad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es-CL" sz="2000" b="1" dirty="0" err="1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impugnabilidad</a:t>
            </a:r>
            <a:endParaRPr lang="es-CL" sz="2000" b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14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Proporcionalidad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entre medidas </a:t>
            </a: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gravedad del </a:t>
            </a: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incumplimiento</a:t>
            </a:r>
            <a:endParaRPr lang="es-CL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14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Traslado</a:t>
            </a: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 proveedor para presentación de </a:t>
            </a:r>
            <a:r>
              <a:rPr lang="es-CL" sz="20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descargos</a:t>
            </a:r>
            <a:endParaRPr lang="es-CL" sz="2000" b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14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Aplicación de </a:t>
            </a: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medidas 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través de </a:t>
            </a:r>
            <a:r>
              <a:rPr lang="es-CL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resolución </a:t>
            </a:r>
            <a:r>
              <a:rPr lang="es-CL" sz="20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fundada</a:t>
            </a:r>
            <a:endParaRPr lang="es-CL" sz="2000" b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14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Procedencia de los </a:t>
            </a:r>
            <a:r>
              <a:rPr lang="es-CL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recursos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dispuestos en la </a:t>
            </a:r>
            <a:r>
              <a:rPr lang="es-CL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Ley N° </a:t>
            </a:r>
            <a:r>
              <a:rPr lang="es-CL" sz="20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19.880</a:t>
            </a:r>
            <a:endParaRPr lang="es-CL" sz="2000" b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41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CuadroTexto 9"/>
          <p:cNvSpPr txBox="1">
            <a:spLocks noChangeArrowheads="1"/>
          </p:cNvSpPr>
          <p:nvPr/>
        </p:nvSpPr>
        <p:spPr bwMode="auto">
          <a:xfrm>
            <a:off x="976304" y="695087"/>
            <a:ext cx="1034134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3000" b="1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Readjudicación </a:t>
            </a:r>
            <a:r>
              <a:rPr lang="es-MX" sz="2000" b="1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(Nuevo inciso final artículo 41)</a:t>
            </a:r>
            <a:endParaRPr lang="es-MX" sz="2000" dirty="0">
              <a:solidFill>
                <a:schemeClr val="bg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ángulo 7"/>
          <p:cNvSpPr>
            <a:spLocks noChangeArrowheads="1"/>
          </p:cNvSpPr>
          <p:nvPr/>
        </p:nvSpPr>
        <p:spPr bwMode="auto">
          <a:xfrm>
            <a:off x="976304" y="1624712"/>
            <a:ext cx="10627949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Desistimiento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firmar </a:t>
            </a: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contrato</a:t>
            </a:r>
            <a:r>
              <a:rPr lang="es-MX" sz="20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MX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es-CL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incumplimiento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las demás condiciones y requisitos establecidos en las </a:t>
            </a: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bases</a:t>
            </a:r>
            <a:endParaRPr lang="es-MX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Adjudicación al </a:t>
            </a:r>
            <a:r>
              <a:rPr lang="es-CL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oferente que </a:t>
            </a:r>
            <a:r>
              <a:rPr lang="es-CL" sz="20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sigue </a:t>
            </a:r>
            <a:r>
              <a:rPr lang="es-CL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puntaje 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 adjudicatario </a:t>
            </a: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inicial</a:t>
            </a:r>
            <a:endParaRPr lang="es-CL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Plazo de </a:t>
            </a:r>
            <a:r>
              <a:rPr lang="es-CL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60 días corridos 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contados desde la publicación de la adjudicación </a:t>
            </a: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original</a:t>
            </a:r>
            <a:endParaRPr lang="es-CL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MX" sz="2000" b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MX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89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CuadroTexto 9"/>
          <p:cNvSpPr txBox="1">
            <a:spLocks noChangeArrowheads="1"/>
          </p:cNvSpPr>
          <p:nvPr/>
        </p:nvSpPr>
        <p:spPr bwMode="auto">
          <a:xfrm>
            <a:off x="976304" y="695087"/>
            <a:ext cx="1034134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3000" b="1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Comportamiento contractual anterior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000" b="1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(Nuevo artículo 96 bis)</a:t>
            </a:r>
            <a:endParaRPr lang="es-MX" sz="2000" dirty="0">
              <a:solidFill>
                <a:schemeClr val="bg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ángulo 7"/>
          <p:cNvSpPr>
            <a:spLocks noChangeArrowheads="1"/>
          </p:cNvSpPr>
          <p:nvPr/>
        </p:nvSpPr>
        <p:spPr bwMode="auto">
          <a:xfrm>
            <a:off x="976304" y="1624712"/>
            <a:ext cx="1062794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Registro </a:t>
            </a:r>
            <a:r>
              <a:rPr lang="es-CL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Proveedores 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contendrá </a:t>
            </a: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información respecto del 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comportamiento contractual de los proveedores </a:t>
            </a: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inscritos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Entidades deben obligadamente </a:t>
            </a:r>
            <a:r>
              <a:rPr lang="es-CL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informar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 Registro comportamiento 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contractual anterior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Consideración de 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dicha información en </a:t>
            </a:r>
            <a:r>
              <a:rPr lang="es-CL" sz="20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evaluación</a:t>
            </a: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las </a:t>
            </a: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propuestas</a:t>
            </a:r>
            <a:endParaRPr lang="es-CL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Cumplimiento íntegro y oportuno de las </a:t>
            </a:r>
            <a:r>
              <a:rPr lang="es-CL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obligaciones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cumplimiento de </a:t>
            </a:r>
            <a:r>
              <a:rPr lang="es-CL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plazos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comprometidos, aplicación de </a:t>
            </a:r>
            <a:r>
              <a:rPr lang="es-CL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multas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 otros</a:t>
            </a:r>
            <a:endParaRPr lang="es-CL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000" b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MX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74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CuadroTexto 9"/>
          <p:cNvSpPr txBox="1">
            <a:spLocks noChangeArrowheads="1"/>
          </p:cNvSpPr>
          <p:nvPr/>
        </p:nvSpPr>
        <p:spPr bwMode="auto">
          <a:xfrm>
            <a:off x="976304" y="695087"/>
            <a:ext cx="1034134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3000" b="1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Proyectos de arquitectura y urbanismo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000" b="1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(Nuevo artículo 107 bis)</a:t>
            </a:r>
            <a:endParaRPr lang="es-MX" sz="2000" dirty="0">
              <a:solidFill>
                <a:schemeClr val="bg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ChileCompra</a:t>
            </a:r>
          </a:p>
        </p:txBody>
      </p:sp>
      <p:sp>
        <p:nvSpPr>
          <p:cNvPr id="6" name="Rectángulo 7"/>
          <p:cNvSpPr>
            <a:spLocks noChangeArrowheads="1"/>
          </p:cNvSpPr>
          <p:nvPr/>
        </p:nvSpPr>
        <p:spPr bwMode="auto">
          <a:xfrm>
            <a:off x="976304" y="1884020"/>
            <a:ext cx="10627949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9pPr>
          </a:lstStyle>
          <a:p>
            <a:pPr algn="just"/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Aplicación </a:t>
            </a: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procedimiento de </a:t>
            </a:r>
            <a:r>
              <a:rPr lang="es-CL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Servicios Personales </a:t>
            </a:r>
            <a:r>
              <a:rPr lang="es-CL" sz="20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Especializados</a:t>
            </a: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 ciertas particularidades:</a:t>
            </a:r>
            <a:endParaRPr lang="es-CL" sz="2000" b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Ponderación 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los </a:t>
            </a:r>
            <a:r>
              <a:rPr lang="es-CL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criterios económicos 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podrán superar un </a:t>
            </a:r>
            <a:r>
              <a:rPr lang="es-CL" sz="20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25%</a:t>
            </a:r>
            <a:endParaRPr lang="es-CL" sz="2000" b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b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</a:t>
            </a:r>
            <a:r>
              <a:rPr lang="es-CL" sz="20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comisión evaluadora </a:t>
            </a: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integrada 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al menos </a:t>
            </a:r>
            <a:r>
              <a:rPr lang="es-CL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cinco </a:t>
            </a:r>
            <a:r>
              <a:rPr lang="es-CL" sz="20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miembros</a:t>
            </a: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(mayoría arquitectos)</a:t>
            </a:r>
            <a:endParaRPr lang="es-CL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Anonimato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los oferentes hasta la adjudicación (si así lo </a:t>
            </a: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establecen 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 bases</a:t>
            </a: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s-MX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68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739912" y="2617031"/>
            <a:ext cx="9219239" cy="109543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s-CL" sz="2400" kern="1200" dirty="0" smtClean="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s-CL" sz="3000" dirty="0">
                <a:solidFill>
                  <a:schemeClr val="bg2">
                    <a:lumMod val="50000"/>
                  </a:schemeClr>
                </a:solidFill>
              </a:rPr>
              <a:t>Fortalecer los principios de </a:t>
            </a:r>
            <a:r>
              <a:rPr lang="es-CL" sz="3000" b="1" dirty="0">
                <a:solidFill>
                  <a:schemeClr val="bg2">
                    <a:lumMod val="50000"/>
                  </a:schemeClr>
                </a:solidFill>
              </a:rPr>
              <a:t>probidad</a:t>
            </a:r>
            <a:r>
              <a:rPr lang="es-CL" sz="3000" dirty="0">
                <a:solidFill>
                  <a:schemeClr val="bg2">
                    <a:lumMod val="50000"/>
                  </a:schemeClr>
                </a:solidFill>
              </a:rPr>
              <a:t> y </a:t>
            </a:r>
            <a:r>
              <a:rPr lang="es-CL" sz="3000" b="1" dirty="0">
                <a:solidFill>
                  <a:schemeClr val="bg2">
                    <a:lumMod val="50000"/>
                  </a:schemeClr>
                </a:solidFill>
              </a:rPr>
              <a:t>transparencia</a:t>
            </a:r>
            <a:r>
              <a:rPr lang="es-CL" sz="3000" dirty="0">
                <a:solidFill>
                  <a:schemeClr val="bg2">
                    <a:lumMod val="50000"/>
                  </a:schemeClr>
                </a:solidFill>
              </a:rPr>
              <a:t> en las compras </a:t>
            </a:r>
            <a:r>
              <a:rPr lang="es-CL" sz="3000" dirty="0" smtClean="0">
                <a:solidFill>
                  <a:schemeClr val="bg2">
                    <a:lumMod val="50000"/>
                  </a:schemeClr>
                </a:solidFill>
              </a:rPr>
              <a:t>públicas</a:t>
            </a:r>
            <a:endParaRPr lang="es-CL" sz="3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96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ángulo 7"/>
          <p:cNvSpPr>
            <a:spLocks noChangeArrowheads="1"/>
          </p:cNvSpPr>
          <p:nvPr/>
        </p:nvSpPr>
        <p:spPr bwMode="auto">
          <a:xfrm>
            <a:off x="847516" y="525810"/>
            <a:ext cx="105068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9pPr>
          </a:lstStyle>
          <a:p>
            <a:pPr algn="just"/>
            <a:r>
              <a:rPr lang="es-CL" sz="3600" b="1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¿Cómo?</a:t>
            </a:r>
            <a:endParaRPr lang="es-MX" sz="3600" b="1" dirty="0" smtClean="0">
              <a:solidFill>
                <a:srgbClr val="E7E6E6">
                  <a:lumMod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481636" y="5302835"/>
            <a:ext cx="3284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Visibilizar</a:t>
            </a:r>
            <a:endParaRPr lang="es-CL" sz="3200" b="1" dirty="0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976707" y="5215860"/>
            <a:ext cx="39969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Corregir malas prácticas</a:t>
            </a:r>
            <a:endParaRPr lang="es-CL" sz="3200" b="1" dirty="0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752" y="680810"/>
            <a:ext cx="3182378" cy="462202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69" y="1783563"/>
            <a:ext cx="5148445" cy="343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19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CuadroTexto 9"/>
          <p:cNvSpPr txBox="1">
            <a:spLocks noChangeArrowheads="1"/>
          </p:cNvSpPr>
          <p:nvPr/>
        </p:nvSpPr>
        <p:spPr bwMode="auto">
          <a:xfrm>
            <a:off x="976304" y="695087"/>
            <a:ext cx="1034134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3000" b="1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Deber de abstención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000" b="1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(Nuevo artículo 6 bis)</a:t>
            </a:r>
            <a:endParaRPr lang="es-MX" sz="2000" dirty="0">
              <a:solidFill>
                <a:schemeClr val="bg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ángulo 7"/>
          <p:cNvSpPr>
            <a:spLocks noChangeArrowheads="1"/>
          </p:cNvSpPr>
          <p:nvPr/>
        </p:nvSpPr>
        <p:spPr bwMode="auto">
          <a:xfrm>
            <a:off x="976304" y="1884020"/>
            <a:ext cx="1062794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Aplicable a </a:t>
            </a:r>
            <a:r>
              <a:rPr lang="es-CL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autoridades, funcionarios 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contratados a </a:t>
            </a:r>
            <a:r>
              <a:rPr lang="es-CL" sz="20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honorarios</a:t>
            </a:r>
            <a:endParaRPr lang="es-CL" sz="2000" b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Abstención </a:t>
            </a: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participación 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los procedimientos de contratación, ante cualquier circunstancia que les reste </a:t>
            </a:r>
            <a:r>
              <a:rPr lang="es-CL" sz="20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imparcialidad</a:t>
            </a:r>
            <a:endParaRPr lang="es-CL" sz="2000" b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Remisión a artículo </a:t>
            </a:r>
            <a:r>
              <a:rPr lang="es-CL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62, N° </a:t>
            </a:r>
            <a:r>
              <a:rPr lang="es-CL" sz="20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6, </a:t>
            </a:r>
            <a:r>
              <a:rPr lang="es-CL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la ley N° </a:t>
            </a:r>
            <a:r>
              <a:rPr lang="es-CL" sz="20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18.575</a:t>
            </a:r>
            <a:endParaRPr lang="es-CL" sz="2000" b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30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59642" y="384331"/>
            <a:ext cx="120085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Conflicto de Interés y Deber de Abstención: Normativa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2828925" y="1310569"/>
            <a:ext cx="8824408" cy="1665651"/>
          </a:xfrm>
          <a:prstGeom prst="roundRect">
            <a:avLst/>
          </a:prstGeom>
          <a:ln>
            <a:solidFill>
              <a:schemeClr val="accent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sz="1400" i="1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“Intervenir, en razón de las funciones, en asuntos en que se tenga </a:t>
            </a:r>
            <a:r>
              <a:rPr lang="es-CL" sz="1400" b="1" i="1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interés personal</a:t>
            </a:r>
            <a:r>
              <a:rPr lang="es-CL" sz="1400" i="1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en que lo tengan el cónyuge, hijos, adoptados o parientes hasta el tercer grado de consanguinidad y segundo de afinidad inclusive. Asimismo, participar en decisiones en que </a:t>
            </a:r>
            <a:r>
              <a:rPr lang="es-CL" sz="1400" b="1" i="1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exista cualquier circunstancia que le reste imparcialidad</a:t>
            </a:r>
            <a:r>
              <a:rPr lang="es-CL" sz="1400" i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/>
            <a:endParaRPr lang="es-CL" sz="1400" i="1" dirty="0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CL" sz="1400" i="1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 </a:t>
            </a:r>
            <a:r>
              <a:rPr lang="es-CL" sz="1400" b="1" i="1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autoridades y funcionarios deberán abstenerse </a:t>
            </a:r>
            <a:r>
              <a:rPr lang="es-CL" sz="1400" i="1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participar en estos asuntos, debiendo poner en conocimiento de su superior jerárquico la implicancia que les afecta</a:t>
            </a:r>
            <a:r>
              <a:rPr lang="es-CL" sz="1400" i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endParaRPr lang="es-CL" sz="1400" i="1" dirty="0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2828925" y="3273358"/>
            <a:ext cx="8824408" cy="1107235"/>
          </a:xfrm>
          <a:prstGeom prst="roundRect">
            <a:avLst/>
          </a:prstGeom>
          <a:ln>
            <a:solidFill>
              <a:schemeClr val="accent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sz="1400" i="1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s-CL" sz="1400" i="1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Ningún órgano de la Administración del Estado y de las empresas y corporaciones del Estado o en que éste tenga participación, podrá suscribir contratos administrativos de provisión de bienes o prestación de servicios </a:t>
            </a:r>
            <a:r>
              <a:rPr lang="es-CL" sz="1400" b="1" i="1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 los funcionarios directivos del mismo órgano o empresa, ni con personas unidas a ellos por los vínculos de parentesco</a:t>
            </a:r>
            <a:r>
              <a:rPr lang="es-CL" sz="1400" i="1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(…)”</a:t>
            </a:r>
            <a:endParaRPr lang="es-CL" sz="1400" i="1" dirty="0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smtClean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59641" y="1778866"/>
            <a:ext cx="2454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Art. 62, n° 6, Ley 18.575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59641" y="3503811"/>
            <a:ext cx="2454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Art. 4, Ley 18.886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59642" y="4916196"/>
            <a:ext cx="24549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Nuevo Art. 6 Bis, Reglamento de Compras*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2828925" y="4602319"/>
            <a:ext cx="8824408" cy="1662945"/>
          </a:xfrm>
          <a:prstGeom prst="roundRect">
            <a:avLst/>
          </a:prstGeom>
          <a:ln>
            <a:solidFill>
              <a:schemeClr val="accent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sz="1400" i="1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 </a:t>
            </a:r>
            <a:r>
              <a:rPr lang="es-CL" sz="1400" b="1" i="1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autoridades y funcionarios</a:t>
            </a:r>
            <a:r>
              <a:rPr lang="es-CL" sz="1400" i="1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así como los contratados a honorarios en los casos en que excepcionalmente participen en procedimientos de contratación, de los organismos regidos por la ley Nº 19.886 y el presente Reglamento, </a:t>
            </a:r>
            <a:r>
              <a:rPr lang="es-CL" sz="1400" b="1" i="1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deberán abstenerse</a:t>
            </a:r>
            <a:r>
              <a:rPr lang="es-CL" sz="1400" i="1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participar en los procedimientos de contratación regulados por dichos cuerpos normativos, </a:t>
            </a:r>
            <a:r>
              <a:rPr lang="es-CL" sz="1400" b="1" i="1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cuando exista cualquier circunstancia que les reste imparcialidad</a:t>
            </a:r>
            <a:r>
              <a:rPr lang="es-CL" sz="1400" i="1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en los términos del artículo 62, Nº 6, de la Ley Nº 18.575 Orgánica Constitucional de Bases Generales de la Administración del Estado</a:t>
            </a:r>
            <a:r>
              <a:rPr lang="es-CL" sz="1400" i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	</a:t>
            </a:r>
            <a:endParaRPr lang="es-CL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91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CuadroTexto 9"/>
          <p:cNvSpPr txBox="1">
            <a:spLocks noChangeArrowheads="1"/>
          </p:cNvSpPr>
          <p:nvPr/>
        </p:nvSpPr>
        <p:spPr bwMode="auto">
          <a:xfrm>
            <a:off x="976304" y="695087"/>
            <a:ext cx="1034134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3000" b="1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Uso infundado de causales de Trato Directo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000" b="1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(Nuevo inciso final Artículo 10)</a:t>
            </a:r>
            <a:endParaRPr lang="es-MX" sz="2000" dirty="0">
              <a:solidFill>
                <a:schemeClr val="bg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ángulo 7"/>
          <p:cNvSpPr>
            <a:spLocks noChangeArrowheads="1"/>
          </p:cNvSpPr>
          <p:nvPr/>
        </p:nvSpPr>
        <p:spPr bwMode="auto">
          <a:xfrm>
            <a:off x="976304" y="1884020"/>
            <a:ext cx="10627949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s-CL" sz="2000" i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s-CL" sz="2000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contratación </a:t>
            </a:r>
            <a:r>
              <a:rPr lang="es-CL" sz="2000" b="1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indebidamente fundada </a:t>
            </a:r>
            <a:r>
              <a:rPr lang="es-CL" sz="2000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una o más de las </a:t>
            </a:r>
            <a:r>
              <a:rPr lang="es-CL" sz="2000" b="1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causales</a:t>
            </a:r>
            <a:r>
              <a:rPr lang="es-CL" sz="2000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indicadas en la presente norma, generará las </a:t>
            </a:r>
            <a:r>
              <a:rPr lang="es-CL" sz="2000" b="1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responsabilidades administrativas</a:t>
            </a:r>
            <a:r>
              <a:rPr lang="es-CL" sz="2000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que, de acuerdo a la legislación vigente, pudieran </a:t>
            </a:r>
            <a:r>
              <a:rPr lang="es-CL" sz="2000" i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corresponder” </a:t>
            </a:r>
            <a:endParaRPr lang="es-CL" sz="2000" i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CL" sz="2000" b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50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ChileCompra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0" y="295549"/>
            <a:ext cx="11698705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90000"/>
              </a:lnSpc>
              <a:spcBef>
                <a:spcPts val="1000"/>
              </a:spcBef>
            </a:pPr>
            <a:r>
              <a:rPr lang="es-MX" sz="2800" dirty="0" smtClean="0">
                <a:solidFill>
                  <a:srgbClr val="002060"/>
                </a:solidFill>
                <a:latin typeface="Verdana" panose="020B0604030504040204" pitchFamily="34" charset="0"/>
                <a:ea typeface="ヒラギノ角ゴ ProN W3"/>
                <a:cs typeface="ヒラギノ角ゴ ProN W3"/>
              </a:rPr>
              <a:t>Tipología y Plazos Asociados </a:t>
            </a:r>
            <a:r>
              <a:rPr lang="es-MX" sz="2000" dirty="0" smtClean="0">
                <a:solidFill>
                  <a:srgbClr val="002060"/>
                </a:solidFill>
                <a:latin typeface="Verdana" panose="020B0604030504040204" pitchFamily="34" charset="0"/>
                <a:ea typeface="ヒラギノ角ゴ ProN W3"/>
                <a:cs typeface="ヒラギノ角ゴ ProN W3"/>
              </a:rPr>
              <a:t>(Art. 19 bis y 25 del Reglamento)</a:t>
            </a:r>
            <a:endParaRPr lang="es-MX" sz="2000" dirty="0">
              <a:solidFill>
                <a:srgbClr val="002060"/>
              </a:solidFill>
              <a:latin typeface="Verdana" panose="020B0604030504040204" pitchFamily="34" charset="0"/>
              <a:ea typeface="ヒラギノ角ゴ ProN W3"/>
              <a:cs typeface="ヒラギノ角ゴ ProN W3"/>
            </a:endParaRPr>
          </a:p>
        </p:txBody>
      </p:sp>
      <p:grpSp>
        <p:nvGrpSpPr>
          <p:cNvPr id="2" name="Grupo 11"/>
          <p:cNvGrpSpPr/>
          <p:nvPr/>
        </p:nvGrpSpPr>
        <p:grpSpPr>
          <a:xfrm>
            <a:off x="6938260" y="1111071"/>
            <a:ext cx="5253740" cy="4751295"/>
            <a:chOff x="6494912" y="434212"/>
            <a:chExt cx="5612866" cy="4950972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4912" y="434212"/>
              <a:ext cx="5612866" cy="4950972"/>
            </a:xfrm>
            <a:prstGeom prst="rect">
              <a:avLst/>
            </a:prstGeom>
          </p:spPr>
        </p:pic>
        <p:sp>
          <p:nvSpPr>
            <p:cNvPr id="7" name="Rectángulo 6"/>
            <p:cNvSpPr/>
            <p:nvPr/>
          </p:nvSpPr>
          <p:spPr>
            <a:xfrm rot="21146378">
              <a:off x="7251136" y="2584026"/>
              <a:ext cx="3672467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  <a:defRPr/>
              </a:pPr>
              <a:r>
                <a:rPr lang="es-ES" sz="1400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Días </a:t>
              </a:r>
              <a:r>
                <a:rPr lang="es-ES" sz="1400" dirty="0" smtClean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Corridos </a:t>
              </a:r>
            </a:p>
            <a:p>
              <a:pPr marL="285750" indent="-285750">
                <a:buFont typeface="Wingdings" panose="05000000000000000000" pitchFamily="2" charset="2"/>
                <a:buChar char="ü"/>
                <a:defRPr/>
              </a:pPr>
              <a:r>
                <a:rPr lang="es-ES" sz="1400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Algunos plazos pueden ser reducidos a la mitad (*) </a:t>
              </a:r>
            </a:p>
            <a:p>
              <a:pPr marL="285750" indent="-285750">
                <a:buFont typeface="Wingdings" panose="05000000000000000000" pitchFamily="2" charset="2"/>
                <a:buChar char="ü"/>
                <a:defRPr/>
              </a:pPr>
              <a:r>
                <a:rPr lang="es-ES" sz="14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</a:t>
              </a:r>
              <a:r>
                <a:rPr lang="es-ES" sz="1400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 </a:t>
              </a:r>
              <a:r>
                <a:rPr lang="es-ES" sz="14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plazo de cierre para la recepción de ofertas no podrá vencer en días inhábiles ni en un día lunes o en un día siguiente a un día inhábil, antes de las 15 horas. </a:t>
              </a:r>
            </a:p>
            <a:p>
              <a:pPr marL="285750" indent="-285750">
                <a:buFont typeface="Wingdings" panose="05000000000000000000" pitchFamily="2" charset="2"/>
                <a:buChar char="ü"/>
                <a:defRPr/>
              </a:pPr>
              <a:endParaRPr lang="es-ES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aphicFrame>
        <p:nvGraphicFramePr>
          <p:cNvPr id="6" name="Diagrama 5"/>
          <p:cNvGraphicFramePr/>
          <p:nvPr>
            <p:extLst/>
          </p:nvPr>
        </p:nvGraphicFramePr>
        <p:xfrm>
          <a:off x="194553" y="1128409"/>
          <a:ext cx="6743707" cy="4833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5270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739912" y="2617031"/>
            <a:ext cx="9219239" cy="6443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s-CL" sz="2400" kern="1200" dirty="0" smtClean="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s-CL" sz="3000" dirty="0" smtClean="0">
                <a:solidFill>
                  <a:schemeClr val="bg2">
                    <a:lumMod val="50000"/>
                  </a:schemeClr>
                </a:solidFill>
              </a:rPr>
              <a:t>Impulsar </a:t>
            </a:r>
            <a:r>
              <a:rPr lang="es-CL" sz="3000" dirty="0">
                <a:solidFill>
                  <a:schemeClr val="bg2">
                    <a:lumMod val="50000"/>
                  </a:schemeClr>
                </a:solidFill>
              </a:rPr>
              <a:t>a las empresas de </a:t>
            </a:r>
            <a:r>
              <a:rPr lang="es-CL" sz="3000" b="1" dirty="0">
                <a:solidFill>
                  <a:schemeClr val="bg2">
                    <a:lumMod val="50000"/>
                  </a:schemeClr>
                </a:solidFill>
              </a:rPr>
              <a:t>menor </a:t>
            </a:r>
            <a:r>
              <a:rPr lang="es-CL" sz="3000" b="1" dirty="0" smtClean="0">
                <a:solidFill>
                  <a:schemeClr val="bg2">
                    <a:lumMod val="50000"/>
                  </a:schemeClr>
                </a:solidFill>
              </a:rPr>
              <a:t>tamaño</a:t>
            </a:r>
            <a:endParaRPr lang="es-CL" sz="3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63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CuadroTexto 9"/>
          <p:cNvSpPr txBox="1">
            <a:spLocks noChangeArrowheads="1"/>
          </p:cNvSpPr>
          <p:nvPr/>
        </p:nvSpPr>
        <p:spPr bwMode="auto">
          <a:xfrm>
            <a:off x="976304" y="695087"/>
            <a:ext cx="1034134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3000" b="1" dirty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Contenido del Informe de Evaluación </a:t>
            </a:r>
            <a:endParaRPr lang="es-MX" sz="3000" b="1" dirty="0" smtClean="0">
              <a:solidFill>
                <a:srgbClr val="0F69B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000" b="1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(Nuevo artículo 40 bis)</a:t>
            </a:r>
            <a:endParaRPr lang="es-MX" sz="2000" dirty="0">
              <a:solidFill>
                <a:schemeClr val="bg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ángulo 7"/>
          <p:cNvSpPr>
            <a:spLocks noChangeArrowheads="1"/>
          </p:cNvSpPr>
          <p:nvPr/>
        </p:nvSpPr>
        <p:spPr bwMode="auto">
          <a:xfrm>
            <a:off x="606191" y="1688077"/>
            <a:ext cx="7590752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9pPr>
          </a:lstStyle>
          <a:p>
            <a:pPr algn="just"/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</a:t>
            </a:r>
            <a:r>
              <a:rPr lang="es-CL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informe final 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la comisión evaluadora </a:t>
            </a: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debe 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contener: </a:t>
            </a:r>
          </a:p>
          <a:p>
            <a:pPr algn="just"/>
            <a:endParaRPr lang="es-CL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Criterios </a:t>
            </a:r>
            <a:r>
              <a:rPr lang="es-CL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</a:t>
            </a:r>
            <a:r>
              <a:rPr lang="es-CL" sz="20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ponderaciones</a:t>
            </a:r>
            <a:endParaRPr lang="es-CL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16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 ofertas 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deben declararse </a:t>
            </a:r>
            <a:r>
              <a:rPr lang="es-CL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inadmisibles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especificando 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requisitos </a:t>
            </a: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incumplidos</a:t>
            </a:r>
            <a:endParaRPr lang="es-CL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16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proposición de declaración de la licitación como </a:t>
            </a:r>
            <a:r>
              <a:rPr lang="es-CL" sz="20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desierta</a:t>
            </a:r>
            <a:endParaRPr lang="es-CL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16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asignación de </a:t>
            </a:r>
            <a:r>
              <a:rPr lang="es-CL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puntajes 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las fórmulas de </a:t>
            </a: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cálculo</a:t>
            </a:r>
            <a:endParaRPr lang="es-CL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16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proposición de </a:t>
            </a:r>
            <a:r>
              <a:rPr lang="es-CL" sz="20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adjudicación</a:t>
            </a:r>
            <a:endParaRPr lang="es-CL" sz="2000" b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50775" t="7476"/>
          <a:stretch/>
        </p:blipFill>
        <p:spPr>
          <a:xfrm>
            <a:off x="8452932" y="1880847"/>
            <a:ext cx="3582311" cy="294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7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CuadroTexto 9"/>
          <p:cNvSpPr txBox="1">
            <a:spLocks noChangeArrowheads="1"/>
          </p:cNvSpPr>
          <p:nvPr/>
        </p:nvSpPr>
        <p:spPr bwMode="auto">
          <a:xfrm>
            <a:off x="746119" y="686789"/>
            <a:ext cx="1108831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3000" b="1" dirty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Institucionalización de las </a:t>
            </a:r>
            <a:r>
              <a:rPr lang="es-MX" sz="3000" b="1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directivas ChileCompra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000" b="1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(Nuevo artículo 104 bis)</a:t>
            </a:r>
            <a:endParaRPr lang="es-MX" sz="2000" dirty="0">
              <a:solidFill>
                <a:schemeClr val="bg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ángulo 7"/>
          <p:cNvSpPr>
            <a:spLocks noChangeArrowheads="1"/>
          </p:cNvSpPr>
          <p:nvPr/>
        </p:nvSpPr>
        <p:spPr bwMode="auto">
          <a:xfrm>
            <a:off x="746119" y="1904071"/>
            <a:ext cx="1062794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9pPr>
          </a:lstStyle>
          <a:p>
            <a:pPr algn="just"/>
            <a:r>
              <a:rPr lang="es-CL" sz="2000" i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“En </a:t>
            </a:r>
            <a:r>
              <a:rPr lang="es-CL" sz="2000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conformidad con su </a:t>
            </a:r>
            <a:r>
              <a:rPr lang="es-CL" sz="2000" b="1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función asesora</a:t>
            </a:r>
            <a:r>
              <a:rPr lang="es-CL" sz="2000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contemplada en el artículo 30, letra a), de la ley N° 19.886, la Dirección de Compras podrá emitir </a:t>
            </a:r>
            <a:r>
              <a:rPr lang="es-CL" sz="2000" b="1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orientaciones y recomendaciones generales</a:t>
            </a:r>
            <a:r>
              <a:rPr lang="es-CL" sz="2000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conducentes a difundir </a:t>
            </a:r>
            <a:r>
              <a:rPr lang="es-CL" sz="2000" b="1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buenas prácticas </a:t>
            </a:r>
            <a:r>
              <a:rPr lang="es-CL" sz="2000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a fortalecer </a:t>
            </a:r>
            <a:r>
              <a:rPr lang="es-CL" sz="2000" b="1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probidad </a:t>
            </a:r>
            <a:r>
              <a:rPr lang="es-CL" sz="2000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las compras públicas, tanto por parte de los compradores como de los </a:t>
            </a:r>
            <a:r>
              <a:rPr lang="es-CL" sz="2000" i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proveedores”</a:t>
            </a:r>
            <a:endParaRPr lang="es-CL" sz="2400" i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46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CuadroTexto 9"/>
          <p:cNvSpPr txBox="1">
            <a:spLocks noChangeArrowheads="1"/>
          </p:cNvSpPr>
          <p:nvPr/>
        </p:nvSpPr>
        <p:spPr bwMode="auto">
          <a:xfrm>
            <a:off x="976304" y="695087"/>
            <a:ext cx="1034134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3000" b="1" dirty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Causal de Trato Directo sobre consultorías </a:t>
            </a:r>
            <a:endParaRPr lang="es-MX" sz="3000" b="1" dirty="0" smtClean="0">
              <a:solidFill>
                <a:srgbClr val="0F69B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000" b="1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(Artículo </a:t>
            </a:r>
            <a:r>
              <a:rPr lang="es-MX" sz="2000" b="1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10, N° 7, letra </a:t>
            </a:r>
            <a:r>
              <a:rPr lang="es-MX" sz="2000" b="1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d)</a:t>
            </a:r>
            <a:endParaRPr lang="es-MX" sz="2000" dirty="0">
              <a:solidFill>
                <a:schemeClr val="bg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ángulo 7"/>
          <p:cNvSpPr>
            <a:spLocks noChangeArrowheads="1"/>
          </p:cNvSpPr>
          <p:nvPr/>
        </p:nvSpPr>
        <p:spPr bwMode="auto">
          <a:xfrm>
            <a:off x="976304" y="1884020"/>
            <a:ext cx="1062794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9pPr>
          </a:lstStyle>
          <a:p>
            <a:pPr algn="just"/>
            <a:r>
              <a:rPr lang="es-CL" sz="20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Dos </a:t>
            </a:r>
            <a:r>
              <a:rPr lang="es-CL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requisitos </a:t>
            </a:r>
            <a:r>
              <a:rPr lang="es-CL" sz="20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copulativos (“y”) 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(previamente </a:t>
            </a: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disyuntivos “o”):</a:t>
            </a:r>
            <a:endParaRPr lang="es-CL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CL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Consideración de </a:t>
            </a:r>
            <a:r>
              <a:rPr lang="es-CL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especiales facultades 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</a:t>
            </a: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proveedor </a:t>
            </a:r>
            <a:endParaRPr lang="es-CL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Contratación 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debe recaer sobre </a:t>
            </a:r>
            <a:r>
              <a:rPr lang="es-CL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aspectos claves y </a:t>
            </a:r>
            <a:r>
              <a:rPr lang="es-CL" sz="20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estratégicos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000" b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CL" sz="2000" b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29306" y="4457948"/>
            <a:ext cx="1063534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dirty="0" smtClean="0"/>
              <a:t>“d) Si </a:t>
            </a:r>
            <a:r>
              <a:rPr lang="es-CL" dirty="0"/>
              <a:t>se requiere contratar consultorías cuyas </a:t>
            </a:r>
            <a:r>
              <a:rPr lang="es-CL" dirty="0" smtClean="0"/>
              <a:t>materias se </a:t>
            </a:r>
            <a:r>
              <a:rPr lang="es-CL" dirty="0"/>
              <a:t>encomiendan </a:t>
            </a:r>
            <a:r>
              <a:rPr lang="es-CL" b="1" u="sng" dirty="0"/>
              <a:t>en consideración especial de las </a:t>
            </a:r>
            <a:r>
              <a:rPr lang="es-CL" b="1" u="sng" dirty="0" smtClean="0"/>
              <a:t>facultades del </a:t>
            </a:r>
            <a:r>
              <a:rPr lang="es-CL" b="1" u="sng" dirty="0"/>
              <a:t>Proveedor</a:t>
            </a:r>
            <a:r>
              <a:rPr lang="es-CL" dirty="0"/>
              <a:t> que otorgará el servicio, </a:t>
            </a:r>
            <a:r>
              <a:rPr lang="es-CL" b="1" u="sng" dirty="0"/>
              <a:t>por lo que </a:t>
            </a:r>
            <a:r>
              <a:rPr lang="es-CL" b="1" u="sng" dirty="0" smtClean="0"/>
              <a:t>no pueden </a:t>
            </a:r>
            <a:r>
              <a:rPr lang="es-CL" b="1" u="sng" dirty="0"/>
              <a:t>ser sometidas a una licitación</a:t>
            </a:r>
            <a:r>
              <a:rPr lang="es-CL" dirty="0"/>
              <a:t>, </a:t>
            </a:r>
            <a:r>
              <a:rPr lang="es-CL" sz="2400" b="1" dirty="0">
                <a:solidFill>
                  <a:srgbClr val="FF0000"/>
                </a:solidFill>
              </a:rPr>
              <a:t>y </a:t>
            </a:r>
            <a:r>
              <a:rPr lang="es-CL" b="1" u="sng" dirty="0"/>
              <a:t>siempre que </a:t>
            </a:r>
            <a:r>
              <a:rPr lang="es-CL" b="1" u="sng" dirty="0" smtClean="0"/>
              <a:t>se refieran </a:t>
            </a:r>
            <a:r>
              <a:rPr lang="es-CL" b="1" u="sng" dirty="0"/>
              <a:t>a aspectos claves y estratégicos</a:t>
            </a:r>
            <a:r>
              <a:rPr lang="es-CL" dirty="0"/>
              <a:t>, </a:t>
            </a:r>
            <a:r>
              <a:rPr lang="es-CL" dirty="0" smtClean="0"/>
              <a:t>fundamentales para </a:t>
            </a:r>
            <a:r>
              <a:rPr lang="es-CL" dirty="0"/>
              <a:t>el cumplimiento de las funciones de la </a:t>
            </a:r>
            <a:r>
              <a:rPr lang="es-CL" dirty="0" smtClean="0"/>
              <a:t>entidad pública</a:t>
            </a:r>
            <a:r>
              <a:rPr lang="es-CL" dirty="0"/>
              <a:t>, y que no puedan ser realizados por personal de </a:t>
            </a:r>
            <a:r>
              <a:rPr lang="es-CL" dirty="0" smtClean="0"/>
              <a:t>la propia </a:t>
            </a:r>
            <a:r>
              <a:rPr lang="es-CL" dirty="0"/>
              <a:t>entidad</a:t>
            </a:r>
            <a:r>
              <a:rPr lang="es-CL" dirty="0" smtClean="0"/>
              <a:t>.”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8460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CuadroTexto 9"/>
          <p:cNvSpPr txBox="1">
            <a:spLocks noChangeArrowheads="1"/>
          </p:cNvSpPr>
          <p:nvPr/>
        </p:nvSpPr>
        <p:spPr bwMode="auto">
          <a:xfrm>
            <a:off x="976304" y="695087"/>
            <a:ext cx="1100643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3200" b="1" dirty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Diferencia entre monto estimado </a:t>
            </a:r>
            <a:r>
              <a:rPr lang="es-MX" sz="3200" b="1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adjudicado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000" b="1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(Artículo 11)</a:t>
            </a:r>
            <a:endParaRPr lang="es-MX" sz="2000" dirty="0">
              <a:solidFill>
                <a:schemeClr val="bg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ángulo 7"/>
          <p:cNvSpPr>
            <a:spLocks noChangeArrowheads="1"/>
          </p:cNvSpPr>
          <p:nvPr/>
        </p:nvSpPr>
        <p:spPr bwMode="auto">
          <a:xfrm>
            <a:off x="976304" y="1884020"/>
            <a:ext cx="10627949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Cada </a:t>
            </a:r>
            <a:r>
              <a:rPr lang="es-CL" sz="20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entidad 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lang="es-CL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responsable 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estimar el monto de la </a:t>
            </a: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contratación</a:t>
            </a:r>
            <a:endParaRPr lang="es-CL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CL" sz="2000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“Cuando el </a:t>
            </a:r>
            <a:r>
              <a:rPr lang="es-CL" sz="2000" b="1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monto adjudicado </a:t>
            </a:r>
            <a:r>
              <a:rPr lang="es-CL" sz="2000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supere en más de un </a:t>
            </a:r>
            <a:r>
              <a:rPr lang="es-CL" sz="2000" b="1" i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30%</a:t>
            </a:r>
            <a:r>
              <a:rPr lang="es-CL" sz="2000" i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L" sz="2000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 </a:t>
            </a:r>
            <a:r>
              <a:rPr lang="es-CL" sz="2000" b="1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monto estimado</a:t>
            </a:r>
            <a:r>
              <a:rPr lang="es-CL" sz="2000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las </a:t>
            </a:r>
            <a:r>
              <a:rPr lang="es-CL" sz="2000" i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entidades </a:t>
            </a:r>
            <a:r>
              <a:rPr lang="es-CL" sz="2000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deberán explicitar en el </a:t>
            </a:r>
            <a:r>
              <a:rPr lang="es-CL" sz="2000" b="1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acto </a:t>
            </a:r>
            <a:r>
              <a:rPr lang="es-CL" sz="2000" b="1" i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adjudicatorio </a:t>
            </a:r>
            <a:r>
              <a:rPr lang="es-CL" sz="2000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 </a:t>
            </a:r>
            <a:r>
              <a:rPr lang="es-CL" sz="2000" b="1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razones técnicas y económicas </a:t>
            </a:r>
            <a:r>
              <a:rPr lang="es-CL" sz="2000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justifiquen dicha diferencia, debiendo, asimismo</a:t>
            </a:r>
            <a:r>
              <a:rPr lang="es-CL" sz="2000" b="1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es-CL" sz="2400" b="1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L" sz="2400" b="1" i="1" u="sng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mantener los antecedentes</a:t>
            </a:r>
            <a:r>
              <a:rPr lang="es-CL" sz="2000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para su revisión y control posterior por parte de la correspondiente </a:t>
            </a:r>
            <a:r>
              <a:rPr lang="es-CL" sz="2000" b="1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entidad </a:t>
            </a:r>
            <a:r>
              <a:rPr lang="es-CL" sz="2000" b="1" i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fiscalizadora”</a:t>
            </a:r>
            <a:endParaRPr lang="es-CL" sz="2000" b="1" i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29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CuadroTexto 9"/>
          <p:cNvSpPr txBox="1">
            <a:spLocks noChangeArrowheads="1"/>
          </p:cNvSpPr>
          <p:nvPr/>
        </p:nvSpPr>
        <p:spPr bwMode="auto">
          <a:xfrm>
            <a:off x="976304" y="695087"/>
            <a:ext cx="1034134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3000" b="1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Renovaciones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000" b="1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(Artículo 12)</a:t>
            </a:r>
            <a:endParaRPr lang="es-MX" sz="2000" dirty="0">
              <a:solidFill>
                <a:schemeClr val="bg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ángulo 7"/>
          <p:cNvSpPr>
            <a:spLocks noChangeArrowheads="1"/>
          </p:cNvSpPr>
          <p:nvPr/>
        </p:nvSpPr>
        <p:spPr bwMode="auto">
          <a:xfrm>
            <a:off x="976304" y="1884020"/>
            <a:ext cx="1062794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9pPr>
          </a:lstStyle>
          <a:p>
            <a:pPr algn="just"/>
            <a:r>
              <a:rPr lang="es-CL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s-CL" sz="2000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 </a:t>
            </a:r>
            <a:r>
              <a:rPr lang="es-CL" sz="2000" i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entidades </a:t>
            </a:r>
            <a:r>
              <a:rPr lang="es-CL" sz="2000" b="1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</a:t>
            </a:r>
            <a:r>
              <a:rPr lang="es-CL" sz="2000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podrán suscribir Contratos de Suministro y Servicio que contengan </a:t>
            </a:r>
            <a:r>
              <a:rPr lang="es-CL" sz="2000" b="1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cláusulas de renovación</a:t>
            </a:r>
            <a:r>
              <a:rPr lang="es-CL" sz="2000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 menos que existan </a:t>
            </a:r>
            <a:r>
              <a:rPr lang="es-CL" sz="2000" b="1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motivos fundados </a:t>
            </a:r>
            <a:r>
              <a:rPr lang="es-CL" sz="2000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establecer dichas cláusulas y así se hubiese señalado en las </a:t>
            </a:r>
            <a:r>
              <a:rPr lang="es-CL" sz="2000" b="1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Bases</a:t>
            </a:r>
            <a:r>
              <a:rPr lang="es-CL" sz="2000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en el contrato, si se trata de una </a:t>
            </a:r>
            <a:r>
              <a:rPr lang="es-CL" sz="2000" b="1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contratación directa</a:t>
            </a:r>
            <a:r>
              <a:rPr lang="es-CL" sz="2000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En tal evento, la renovación </a:t>
            </a:r>
            <a:r>
              <a:rPr lang="es-CL" sz="2000" i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sólo </a:t>
            </a:r>
            <a:r>
              <a:rPr lang="es-CL" sz="2000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podrá establecerse por </a:t>
            </a:r>
            <a:r>
              <a:rPr lang="es-CL" sz="2000" b="1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 </a:t>
            </a:r>
            <a:r>
              <a:rPr lang="es-CL" sz="2000" b="1" i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vez</a:t>
            </a:r>
            <a:r>
              <a:rPr lang="es-CL" sz="2000" i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endParaRPr lang="es-CL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03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CuadroTexto 9"/>
          <p:cNvSpPr txBox="1">
            <a:spLocks noChangeArrowheads="1"/>
          </p:cNvSpPr>
          <p:nvPr/>
        </p:nvSpPr>
        <p:spPr bwMode="auto">
          <a:xfrm>
            <a:off x="976304" y="695087"/>
            <a:ext cx="1034134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3000" b="1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Delimitaciones de funciones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000" b="1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(Nuevo artículo 12 bis)</a:t>
            </a:r>
            <a:endParaRPr lang="es-MX" sz="2000" dirty="0">
              <a:solidFill>
                <a:schemeClr val="bg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ángulo 7"/>
          <p:cNvSpPr>
            <a:spLocks noChangeArrowheads="1"/>
          </p:cNvSpPr>
          <p:nvPr/>
        </p:nvSpPr>
        <p:spPr bwMode="auto">
          <a:xfrm>
            <a:off x="976304" y="1884020"/>
            <a:ext cx="10627949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Estimación 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</a:t>
            </a:r>
            <a:r>
              <a:rPr lang="es-CL" sz="20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gasto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16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Elaboración de los requerimientos técnicos y administrativos de la compra (</a:t>
            </a:r>
            <a:r>
              <a:rPr lang="es-CL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bases</a:t>
            </a: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16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es-CL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evaluación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 la </a:t>
            </a: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adjudicación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16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es-CL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administración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 contrato y la gestión de los </a:t>
            </a:r>
            <a:r>
              <a:rPr lang="es-CL" sz="20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1600" b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Buena </a:t>
            </a:r>
            <a:r>
              <a:rPr lang="es-CL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práctica 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(es una aspiración, no una </a:t>
            </a: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imposición - </a:t>
            </a:r>
            <a:r>
              <a:rPr lang="es-CL" sz="2000" i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”Las entidades </a:t>
            </a:r>
            <a:r>
              <a:rPr lang="es-CL" sz="2000" b="1" i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procurarán</a:t>
            </a:r>
            <a:r>
              <a:rPr lang="es-CL" sz="2000" i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”)  </a:t>
            </a:r>
            <a:endParaRPr lang="es-CL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46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CuadroTexto 9"/>
          <p:cNvSpPr txBox="1">
            <a:spLocks noChangeArrowheads="1"/>
          </p:cNvSpPr>
          <p:nvPr/>
        </p:nvSpPr>
        <p:spPr bwMode="auto">
          <a:xfrm>
            <a:off x="976304" y="695087"/>
            <a:ext cx="1034134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3000" b="1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Análisis técnico y económico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000" b="1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(Artículo 13 ter)</a:t>
            </a:r>
            <a:endParaRPr lang="es-MX" sz="2000" dirty="0">
              <a:solidFill>
                <a:schemeClr val="bg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ángulo 7"/>
          <p:cNvSpPr>
            <a:spLocks noChangeArrowheads="1"/>
          </p:cNvSpPr>
          <p:nvPr/>
        </p:nvSpPr>
        <p:spPr bwMode="auto">
          <a:xfrm>
            <a:off x="976304" y="1884020"/>
            <a:ext cx="1062794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9pPr>
          </a:lstStyle>
          <a:p>
            <a:pPr algn="just"/>
            <a:r>
              <a:rPr lang="es-CL" sz="2000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“En las licitaciones en las que la evaluación de las ofertas revista gran </a:t>
            </a:r>
            <a:r>
              <a:rPr lang="es-CL" sz="2000" b="1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complejidad</a:t>
            </a:r>
            <a:r>
              <a:rPr lang="es-CL" sz="2000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 en aquellas superiores a </a:t>
            </a:r>
            <a:r>
              <a:rPr lang="es-CL" sz="2000" b="1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5.000 UTM</a:t>
            </a:r>
            <a:r>
              <a:rPr lang="es-CL" sz="2000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con </a:t>
            </a:r>
            <a:r>
              <a:rPr lang="es-CL" sz="2000" b="1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anterioridad </a:t>
            </a:r>
            <a:r>
              <a:rPr lang="es-CL" sz="2000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la elaboración de las </a:t>
            </a:r>
            <a:r>
              <a:rPr lang="es-CL" sz="2000" b="1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bases</a:t>
            </a:r>
            <a:r>
              <a:rPr lang="es-CL" sz="2000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las entidades licitantes deberán obtener y </a:t>
            </a:r>
            <a:r>
              <a:rPr lang="es-CL" sz="2000" b="1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analizar información </a:t>
            </a:r>
            <a:r>
              <a:rPr lang="es-CL" sz="2000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acerca de las </a:t>
            </a:r>
            <a:r>
              <a:rPr lang="es-CL" sz="2000" b="1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características</a:t>
            </a:r>
            <a:r>
              <a:rPr lang="es-CL" sz="2000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los bienes o servicios requeridos, de sus </a:t>
            </a:r>
            <a:r>
              <a:rPr lang="es-CL" sz="2000" b="1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precios</a:t>
            </a:r>
            <a:r>
              <a:rPr lang="es-CL" sz="2000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de los </a:t>
            </a:r>
            <a:r>
              <a:rPr lang="es-CL" sz="2000" b="1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costos asociados </a:t>
            </a:r>
            <a:r>
              <a:rPr lang="es-CL" sz="2000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de cualquier otra característica que requieran para la confección de las bases, pudiendo para ello utilizar procesos formales de </a:t>
            </a:r>
            <a:r>
              <a:rPr lang="es-CL" sz="2000" b="1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consultas al mercado </a:t>
            </a:r>
            <a:r>
              <a:rPr lang="es-CL" sz="2000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la forma regulada en el artículo anterior u otro mecanismo que estimen </a:t>
            </a:r>
            <a:r>
              <a:rPr lang="es-CL" sz="2000" i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pertinente”</a:t>
            </a:r>
            <a:endParaRPr lang="es-CL" sz="2400" i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88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CuadroTexto 9"/>
          <p:cNvSpPr txBox="1">
            <a:spLocks noChangeArrowheads="1"/>
          </p:cNvSpPr>
          <p:nvPr/>
        </p:nvSpPr>
        <p:spPr bwMode="auto">
          <a:xfrm>
            <a:off x="976304" y="695087"/>
            <a:ext cx="1077441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3000" b="1" dirty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Regulación de las modificaciones a los </a:t>
            </a:r>
            <a:r>
              <a:rPr lang="es-MX" sz="3000" b="1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contratos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000" b="1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(Nuevo inciso final artículo 77)</a:t>
            </a:r>
            <a:endParaRPr lang="es-MX" sz="2000" dirty="0">
              <a:solidFill>
                <a:schemeClr val="bg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ángulo 7"/>
          <p:cNvSpPr>
            <a:spLocks noChangeArrowheads="1"/>
          </p:cNvSpPr>
          <p:nvPr/>
        </p:nvSpPr>
        <p:spPr bwMode="auto">
          <a:xfrm>
            <a:off x="976304" y="1884020"/>
            <a:ext cx="1062794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9pPr>
          </a:lstStyle>
          <a:p>
            <a:pPr algn="just"/>
            <a:r>
              <a:rPr lang="es-CL" sz="2000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“Sin perjuicio de las demás causales establecidas en este artículo, cuando se trate de las causales contenidas en los numerales 1 y 6, la </a:t>
            </a:r>
            <a:r>
              <a:rPr lang="es-CL" sz="2000" b="1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posibilidad de modificar </a:t>
            </a:r>
            <a:r>
              <a:rPr lang="es-CL" sz="2000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contrato </a:t>
            </a:r>
            <a:r>
              <a:rPr lang="es-CL" sz="2000" b="1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deberá encontrarse prevista en las bases de la licitación</a:t>
            </a:r>
            <a:r>
              <a:rPr lang="es-CL" sz="2000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En tal caso, no podrá alterarse la aplicación de los </a:t>
            </a:r>
            <a:r>
              <a:rPr lang="es-CL" sz="2000" b="1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principios de estricta sujeción a las bases y de igualdad de los oferentes</a:t>
            </a:r>
            <a:r>
              <a:rPr lang="es-CL" sz="2000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así como tampoco podrá aumentarse el monto del contrato más allá de un </a:t>
            </a:r>
            <a:r>
              <a:rPr lang="es-CL" sz="2000" b="1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30 % del monto originalmente </a:t>
            </a:r>
            <a:r>
              <a:rPr lang="es-CL" sz="2000" b="1" i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pactado” </a:t>
            </a:r>
            <a:endParaRPr lang="es-CL" sz="2000" b="1" i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13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728" y="0"/>
            <a:ext cx="8625873" cy="6858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777251" y="3167219"/>
            <a:ext cx="5115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Consultas</a:t>
            </a:r>
            <a:endParaRPr lang="es-CL" sz="4800" b="1" dirty="0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25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982890" y="3545817"/>
            <a:ext cx="59413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2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A.P. Sergio Calderón Rozas</a:t>
            </a:r>
          </a:p>
          <a:p>
            <a:pPr algn="ctr"/>
            <a:r>
              <a:rPr lang="es-CL" sz="2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Profesional - Departamento de Compradores</a:t>
            </a:r>
            <a:endParaRPr lang="es-CL" sz="20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CuadroTexto 4"/>
          <p:cNvSpPr txBox="1">
            <a:spLocks noChangeArrowheads="1"/>
          </p:cNvSpPr>
          <p:nvPr/>
        </p:nvSpPr>
        <p:spPr bwMode="auto">
          <a:xfrm>
            <a:off x="1583345" y="2428001"/>
            <a:ext cx="8740457" cy="105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s-CL" sz="30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Modificaciones al Reglamento </a:t>
            </a:r>
            <a:endParaRPr lang="es-CL" sz="3000" b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s-CL" sz="30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s-CL" sz="30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Compras </a:t>
            </a:r>
            <a:r>
              <a:rPr lang="es-CL" sz="30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Públicas</a:t>
            </a:r>
          </a:p>
        </p:txBody>
      </p:sp>
    </p:spTree>
    <p:extLst>
      <p:ext uri="{BB962C8B-B14F-4D97-AF65-F5344CB8AC3E}">
        <p14:creationId xmlns:p14="http://schemas.microsoft.com/office/powerpoint/2010/main" val="356895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ángulo 7"/>
          <p:cNvSpPr>
            <a:spLocks noChangeArrowheads="1"/>
          </p:cNvSpPr>
          <p:nvPr/>
        </p:nvSpPr>
        <p:spPr bwMode="auto">
          <a:xfrm>
            <a:off x="893546" y="602754"/>
            <a:ext cx="105068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9pPr>
          </a:lstStyle>
          <a:p>
            <a:pPr algn="just"/>
            <a:r>
              <a:rPr lang="es-CL" sz="3600" b="1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¿Cómo?</a:t>
            </a:r>
            <a:endParaRPr lang="es-MX" sz="3600" dirty="0" smtClean="0">
              <a:solidFill>
                <a:srgbClr val="E7E6E6">
                  <a:lumMod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C:\Users\Sergio\AppData\Local\Microsoft\Windows\Temporary Internet Files\Content.IE5\OY4DP1ZF\automatismos-for-barreras-automaticas-para-controles-de-acceso-barrera-colorado-k4-k6-735382-FGR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33" y="1972360"/>
            <a:ext cx="2368767" cy="244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36935" y="4698045"/>
            <a:ext cx="29387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Disminuir Barreras</a:t>
            </a:r>
            <a:endParaRPr lang="es-CL" sz="3200" b="1" dirty="0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36223" y="4698045"/>
            <a:ext cx="39969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Mejorar la Competitividad</a:t>
            </a:r>
            <a:endParaRPr lang="es-CL" sz="3200" b="1" dirty="0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278586" y="4698045"/>
            <a:ext cx="39134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Pagar Oportunamente</a:t>
            </a:r>
            <a:endParaRPr lang="es-CL" sz="3200" b="1" dirty="0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7" name="Picture 3" descr="C:\Users\Sergio\AppData\Local\Microsoft\Windows\Temporary Internet Files\Content.IE5\B879D61D\2014awayawhilecompetenciademercado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74" y="2060946"/>
            <a:ext cx="3019805" cy="226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160" y="1004595"/>
            <a:ext cx="2748470" cy="366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9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CuadroTexto 9"/>
          <p:cNvSpPr txBox="1">
            <a:spLocks noChangeArrowheads="1"/>
          </p:cNvSpPr>
          <p:nvPr/>
        </p:nvSpPr>
        <p:spPr bwMode="auto">
          <a:xfrm>
            <a:off x="976304" y="540643"/>
            <a:ext cx="1034134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3000" b="1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Garantías: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ángulo 7"/>
          <p:cNvSpPr>
            <a:spLocks noChangeArrowheads="1"/>
          </p:cNvSpPr>
          <p:nvPr/>
        </p:nvSpPr>
        <p:spPr bwMode="auto">
          <a:xfrm>
            <a:off x="976304" y="1249085"/>
            <a:ext cx="10506859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9pPr>
          </a:lstStyle>
          <a:p>
            <a:pPr algn="just"/>
            <a:r>
              <a:rPr lang="es-MX" sz="2000" b="1" dirty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Omisión de garantías en Convenios Marco </a:t>
            </a:r>
            <a:r>
              <a:rPr lang="es-MX" sz="1400" b="1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(Artículo 14)</a:t>
            </a:r>
            <a:endParaRPr lang="es-MX" sz="1400" dirty="0">
              <a:solidFill>
                <a:schemeClr val="bg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Facultad discrecional de la DCCP, indicado en Bases fundadamente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Solicitud </a:t>
            </a:r>
            <a:r>
              <a:rPr lang="es-MX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garantías de cumplimiento en </a:t>
            </a:r>
            <a:r>
              <a:rPr lang="es-MX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Grandes </a:t>
            </a:r>
            <a:r>
              <a:rPr lang="es-MX" sz="20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Compras</a:t>
            </a:r>
          </a:p>
          <a:p>
            <a:pPr algn="just"/>
            <a:endParaRPr lang="es-MX" sz="2000" b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MX" sz="2000" b="1" dirty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Garantías de </a:t>
            </a:r>
            <a:r>
              <a:rPr lang="es-MX" sz="2000" b="1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seriedad </a:t>
            </a:r>
            <a:r>
              <a:rPr lang="es-MX" sz="1400" b="1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(Artículo </a:t>
            </a:r>
            <a:r>
              <a:rPr lang="es-MX" sz="1400" b="1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</a:t>
            </a:r>
            <a:r>
              <a:rPr lang="es-MX" sz="1400" b="1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Nuevo </a:t>
            </a:r>
            <a:r>
              <a:rPr lang="es-MX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umbral </a:t>
            </a:r>
            <a:r>
              <a:rPr lang="es-MX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licitaciones de más de </a:t>
            </a:r>
            <a:r>
              <a:rPr lang="es-MX" sz="20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2.000 UTM</a:t>
            </a:r>
            <a:endParaRPr lang="es-MX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Aceptación 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s-CL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cualquier instrumento 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asegure el cobro de la garantía de manera rápida y </a:t>
            </a: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efectiva</a:t>
            </a:r>
          </a:p>
          <a:p>
            <a:pPr algn="just"/>
            <a:endParaRPr lang="es-MX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000" b="1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Garantías de cumplimiento </a:t>
            </a:r>
            <a:r>
              <a:rPr lang="es-MX" sz="1400" b="1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(Artículo 68)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Aceptación de </a:t>
            </a:r>
            <a:r>
              <a:rPr lang="es-CL" sz="20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cualquier instrumento </a:t>
            </a: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asegure el cobro de la garantía de manera </a:t>
            </a:r>
            <a:r>
              <a:rPr lang="es-CL" sz="2000" u="sng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rápida y efectiva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</a:t>
            </a:r>
            <a:r>
              <a:rPr lang="es-CL" sz="20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mantiene el umbral de las 1000 UTM</a:t>
            </a: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para su exigencia</a:t>
            </a:r>
            <a:endParaRPr lang="es-MX" sz="2000" dirty="0" smtClean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sz="1400" dirty="0">
              <a:solidFill>
                <a:schemeClr val="bg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MX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sz="1400" dirty="0">
              <a:solidFill>
                <a:schemeClr val="bg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MX" sz="2000" b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48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CuadroTexto 9"/>
          <p:cNvSpPr txBox="1">
            <a:spLocks noChangeArrowheads="1"/>
          </p:cNvSpPr>
          <p:nvPr/>
        </p:nvSpPr>
        <p:spPr bwMode="auto">
          <a:xfrm>
            <a:off x="833002" y="600958"/>
            <a:ext cx="1034134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3000" b="1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Unión temporal de proveedores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000" b="1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(Artículo 67 bis)</a:t>
            </a:r>
            <a:endParaRPr lang="es-MX" sz="2000" dirty="0">
              <a:solidFill>
                <a:schemeClr val="bg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ángulo 7"/>
          <p:cNvSpPr>
            <a:spLocks noChangeArrowheads="1"/>
          </p:cNvSpPr>
          <p:nvPr/>
        </p:nvSpPr>
        <p:spPr bwMode="auto">
          <a:xfrm>
            <a:off x="833002" y="1725861"/>
            <a:ext cx="10627949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Unión de </a:t>
            </a:r>
            <a:r>
              <a:rPr lang="es-MX" sz="20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dos </a:t>
            </a:r>
            <a:r>
              <a:rPr lang="es-MX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más proveedores </a:t>
            </a:r>
            <a:r>
              <a:rPr lang="es-MX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participar en un proceso de </a:t>
            </a:r>
            <a:r>
              <a:rPr lang="es-MX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compra</a:t>
            </a:r>
            <a:endParaRPr lang="es-MX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Nombramiento de </a:t>
            </a:r>
            <a:r>
              <a:rPr lang="es-CL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representante 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apoderado </a:t>
            </a: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común</a:t>
            </a:r>
            <a:endParaRPr lang="es-MX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adquisiciones </a:t>
            </a:r>
            <a:r>
              <a:rPr lang="es-MX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inferiores a 1.000 UTM</a:t>
            </a:r>
            <a:r>
              <a:rPr lang="es-MX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obligatoriedad de adjuntar </a:t>
            </a:r>
            <a:r>
              <a:rPr lang="es-MX" sz="20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documento </a:t>
            </a:r>
            <a:r>
              <a:rPr lang="es-MX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público o privado </a:t>
            </a:r>
            <a:r>
              <a:rPr lang="es-MX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da cuenta del </a:t>
            </a:r>
            <a:r>
              <a:rPr lang="es-MX" sz="20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acuerdo</a:t>
            </a:r>
            <a:endParaRPr lang="es-MX" sz="2000" b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MX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adquisiciones iguales o </a:t>
            </a:r>
            <a:r>
              <a:rPr lang="es-CL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superiores 1.000 UTM, 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obligatoriedad de presentar </a:t>
            </a: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documento al 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momento de </a:t>
            </a:r>
            <a:r>
              <a:rPr lang="es-CL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contratar escritura pública 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da cuenta del </a:t>
            </a:r>
            <a:r>
              <a:rPr lang="es-CL" sz="20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acuerdo</a:t>
            </a:r>
            <a:endParaRPr lang="es-CL" sz="2000" b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CL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Inscripción individual 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proveedores </a:t>
            </a: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integrantes (todos) 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la Unión en </a:t>
            </a:r>
            <a:r>
              <a:rPr lang="es-CL" sz="20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ChileProveedores</a:t>
            </a:r>
            <a:endParaRPr lang="es-CL" sz="2000" b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CL" sz="2000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es-MX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13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CuadroTexto 9"/>
          <p:cNvSpPr txBox="1">
            <a:spLocks noChangeArrowheads="1"/>
          </p:cNvSpPr>
          <p:nvPr/>
        </p:nvSpPr>
        <p:spPr bwMode="auto">
          <a:xfrm>
            <a:off x="833002" y="600958"/>
            <a:ext cx="1034134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3000" b="1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Unión temporal de proveedores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000" b="1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(Artículo 67 bis)</a:t>
            </a:r>
            <a:endParaRPr lang="es-MX" sz="2000" dirty="0">
              <a:solidFill>
                <a:schemeClr val="bg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gen 4" descr="cid:image001.png@01D0CE10.59315BF0"/>
          <p:cNvPicPr/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42"/>
          <a:stretch/>
        </p:blipFill>
        <p:spPr bwMode="auto">
          <a:xfrm>
            <a:off x="833002" y="1707441"/>
            <a:ext cx="5723119" cy="3156856"/>
          </a:xfrm>
          <a:prstGeom prst="rect">
            <a:avLst/>
          </a:prstGeom>
          <a:noFill/>
          <a:ln w="25400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 descr="cid:image001.png@01D0CE10.59315BF0"/>
          <p:cNvPicPr/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05" b="3685"/>
          <a:stretch/>
        </p:blipFill>
        <p:spPr bwMode="auto">
          <a:xfrm>
            <a:off x="1325543" y="4372437"/>
            <a:ext cx="5723119" cy="1868955"/>
          </a:xfrm>
          <a:prstGeom prst="rect">
            <a:avLst/>
          </a:prstGeom>
          <a:noFill/>
          <a:ln w="25400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6999514" y="1707441"/>
            <a:ext cx="466997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lphaLcPeriod"/>
            </a:pP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Si la adquisición es menor a </a:t>
            </a:r>
            <a:r>
              <a:rPr lang="es-C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1000 UTM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los proveedores que hayan ofertado como Unión Temporal de Proveedores, deberán haber </a:t>
            </a:r>
            <a:r>
              <a:rPr lang="es-C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ingresado el documento (privado o público)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que declara dicha unión, y que además nombra a un </a:t>
            </a:r>
            <a:r>
              <a:rPr lang="es-C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Apoderado</a:t>
            </a:r>
            <a:r>
              <a:rPr lang="es-C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lphaLcPeriod"/>
            </a:pPr>
            <a:endParaRPr lang="es-CL" sz="1600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LcPeriod"/>
            </a:pP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Si la adquisición es superior a </a:t>
            </a:r>
            <a:r>
              <a:rPr lang="es-C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1000 UTM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al momento de la presentación de la oferta, dicha Unión no deberá ingresar ningún documento de formalización, el cual deberán </a:t>
            </a:r>
            <a:r>
              <a:rPr lang="es-C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presentar solo en caso de ser adjudicados y a la firma del contrato, documento que adquiere el carácter de documento público de constitución.</a:t>
            </a:r>
            <a:endParaRPr lang="es-CL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38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CuadroTexto 9"/>
          <p:cNvSpPr txBox="1">
            <a:spLocks noChangeArrowheads="1"/>
          </p:cNvSpPr>
          <p:nvPr/>
        </p:nvSpPr>
        <p:spPr bwMode="auto">
          <a:xfrm>
            <a:off x="976304" y="695087"/>
            <a:ext cx="1034134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3000" b="1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Plazos para el pago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000" b="1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(Nuevo artículo 79 bis)</a:t>
            </a:r>
            <a:endParaRPr lang="es-MX" sz="2000" dirty="0">
              <a:solidFill>
                <a:schemeClr val="bg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ángulo 7"/>
          <p:cNvSpPr>
            <a:spLocks noChangeArrowheads="1"/>
          </p:cNvSpPr>
          <p:nvPr/>
        </p:nvSpPr>
        <p:spPr bwMode="auto">
          <a:xfrm>
            <a:off x="1013591" y="2170622"/>
            <a:ext cx="1062794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Obligatoriedad de pagar </a:t>
            </a:r>
            <a:r>
              <a:rPr lang="es-MX" sz="20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 </a:t>
            </a:r>
            <a:r>
              <a:rPr lang="es-CL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días corridos </a:t>
            </a: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tras </a:t>
            </a:r>
            <a:r>
              <a:rPr lang="es-CL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recepción de la </a:t>
            </a:r>
            <a:r>
              <a:rPr lang="es-CL" sz="20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factura</a:t>
            </a:r>
            <a:endParaRPr lang="es-MX" sz="2000" b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Regulación </a:t>
            </a:r>
            <a:r>
              <a:rPr lang="es-MX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las </a:t>
            </a:r>
            <a:r>
              <a:rPr lang="es-MX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bases</a:t>
            </a:r>
            <a:r>
              <a:rPr lang="es-MX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un plazo </a:t>
            </a:r>
            <a:r>
              <a:rPr lang="es-MX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mayor </a:t>
            </a:r>
            <a:r>
              <a:rPr lang="es-MX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</a:t>
            </a:r>
            <a:r>
              <a:rPr lang="es-MX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motivos </a:t>
            </a:r>
            <a:r>
              <a:rPr lang="es-MX" sz="20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fundados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000" b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Excepciones legales 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establezcan un plazo </a:t>
            </a: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distinto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requiere previamente la </a:t>
            </a:r>
            <a:r>
              <a:rPr lang="es-CL" sz="20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recepción conforme</a:t>
            </a:r>
            <a:r>
              <a:rPr lang="es-CL" sz="20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 bien o servicio</a:t>
            </a:r>
            <a:endParaRPr lang="es-CL" sz="20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MX" sz="2000" b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MX" sz="2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9403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CuadroTexto 9"/>
          <p:cNvSpPr txBox="1">
            <a:spLocks noChangeArrowheads="1"/>
          </p:cNvSpPr>
          <p:nvPr/>
        </p:nvSpPr>
        <p:spPr bwMode="auto">
          <a:xfrm>
            <a:off x="976304" y="695087"/>
            <a:ext cx="1034134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3000" b="1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Plazos para el pago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000" b="1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(Nuevo artículo 79 bis)</a:t>
            </a:r>
            <a:endParaRPr lang="es-MX" sz="2000" dirty="0">
              <a:solidFill>
                <a:schemeClr val="bg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48560" t="25916" r="32952" b="39820"/>
          <a:stretch/>
        </p:blipFill>
        <p:spPr>
          <a:xfrm>
            <a:off x="5180070" y="1788177"/>
            <a:ext cx="6545724" cy="398725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29990" y="2858476"/>
            <a:ext cx="44849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</a:t>
            </a:r>
            <a:r>
              <a:rPr lang="es-CL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i 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el período de pago es </a:t>
            </a:r>
            <a:r>
              <a:rPr lang="es-CL" u="sng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superior a 30 días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el sistema le exigirá ingresar un texto de justificación:</a:t>
            </a:r>
            <a:endParaRPr lang="es-CL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76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a1" id="{1619D704-63F7-4E75-91E3-73B330784924}" vid="{181E734D-8186-47B5-93F4-F07F8418D8FE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5727</TotalTime>
  <Words>2877</Words>
  <Application>Microsoft Office PowerPoint</Application>
  <PresentationFormat>Personalizado</PresentationFormat>
  <Paragraphs>359</Paragraphs>
  <Slides>39</Slides>
  <Notes>37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39</vt:i4>
      </vt:variant>
    </vt:vector>
  </HeadingPairs>
  <TitlesOfParts>
    <vt:vector size="43" baseType="lpstr">
      <vt:lpstr>Tema de Office</vt:lpstr>
      <vt:lpstr>1_Tema de Office</vt:lpstr>
      <vt:lpstr>4_Tema de Office</vt:lpstr>
      <vt:lpstr>Tema1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Gabriela Nicolas</dc:creator>
  <cp:lastModifiedBy>marcela gomez villarroel</cp:lastModifiedBy>
  <cp:revision>282</cp:revision>
  <dcterms:created xsi:type="dcterms:W3CDTF">2014-09-03T21:09:26Z</dcterms:created>
  <dcterms:modified xsi:type="dcterms:W3CDTF">2015-12-02T23:49:08Z</dcterms:modified>
</cp:coreProperties>
</file>