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Lst>
  <p:notesMasterIdLst>
    <p:notesMasterId r:id="rId34"/>
  </p:notesMasterIdLst>
  <p:sldIdLst>
    <p:sldId id="256" r:id="rId2"/>
    <p:sldId id="259" r:id="rId3"/>
    <p:sldId id="260" r:id="rId4"/>
    <p:sldId id="310" r:id="rId5"/>
    <p:sldId id="311" r:id="rId6"/>
    <p:sldId id="281" r:id="rId7"/>
    <p:sldId id="282" r:id="rId8"/>
    <p:sldId id="283" r:id="rId9"/>
    <p:sldId id="285" r:id="rId10"/>
    <p:sldId id="286" r:id="rId11"/>
    <p:sldId id="312" r:id="rId12"/>
    <p:sldId id="296" r:id="rId13"/>
    <p:sldId id="321" r:id="rId14"/>
    <p:sldId id="322" r:id="rId15"/>
    <p:sldId id="332" r:id="rId16"/>
    <p:sldId id="333" r:id="rId17"/>
    <p:sldId id="334" r:id="rId18"/>
    <p:sldId id="336" r:id="rId19"/>
    <p:sldId id="337" r:id="rId20"/>
    <p:sldId id="338" r:id="rId21"/>
    <p:sldId id="339" r:id="rId22"/>
    <p:sldId id="340" r:id="rId23"/>
    <p:sldId id="307" r:id="rId24"/>
    <p:sldId id="323" r:id="rId25"/>
    <p:sldId id="324" r:id="rId26"/>
    <p:sldId id="325" r:id="rId27"/>
    <p:sldId id="326" r:id="rId28"/>
    <p:sldId id="331" r:id="rId29"/>
    <p:sldId id="328" r:id="rId30"/>
    <p:sldId id="329" r:id="rId31"/>
    <p:sldId id="330" r:id="rId32"/>
    <p:sldId id="335" r:id="rId33"/>
  </p:sldIdLst>
  <p:sldSz cx="9144000" cy="6858000" type="screen4x3"/>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34559" autoAdjust="0"/>
    <p:restoredTop sz="86355" autoAdjust="0"/>
  </p:normalViewPr>
  <p:slideViewPr>
    <p:cSldViewPr>
      <p:cViewPr>
        <p:scale>
          <a:sx n="70" d="100"/>
          <a:sy n="70" d="100"/>
        </p:scale>
        <p:origin x="-3684" y="-1116"/>
      </p:cViewPr>
      <p:guideLst>
        <p:guide orient="horz" pos="2160"/>
        <p:guide pos="2880"/>
      </p:guideLst>
    </p:cSldViewPr>
  </p:slideViewPr>
  <p:outlineViewPr>
    <p:cViewPr>
      <p:scale>
        <a:sx n="33" d="100"/>
        <a:sy n="33" d="100"/>
      </p:scale>
      <p:origin x="0" y="-10956"/>
    </p:cViewPr>
  </p:outlineViewPr>
  <p:notesTextViewPr>
    <p:cViewPr>
      <p:scale>
        <a:sx n="1" d="1"/>
        <a:sy n="1" d="1"/>
      </p:scale>
      <p:origin x="0" y="0"/>
    </p:cViewPr>
  </p:notesTextViewPr>
  <p:sorterViewPr>
    <p:cViewPr>
      <p:scale>
        <a:sx n="100" d="100"/>
        <a:sy n="100" d="100"/>
      </p:scale>
      <p:origin x="0" y="126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L" dirty="0"/>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B4D2BE2-545C-4205-B0EC-C32C3AB78DC8}" type="datetimeFigureOut">
              <a:rPr lang="es-CL" smtClean="0"/>
              <a:pPr/>
              <a:t>23-11-2015</a:t>
            </a:fld>
            <a:endParaRPr lang="es-CL" dirty="0"/>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L" dirty="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L" dirty="0"/>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5F35892-609F-4ACB-8E83-71FCCD183B38}" type="slidenum">
              <a:rPr lang="es-CL" smtClean="0"/>
              <a:pPr/>
              <a:t>‹Nº›</a:t>
            </a:fld>
            <a:endParaRPr lang="es-CL" dirty="0"/>
          </a:p>
        </p:txBody>
      </p:sp>
    </p:spTree>
    <p:extLst>
      <p:ext uri="{BB962C8B-B14F-4D97-AF65-F5344CB8AC3E}">
        <p14:creationId xmlns:p14="http://schemas.microsoft.com/office/powerpoint/2010/main" val="8062528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E47AA3F4-2B0F-437E-A233-E7397254E30C}" type="datetimeFigureOut">
              <a:rPr lang="es-CL" smtClean="0"/>
              <a:pPr/>
              <a:t>23-11-2015</a:t>
            </a:fld>
            <a:endParaRPr lang="es-CL" dirty="0"/>
          </a:p>
        </p:txBody>
      </p:sp>
      <p:sp>
        <p:nvSpPr>
          <p:cNvPr id="5" name="4 Marcador de pie de página"/>
          <p:cNvSpPr>
            <a:spLocks noGrp="1"/>
          </p:cNvSpPr>
          <p:nvPr>
            <p:ph type="ftr" sz="quarter" idx="11"/>
          </p:nvPr>
        </p:nvSpPr>
        <p:spPr/>
        <p:txBody>
          <a:bodyPr/>
          <a:lstStyle/>
          <a:p>
            <a:endParaRPr lang="es-CL" dirty="0"/>
          </a:p>
        </p:txBody>
      </p:sp>
      <p:sp>
        <p:nvSpPr>
          <p:cNvPr id="6" name="5 Marcador de número de diapositiva"/>
          <p:cNvSpPr>
            <a:spLocks noGrp="1"/>
          </p:cNvSpPr>
          <p:nvPr>
            <p:ph type="sldNum" sz="quarter" idx="12"/>
          </p:nvPr>
        </p:nvSpPr>
        <p:spPr/>
        <p:txBody>
          <a:bodyPr/>
          <a:lstStyle/>
          <a:p>
            <a:fld id="{258DF332-2CE5-4A8C-8409-C044230932C0}" type="slidenum">
              <a:rPr lang="es-CL" smtClean="0"/>
              <a:pPr/>
              <a:t>‹Nº›</a:t>
            </a:fld>
            <a:endParaRPr lang="es-CL" dirty="0"/>
          </a:p>
        </p:txBody>
      </p:sp>
    </p:spTree>
    <p:extLst>
      <p:ext uri="{BB962C8B-B14F-4D97-AF65-F5344CB8AC3E}">
        <p14:creationId xmlns:p14="http://schemas.microsoft.com/office/powerpoint/2010/main" val="17190656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47AA3F4-2B0F-437E-A233-E7397254E30C}" type="datetimeFigureOut">
              <a:rPr lang="es-CL" smtClean="0"/>
              <a:pPr/>
              <a:t>23-11-2015</a:t>
            </a:fld>
            <a:endParaRPr lang="es-CL" dirty="0"/>
          </a:p>
        </p:txBody>
      </p:sp>
      <p:sp>
        <p:nvSpPr>
          <p:cNvPr id="5" name="4 Marcador de pie de página"/>
          <p:cNvSpPr>
            <a:spLocks noGrp="1"/>
          </p:cNvSpPr>
          <p:nvPr>
            <p:ph type="ftr" sz="quarter" idx="11"/>
          </p:nvPr>
        </p:nvSpPr>
        <p:spPr/>
        <p:txBody>
          <a:bodyPr/>
          <a:lstStyle/>
          <a:p>
            <a:endParaRPr lang="es-CL" dirty="0"/>
          </a:p>
        </p:txBody>
      </p:sp>
      <p:sp>
        <p:nvSpPr>
          <p:cNvPr id="6" name="5 Marcador de número de diapositiva"/>
          <p:cNvSpPr>
            <a:spLocks noGrp="1"/>
          </p:cNvSpPr>
          <p:nvPr>
            <p:ph type="sldNum" sz="quarter" idx="12"/>
          </p:nvPr>
        </p:nvSpPr>
        <p:spPr/>
        <p:txBody>
          <a:bodyPr/>
          <a:lstStyle/>
          <a:p>
            <a:fld id="{258DF332-2CE5-4A8C-8409-C044230932C0}" type="slidenum">
              <a:rPr lang="es-CL" smtClean="0"/>
              <a:pPr/>
              <a:t>‹Nº›</a:t>
            </a:fld>
            <a:endParaRPr lang="es-CL" dirty="0"/>
          </a:p>
        </p:txBody>
      </p:sp>
    </p:spTree>
    <p:extLst>
      <p:ext uri="{BB962C8B-B14F-4D97-AF65-F5344CB8AC3E}">
        <p14:creationId xmlns:p14="http://schemas.microsoft.com/office/powerpoint/2010/main" val="5787421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47AA3F4-2B0F-437E-A233-E7397254E30C}" type="datetimeFigureOut">
              <a:rPr lang="es-CL" smtClean="0"/>
              <a:pPr/>
              <a:t>23-11-2015</a:t>
            </a:fld>
            <a:endParaRPr lang="es-CL" dirty="0"/>
          </a:p>
        </p:txBody>
      </p:sp>
      <p:sp>
        <p:nvSpPr>
          <p:cNvPr id="5" name="4 Marcador de pie de página"/>
          <p:cNvSpPr>
            <a:spLocks noGrp="1"/>
          </p:cNvSpPr>
          <p:nvPr>
            <p:ph type="ftr" sz="quarter" idx="11"/>
          </p:nvPr>
        </p:nvSpPr>
        <p:spPr/>
        <p:txBody>
          <a:bodyPr/>
          <a:lstStyle/>
          <a:p>
            <a:endParaRPr lang="es-CL" dirty="0"/>
          </a:p>
        </p:txBody>
      </p:sp>
      <p:sp>
        <p:nvSpPr>
          <p:cNvPr id="6" name="5 Marcador de número de diapositiva"/>
          <p:cNvSpPr>
            <a:spLocks noGrp="1"/>
          </p:cNvSpPr>
          <p:nvPr>
            <p:ph type="sldNum" sz="quarter" idx="12"/>
          </p:nvPr>
        </p:nvSpPr>
        <p:spPr/>
        <p:txBody>
          <a:bodyPr/>
          <a:lstStyle/>
          <a:p>
            <a:fld id="{258DF332-2CE5-4A8C-8409-C044230932C0}" type="slidenum">
              <a:rPr lang="es-CL" smtClean="0"/>
              <a:pPr/>
              <a:t>‹Nº›</a:t>
            </a:fld>
            <a:endParaRPr lang="es-CL" dirty="0"/>
          </a:p>
        </p:txBody>
      </p:sp>
    </p:spTree>
    <p:extLst>
      <p:ext uri="{BB962C8B-B14F-4D97-AF65-F5344CB8AC3E}">
        <p14:creationId xmlns:p14="http://schemas.microsoft.com/office/powerpoint/2010/main" val="3672913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E47AA3F4-2B0F-437E-A233-E7397254E30C}" type="datetimeFigureOut">
              <a:rPr lang="es-CL" smtClean="0"/>
              <a:pPr/>
              <a:t>23-11-2015</a:t>
            </a:fld>
            <a:endParaRPr lang="es-CL" dirty="0"/>
          </a:p>
        </p:txBody>
      </p:sp>
      <p:sp>
        <p:nvSpPr>
          <p:cNvPr id="5" name="4 Marcador de pie de página"/>
          <p:cNvSpPr>
            <a:spLocks noGrp="1"/>
          </p:cNvSpPr>
          <p:nvPr>
            <p:ph type="ftr" sz="quarter" idx="11"/>
          </p:nvPr>
        </p:nvSpPr>
        <p:spPr/>
        <p:txBody>
          <a:bodyPr/>
          <a:lstStyle/>
          <a:p>
            <a:endParaRPr lang="es-CL" dirty="0"/>
          </a:p>
        </p:txBody>
      </p:sp>
      <p:sp>
        <p:nvSpPr>
          <p:cNvPr id="6" name="5 Marcador de número de diapositiva"/>
          <p:cNvSpPr>
            <a:spLocks noGrp="1"/>
          </p:cNvSpPr>
          <p:nvPr>
            <p:ph type="sldNum" sz="quarter" idx="12"/>
          </p:nvPr>
        </p:nvSpPr>
        <p:spPr/>
        <p:txBody>
          <a:bodyPr/>
          <a:lstStyle/>
          <a:p>
            <a:fld id="{258DF332-2CE5-4A8C-8409-C044230932C0}" type="slidenum">
              <a:rPr lang="es-CL" smtClean="0"/>
              <a:pPr/>
              <a:t>‹Nº›</a:t>
            </a:fld>
            <a:endParaRPr lang="es-CL" dirty="0"/>
          </a:p>
        </p:txBody>
      </p:sp>
    </p:spTree>
    <p:extLst>
      <p:ext uri="{BB962C8B-B14F-4D97-AF65-F5344CB8AC3E}">
        <p14:creationId xmlns:p14="http://schemas.microsoft.com/office/powerpoint/2010/main" val="1379330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E47AA3F4-2B0F-437E-A233-E7397254E30C}" type="datetimeFigureOut">
              <a:rPr lang="es-CL" smtClean="0"/>
              <a:pPr/>
              <a:t>23-11-2015</a:t>
            </a:fld>
            <a:endParaRPr lang="es-CL" dirty="0"/>
          </a:p>
        </p:txBody>
      </p:sp>
      <p:sp>
        <p:nvSpPr>
          <p:cNvPr id="5" name="4 Marcador de pie de página"/>
          <p:cNvSpPr>
            <a:spLocks noGrp="1"/>
          </p:cNvSpPr>
          <p:nvPr>
            <p:ph type="ftr" sz="quarter" idx="11"/>
          </p:nvPr>
        </p:nvSpPr>
        <p:spPr/>
        <p:txBody>
          <a:bodyPr/>
          <a:lstStyle/>
          <a:p>
            <a:endParaRPr lang="es-CL" dirty="0"/>
          </a:p>
        </p:txBody>
      </p:sp>
      <p:sp>
        <p:nvSpPr>
          <p:cNvPr id="6" name="5 Marcador de número de diapositiva"/>
          <p:cNvSpPr>
            <a:spLocks noGrp="1"/>
          </p:cNvSpPr>
          <p:nvPr>
            <p:ph type="sldNum" sz="quarter" idx="12"/>
          </p:nvPr>
        </p:nvSpPr>
        <p:spPr/>
        <p:txBody>
          <a:bodyPr/>
          <a:lstStyle/>
          <a:p>
            <a:fld id="{258DF332-2CE5-4A8C-8409-C044230932C0}" type="slidenum">
              <a:rPr lang="es-CL" smtClean="0"/>
              <a:pPr/>
              <a:t>‹Nº›</a:t>
            </a:fld>
            <a:endParaRPr lang="es-CL" dirty="0"/>
          </a:p>
        </p:txBody>
      </p:sp>
    </p:spTree>
    <p:extLst>
      <p:ext uri="{BB962C8B-B14F-4D97-AF65-F5344CB8AC3E}">
        <p14:creationId xmlns:p14="http://schemas.microsoft.com/office/powerpoint/2010/main" val="1922062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E47AA3F4-2B0F-437E-A233-E7397254E30C}" type="datetimeFigureOut">
              <a:rPr lang="es-CL" smtClean="0"/>
              <a:pPr/>
              <a:t>23-11-2015</a:t>
            </a:fld>
            <a:endParaRPr lang="es-CL" dirty="0"/>
          </a:p>
        </p:txBody>
      </p:sp>
      <p:sp>
        <p:nvSpPr>
          <p:cNvPr id="6" name="5 Marcador de pie de página"/>
          <p:cNvSpPr>
            <a:spLocks noGrp="1"/>
          </p:cNvSpPr>
          <p:nvPr>
            <p:ph type="ftr" sz="quarter" idx="11"/>
          </p:nvPr>
        </p:nvSpPr>
        <p:spPr/>
        <p:txBody>
          <a:bodyPr/>
          <a:lstStyle/>
          <a:p>
            <a:endParaRPr lang="es-CL" dirty="0"/>
          </a:p>
        </p:txBody>
      </p:sp>
      <p:sp>
        <p:nvSpPr>
          <p:cNvPr id="7" name="6 Marcador de número de diapositiva"/>
          <p:cNvSpPr>
            <a:spLocks noGrp="1"/>
          </p:cNvSpPr>
          <p:nvPr>
            <p:ph type="sldNum" sz="quarter" idx="12"/>
          </p:nvPr>
        </p:nvSpPr>
        <p:spPr/>
        <p:txBody>
          <a:bodyPr/>
          <a:lstStyle/>
          <a:p>
            <a:fld id="{258DF332-2CE5-4A8C-8409-C044230932C0}" type="slidenum">
              <a:rPr lang="es-CL" smtClean="0"/>
              <a:pPr/>
              <a:t>‹Nº›</a:t>
            </a:fld>
            <a:endParaRPr lang="es-CL" dirty="0"/>
          </a:p>
        </p:txBody>
      </p:sp>
    </p:spTree>
    <p:extLst>
      <p:ext uri="{BB962C8B-B14F-4D97-AF65-F5344CB8AC3E}">
        <p14:creationId xmlns:p14="http://schemas.microsoft.com/office/powerpoint/2010/main" val="1371828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E47AA3F4-2B0F-437E-A233-E7397254E30C}" type="datetimeFigureOut">
              <a:rPr lang="es-CL" smtClean="0"/>
              <a:pPr/>
              <a:t>23-11-2015</a:t>
            </a:fld>
            <a:endParaRPr lang="es-CL" dirty="0"/>
          </a:p>
        </p:txBody>
      </p:sp>
      <p:sp>
        <p:nvSpPr>
          <p:cNvPr id="8" name="7 Marcador de pie de página"/>
          <p:cNvSpPr>
            <a:spLocks noGrp="1"/>
          </p:cNvSpPr>
          <p:nvPr>
            <p:ph type="ftr" sz="quarter" idx="11"/>
          </p:nvPr>
        </p:nvSpPr>
        <p:spPr/>
        <p:txBody>
          <a:bodyPr/>
          <a:lstStyle/>
          <a:p>
            <a:endParaRPr lang="es-CL" dirty="0"/>
          </a:p>
        </p:txBody>
      </p:sp>
      <p:sp>
        <p:nvSpPr>
          <p:cNvPr id="9" name="8 Marcador de número de diapositiva"/>
          <p:cNvSpPr>
            <a:spLocks noGrp="1"/>
          </p:cNvSpPr>
          <p:nvPr>
            <p:ph type="sldNum" sz="quarter" idx="12"/>
          </p:nvPr>
        </p:nvSpPr>
        <p:spPr/>
        <p:txBody>
          <a:bodyPr/>
          <a:lstStyle/>
          <a:p>
            <a:fld id="{258DF332-2CE5-4A8C-8409-C044230932C0}" type="slidenum">
              <a:rPr lang="es-CL" smtClean="0"/>
              <a:pPr/>
              <a:t>‹Nº›</a:t>
            </a:fld>
            <a:endParaRPr lang="es-CL" dirty="0"/>
          </a:p>
        </p:txBody>
      </p:sp>
    </p:spTree>
    <p:extLst>
      <p:ext uri="{BB962C8B-B14F-4D97-AF65-F5344CB8AC3E}">
        <p14:creationId xmlns:p14="http://schemas.microsoft.com/office/powerpoint/2010/main" val="39377105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E47AA3F4-2B0F-437E-A233-E7397254E30C}" type="datetimeFigureOut">
              <a:rPr lang="es-CL" smtClean="0"/>
              <a:pPr/>
              <a:t>23-11-2015</a:t>
            </a:fld>
            <a:endParaRPr lang="es-CL" dirty="0"/>
          </a:p>
        </p:txBody>
      </p:sp>
      <p:sp>
        <p:nvSpPr>
          <p:cNvPr id="4" name="3 Marcador de pie de página"/>
          <p:cNvSpPr>
            <a:spLocks noGrp="1"/>
          </p:cNvSpPr>
          <p:nvPr>
            <p:ph type="ftr" sz="quarter" idx="11"/>
          </p:nvPr>
        </p:nvSpPr>
        <p:spPr/>
        <p:txBody>
          <a:bodyPr/>
          <a:lstStyle/>
          <a:p>
            <a:endParaRPr lang="es-CL" dirty="0"/>
          </a:p>
        </p:txBody>
      </p:sp>
      <p:sp>
        <p:nvSpPr>
          <p:cNvPr id="5" name="4 Marcador de número de diapositiva"/>
          <p:cNvSpPr>
            <a:spLocks noGrp="1"/>
          </p:cNvSpPr>
          <p:nvPr>
            <p:ph type="sldNum" sz="quarter" idx="12"/>
          </p:nvPr>
        </p:nvSpPr>
        <p:spPr/>
        <p:txBody>
          <a:bodyPr/>
          <a:lstStyle/>
          <a:p>
            <a:fld id="{258DF332-2CE5-4A8C-8409-C044230932C0}" type="slidenum">
              <a:rPr lang="es-CL" smtClean="0"/>
              <a:pPr/>
              <a:t>‹Nº›</a:t>
            </a:fld>
            <a:endParaRPr lang="es-CL" dirty="0"/>
          </a:p>
        </p:txBody>
      </p:sp>
    </p:spTree>
    <p:extLst>
      <p:ext uri="{BB962C8B-B14F-4D97-AF65-F5344CB8AC3E}">
        <p14:creationId xmlns:p14="http://schemas.microsoft.com/office/powerpoint/2010/main" val="3385446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E47AA3F4-2B0F-437E-A233-E7397254E30C}" type="datetimeFigureOut">
              <a:rPr lang="es-CL" smtClean="0"/>
              <a:pPr/>
              <a:t>23-11-2015</a:t>
            </a:fld>
            <a:endParaRPr lang="es-CL" dirty="0"/>
          </a:p>
        </p:txBody>
      </p:sp>
      <p:sp>
        <p:nvSpPr>
          <p:cNvPr id="3" name="2 Marcador de pie de página"/>
          <p:cNvSpPr>
            <a:spLocks noGrp="1"/>
          </p:cNvSpPr>
          <p:nvPr>
            <p:ph type="ftr" sz="quarter" idx="11"/>
          </p:nvPr>
        </p:nvSpPr>
        <p:spPr/>
        <p:txBody>
          <a:bodyPr/>
          <a:lstStyle/>
          <a:p>
            <a:endParaRPr lang="es-CL" dirty="0"/>
          </a:p>
        </p:txBody>
      </p:sp>
      <p:sp>
        <p:nvSpPr>
          <p:cNvPr id="4" name="3 Marcador de número de diapositiva"/>
          <p:cNvSpPr>
            <a:spLocks noGrp="1"/>
          </p:cNvSpPr>
          <p:nvPr>
            <p:ph type="sldNum" sz="quarter" idx="12"/>
          </p:nvPr>
        </p:nvSpPr>
        <p:spPr/>
        <p:txBody>
          <a:bodyPr/>
          <a:lstStyle/>
          <a:p>
            <a:fld id="{258DF332-2CE5-4A8C-8409-C044230932C0}" type="slidenum">
              <a:rPr lang="es-CL" smtClean="0"/>
              <a:pPr/>
              <a:t>‹Nº›</a:t>
            </a:fld>
            <a:endParaRPr lang="es-CL" dirty="0"/>
          </a:p>
        </p:txBody>
      </p:sp>
    </p:spTree>
    <p:extLst>
      <p:ext uri="{BB962C8B-B14F-4D97-AF65-F5344CB8AC3E}">
        <p14:creationId xmlns:p14="http://schemas.microsoft.com/office/powerpoint/2010/main" val="3694125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47AA3F4-2B0F-437E-A233-E7397254E30C}" type="datetimeFigureOut">
              <a:rPr lang="es-CL" smtClean="0"/>
              <a:pPr/>
              <a:t>23-11-2015</a:t>
            </a:fld>
            <a:endParaRPr lang="es-CL" dirty="0"/>
          </a:p>
        </p:txBody>
      </p:sp>
      <p:sp>
        <p:nvSpPr>
          <p:cNvPr id="6" name="5 Marcador de pie de página"/>
          <p:cNvSpPr>
            <a:spLocks noGrp="1"/>
          </p:cNvSpPr>
          <p:nvPr>
            <p:ph type="ftr" sz="quarter" idx="11"/>
          </p:nvPr>
        </p:nvSpPr>
        <p:spPr/>
        <p:txBody>
          <a:bodyPr/>
          <a:lstStyle/>
          <a:p>
            <a:endParaRPr lang="es-CL" dirty="0"/>
          </a:p>
        </p:txBody>
      </p:sp>
      <p:sp>
        <p:nvSpPr>
          <p:cNvPr id="7" name="6 Marcador de número de diapositiva"/>
          <p:cNvSpPr>
            <a:spLocks noGrp="1"/>
          </p:cNvSpPr>
          <p:nvPr>
            <p:ph type="sldNum" sz="quarter" idx="12"/>
          </p:nvPr>
        </p:nvSpPr>
        <p:spPr/>
        <p:txBody>
          <a:bodyPr/>
          <a:lstStyle/>
          <a:p>
            <a:fld id="{258DF332-2CE5-4A8C-8409-C044230932C0}" type="slidenum">
              <a:rPr lang="es-CL" smtClean="0"/>
              <a:pPr/>
              <a:t>‹Nº›</a:t>
            </a:fld>
            <a:endParaRPr lang="es-CL" dirty="0"/>
          </a:p>
        </p:txBody>
      </p:sp>
    </p:spTree>
    <p:extLst>
      <p:ext uri="{BB962C8B-B14F-4D97-AF65-F5344CB8AC3E}">
        <p14:creationId xmlns:p14="http://schemas.microsoft.com/office/powerpoint/2010/main" val="1505465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E47AA3F4-2B0F-437E-A233-E7397254E30C}" type="datetimeFigureOut">
              <a:rPr lang="es-CL" smtClean="0"/>
              <a:pPr/>
              <a:t>23-11-2015</a:t>
            </a:fld>
            <a:endParaRPr lang="es-CL" dirty="0"/>
          </a:p>
        </p:txBody>
      </p:sp>
      <p:sp>
        <p:nvSpPr>
          <p:cNvPr id="6" name="5 Marcador de pie de página"/>
          <p:cNvSpPr>
            <a:spLocks noGrp="1"/>
          </p:cNvSpPr>
          <p:nvPr>
            <p:ph type="ftr" sz="quarter" idx="11"/>
          </p:nvPr>
        </p:nvSpPr>
        <p:spPr/>
        <p:txBody>
          <a:bodyPr/>
          <a:lstStyle/>
          <a:p>
            <a:endParaRPr lang="es-CL" dirty="0"/>
          </a:p>
        </p:txBody>
      </p:sp>
      <p:sp>
        <p:nvSpPr>
          <p:cNvPr id="7" name="6 Marcador de número de diapositiva"/>
          <p:cNvSpPr>
            <a:spLocks noGrp="1"/>
          </p:cNvSpPr>
          <p:nvPr>
            <p:ph type="sldNum" sz="quarter" idx="12"/>
          </p:nvPr>
        </p:nvSpPr>
        <p:spPr/>
        <p:txBody>
          <a:bodyPr/>
          <a:lstStyle/>
          <a:p>
            <a:fld id="{258DF332-2CE5-4A8C-8409-C044230932C0}" type="slidenum">
              <a:rPr lang="es-CL" smtClean="0"/>
              <a:pPr/>
              <a:t>‹Nº›</a:t>
            </a:fld>
            <a:endParaRPr lang="es-CL" dirty="0"/>
          </a:p>
        </p:txBody>
      </p:sp>
    </p:spTree>
    <p:extLst>
      <p:ext uri="{BB962C8B-B14F-4D97-AF65-F5344CB8AC3E}">
        <p14:creationId xmlns:p14="http://schemas.microsoft.com/office/powerpoint/2010/main" val="2512177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7AA3F4-2B0F-437E-A233-E7397254E30C}" type="datetimeFigureOut">
              <a:rPr lang="es-CL" smtClean="0"/>
              <a:pPr/>
              <a:t>23-11-2015</a:t>
            </a:fld>
            <a:endParaRPr lang="es-CL" dirty="0"/>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L" dirty="0"/>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8DF332-2CE5-4A8C-8409-C044230932C0}" type="slidenum">
              <a:rPr lang="es-CL" smtClean="0"/>
              <a:pPr/>
              <a:t>‹Nº›</a:t>
            </a:fld>
            <a:endParaRPr lang="es-CL" dirty="0"/>
          </a:p>
        </p:txBody>
      </p:sp>
    </p:spTree>
    <p:extLst>
      <p:ext uri="{BB962C8B-B14F-4D97-AF65-F5344CB8AC3E}">
        <p14:creationId xmlns:p14="http://schemas.microsoft.com/office/powerpoint/2010/main" val="3709923146"/>
      </p:ext>
    </p:extLst>
  </p:cSld>
  <p:clrMap bg1="dk1" tx1="lt1" bg2="dk2" tx2="lt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idx="4294967295"/>
          </p:nvPr>
        </p:nvSpPr>
        <p:spPr>
          <a:xfrm>
            <a:off x="1371600" y="765175"/>
            <a:ext cx="7772400" cy="1470025"/>
          </a:xfrm>
        </p:spPr>
        <p:txBody>
          <a:bodyPr>
            <a:normAutofit/>
          </a:bodyPr>
          <a:lstStyle/>
          <a:p>
            <a:pPr algn="ctr"/>
            <a:r>
              <a:rPr lang="es-CL" dirty="0" smtClean="0"/>
              <a:t>NUEVO ROL DIRECTOR DE CONTROL INTERNO MUNICIPAL</a:t>
            </a:r>
            <a:endParaRPr lang="es-CL" dirty="0"/>
          </a:p>
        </p:txBody>
      </p:sp>
      <p:sp>
        <p:nvSpPr>
          <p:cNvPr id="3" name="2 Subtítulo"/>
          <p:cNvSpPr>
            <a:spLocks noGrp="1"/>
          </p:cNvSpPr>
          <p:nvPr>
            <p:ph type="subTitle" idx="4294967295"/>
          </p:nvPr>
        </p:nvSpPr>
        <p:spPr>
          <a:xfrm>
            <a:off x="2743200" y="3644900"/>
            <a:ext cx="6400800" cy="1752600"/>
          </a:xfrm>
        </p:spPr>
        <p:txBody>
          <a:bodyPr>
            <a:normAutofit/>
          </a:bodyPr>
          <a:lstStyle/>
          <a:p>
            <a:pPr marL="0" indent="0" algn="ctr">
              <a:buNone/>
            </a:pPr>
            <a:r>
              <a:rPr lang="es-ES" dirty="0" smtClean="0"/>
              <a:t>ASOCIACION NACIONAL DE DIRECTORES DE CONTROL INTERNO MUNICIPAL DE CHILE</a:t>
            </a:r>
          </a:p>
        </p:txBody>
      </p:sp>
    </p:spTree>
    <p:extLst>
      <p:ext uri="{BB962C8B-B14F-4D97-AF65-F5344CB8AC3E}">
        <p14:creationId xmlns:p14="http://schemas.microsoft.com/office/powerpoint/2010/main" val="29295941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normAutofit/>
          </a:bodyPr>
          <a:lstStyle/>
          <a:p>
            <a:r>
              <a:rPr lang="es-MX" dirty="0"/>
              <a:t>Artículo </a:t>
            </a:r>
            <a:r>
              <a:rPr lang="es-MX" dirty="0" smtClean="0"/>
              <a:t>81)</a:t>
            </a:r>
            <a:endParaRPr lang="es-MX" dirty="0"/>
          </a:p>
        </p:txBody>
      </p:sp>
      <p:sp>
        <p:nvSpPr>
          <p:cNvPr id="2" name="Marcador de contenido 1"/>
          <p:cNvSpPr>
            <a:spLocks noGrp="1"/>
          </p:cNvSpPr>
          <p:nvPr>
            <p:ph idx="1"/>
          </p:nvPr>
        </p:nvSpPr>
        <p:spPr/>
        <p:txBody>
          <a:bodyPr>
            <a:normAutofit fontScale="92500" lnSpcReduction="20000"/>
          </a:bodyPr>
          <a:lstStyle/>
          <a:p>
            <a:pPr algn="just"/>
            <a:r>
              <a:rPr lang="es-MX" dirty="0" smtClean="0"/>
              <a:t>El Concejo sólo podrá aprobar presupuestos debidamente financiados, correspondiéndoles especialmente al jefe de la Unidad Encargada del Control, o al funcionario que cumpla esta tarea, la obligación de representar a aquel, mediante un informe, los </a:t>
            </a:r>
            <a:r>
              <a:rPr lang="es-MX" b="1" u="sng" dirty="0" smtClean="0"/>
              <a:t>déficit que advierta </a:t>
            </a:r>
            <a:r>
              <a:rPr lang="es-MX" u="sng" dirty="0" smtClean="0"/>
              <a:t>en el presupuesto municipal</a:t>
            </a:r>
            <a:r>
              <a:rPr lang="es-MX" dirty="0"/>
              <a:t>.</a:t>
            </a:r>
            <a:r>
              <a:rPr lang="es-MX" dirty="0" smtClean="0"/>
              <a:t> </a:t>
            </a:r>
          </a:p>
          <a:p>
            <a:pPr algn="just"/>
            <a:r>
              <a:rPr lang="es-MX" dirty="0" smtClean="0"/>
              <a:t>Informar trimestralmente los pasivos contingentes  derivados entre otras causas, de demandas judiciales y las deudas con proveedores.</a:t>
            </a:r>
            <a:endParaRPr lang="es-MX" dirty="0"/>
          </a:p>
        </p:txBody>
      </p:sp>
    </p:spTree>
    <p:extLst>
      <p:ext uri="{BB962C8B-B14F-4D97-AF65-F5344CB8AC3E}">
        <p14:creationId xmlns:p14="http://schemas.microsoft.com/office/powerpoint/2010/main" val="13259242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r>
              <a:rPr lang="es-ES" dirty="0" smtClean="0"/>
              <a:t>Otras Funciones:</a:t>
            </a:r>
            <a:endParaRPr lang="es-ES" dirty="0"/>
          </a:p>
        </p:txBody>
      </p:sp>
      <p:sp>
        <p:nvSpPr>
          <p:cNvPr id="2" name="1 Marcador de contenido"/>
          <p:cNvSpPr>
            <a:spLocks noGrp="1"/>
          </p:cNvSpPr>
          <p:nvPr>
            <p:ph idx="1"/>
          </p:nvPr>
        </p:nvSpPr>
        <p:spPr/>
        <p:txBody>
          <a:bodyPr>
            <a:normAutofit fontScale="92500" lnSpcReduction="20000"/>
          </a:bodyPr>
          <a:lstStyle/>
          <a:p>
            <a:r>
              <a:rPr lang="es-ES" dirty="0" smtClean="0"/>
              <a:t>Emitir informe al Concejo sobre el grado de cumplimiento de </a:t>
            </a:r>
            <a:r>
              <a:rPr lang="es-ES" u="sng" dirty="0" smtClean="0"/>
              <a:t>Programa de Mejoramiento de la Gestión</a:t>
            </a:r>
            <a:r>
              <a:rPr lang="es-ES" dirty="0" smtClean="0"/>
              <a:t>. (art. 8 Ley 19.803)</a:t>
            </a:r>
          </a:p>
          <a:p>
            <a:endParaRPr lang="es-ES" dirty="0"/>
          </a:p>
          <a:p>
            <a:r>
              <a:rPr lang="es-ES" dirty="0" smtClean="0"/>
              <a:t>Velar por la observancia  de las normas de Transparencia  Activa, acorde </a:t>
            </a:r>
            <a:r>
              <a:rPr lang="es-ES" u="sng" dirty="0" smtClean="0"/>
              <a:t>Ley de Acceso a</a:t>
            </a:r>
            <a:r>
              <a:rPr lang="es-ES" dirty="0" smtClean="0"/>
              <a:t> </a:t>
            </a:r>
            <a:r>
              <a:rPr lang="es-ES" u="sng" dirty="0" smtClean="0"/>
              <a:t>la Información Pública</a:t>
            </a:r>
            <a:r>
              <a:rPr lang="es-ES" dirty="0" smtClean="0"/>
              <a:t>. (art. 9 Ley 20.285)</a:t>
            </a:r>
          </a:p>
          <a:p>
            <a:endParaRPr lang="es-ES" dirty="0"/>
          </a:p>
          <a:p>
            <a:r>
              <a:rPr lang="es-ES" dirty="0" smtClean="0"/>
              <a:t> Velar por cumplimiento de las normas  de Probidad Administrativa ( art. 52 Ley 18.575) </a:t>
            </a:r>
          </a:p>
          <a:p>
            <a:endParaRPr lang="es-ES" dirty="0"/>
          </a:p>
        </p:txBody>
      </p:sp>
    </p:spTree>
    <p:extLst>
      <p:ext uri="{BB962C8B-B14F-4D97-AF65-F5344CB8AC3E}">
        <p14:creationId xmlns:p14="http://schemas.microsoft.com/office/powerpoint/2010/main" val="4081061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1000"/>
                                        <p:tgtEl>
                                          <p:spTgt spid="2">
                                            <p:txEl>
                                              <p:pRg st="2" end="2"/>
                                            </p:txEl>
                                          </p:spTgt>
                                        </p:tgtEl>
                                      </p:cBhvr>
                                    </p:animEffect>
                                    <p:anim calcmode="lin" valueType="num">
                                      <p:cBhvr>
                                        <p:cTn id="13"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fade">
                                      <p:cBhvr>
                                        <p:cTn id="17" dur="1000"/>
                                        <p:tgtEl>
                                          <p:spTgt spid="2">
                                            <p:txEl>
                                              <p:pRg st="4" end="4"/>
                                            </p:txEl>
                                          </p:spTgt>
                                        </p:tgtEl>
                                      </p:cBhvr>
                                    </p:animEffect>
                                    <p:anim calcmode="lin" valueType="num">
                                      <p:cBhvr>
                                        <p:cTn id="18"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normAutofit/>
          </a:bodyPr>
          <a:lstStyle/>
          <a:p>
            <a:pPr algn="ctr"/>
            <a:r>
              <a:rPr lang="es-MX" sz="4000" dirty="0" smtClean="0"/>
              <a:t>Revisión de decretos de pagos</a:t>
            </a:r>
            <a:endParaRPr lang="es-MX" sz="4000" dirty="0"/>
          </a:p>
        </p:txBody>
      </p:sp>
      <p:sp>
        <p:nvSpPr>
          <p:cNvPr id="2" name="Marcador de contenido 1"/>
          <p:cNvSpPr>
            <a:spLocks noGrp="1"/>
          </p:cNvSpPr>
          <p:nvPr>
            <p:ph idx="1"/>
          </p:nvPr>
        </p:nvSpPr>
        <p:spPr/>
        <p:txBody>
          <a:bodyPr>
            <a:normAutofit/>
          </a:bodyPr>
          <a:lstStyle/>
          <a:p>
            <a:pPr>
              <a:buFont typeface="Wingdings" panose="05000000000000000000" pitchFamily="2" charset="2"/>
              <a:buChar char="Ø"/>
            </a:pPr>
            <a:r>
              <a:rPr lang="es-MX" dirty="0" smtClean="0"/>
              <a:t>Dictamen N° 74.588 de fecha 29/09/2014</a:t>
            </a:r>
          </a:p>
          <a:p>
            <a:pPr marL="109728" indent="0">
              <a:buNone/>
            </a:pPr>
            <a:endParaRPr lang="es-MX" dirty="0" smtClean="0"/>
          </a:p>
          <a:p>
            <a:pPr algn="just">
              <a:buFont typeface="Wingdings" panose="05000000000000000000" pitchFamily="2" charset="2"/>
              <a:buChar char="Ø"/>
            </a:pPr>
            <a:r>
              <a:rPr lang="es-MX" sz="3200" dirty="0" smtClean="0"/>
              <a:t>No es imperativo que la Unidad de Control vise los decretos de pago municipales, siendo cada entidad edilicia la encargada de determinar la forma de llevar a cabo el respectivo proceso de control interno. </a:t>
            </a:r>
          </a:p>
          <a:p>
            <a:pPr>
              <a:buFont typeface="Wingdings" panose="05000000000000000000" pitchFamily="2" charset="2"/>
              <a:buChar char="Ø"/>
            </a:pPr>
            <a:endParaRPr lang="es-MX" dirty="0"/>
          </a:p>
        </p:txBody>
      </p:sp>
      <p:pic>
        <p:nvPicPr>
          <p:cNvPr id="1027" name="Picture 3" descr="http://www.contraloria.cl/appinf/icons/ecblank.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8641" y="1909606"/>
            <a:ext cx="74568" cy="165813"/>
          </a:xfrm>
          <a:prstGeom prst="rect">
            <a:avLst/>
          </a:prstGeom>
          <a:noFill/>
          <a:extLst>
            <a:ext uri="{909E8E84-426E-40DD-AFC4-6F175D3DCCD1}">
              <a14:hiddenFill xmlns:a14="http://schemas.microsoft.com/office/drawing/2010/main">
                <a:solidFill>
                  <a:srgbClr val="FFFFFF"/>
                </a:solidFill>
              </a14:hiddenFill>
            </a:ext>
          </a:extLst>
        </p:spPr>
      </p:pic>
      <p:pic>
        <p:nvPicPr>
          <p:cNvPr id="1025" name="Picture 1" descr="ecbla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525" cy="952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ecbla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525" cy="9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0905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animEffect transition="in" filter="fade">
                                      <p:cBhvr>
                                        <p:cTn id="11" dur="1000"/>
                                        <p:tgtEl>
                                          <p:spTgt spid="2">
                                            <p:txEl>
                                              <p:pRg st="0" end="0"/>
                                            </p:txEl>
                                          </p:spTgt>
                                        </p:tgtEl>
                                      </p:cBhvr>
                                    </p:animEffect>
                                    <p:anim calcmode="lin" valueType="num">
                                      <p:cBhvr>
                                        <p:cTn id="12"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2">
                                            <p:txEl>
                                              <p:pRg st="2" end="2"/>
                                            </p:txEl>
                                          </p:spTgt>
                                        </p:tgtEl>
                                        <p:attrNameLst>
                                          <p:attrName>style.visibility</p:attrName>
                                        </p:attrNameLst>
                                      </p:cBhvr>
                                      <p:to>
                                        <p:strVal val="visible"/>
                                      </p:to>
                                    </p:set>
                                    <p:animEffect transition="in" filter="fade">
                                      <p:cBhvr>
                                        <p:cTn id="18" dur="1000"/>
                                        <p:tgtEl>
                                          <p:spTgt spid="2">
                                            <p:txEl>
                                              <p:pRg st="2" end="2"/>
                                            </p:txEl>
                                          </p:spTgt>
                                        </p:tgtEl>
                                      </p:cBhvr>
                                    </p:animEffect>
                                    <p:anim calcmode="lin" valueType="num">
                                      <p:cBhvr>
                                        <p:cTn id="19"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6" presetClass="emph" presetSubtype="0" fill="hold" nodeType="clickEffect">
                                  <p:stCondLst>
                                    <p:cond delay="0"/>
                                  </p:stCondLst>
                                  <p:childTnLst>
                                    <p:animScale>
                                      <p:cBhvr>
                                        <p:cTn id="24" dur="2000" fill="hold"/>
                                        <p:tgtEl>
                                          <p:spTgt spid="2">
                                            <p:txEl>
                                              <p:pRg st="2" end="2"/>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normAutofit/>
          </a:bodyPr>
          <a:lstStyle/>
          <a:p>
            <a:r>
              <a:rPr lang="es-ES" sz="4000" dirty="0" smtClean="0"/>
              <a:t>Opinión  de los D. de Control </a:t>
            </a:r>
            <a:endParaRPr lang="es-ES" sz="4000" dirty="0"/>
          </a:p>
        </p:txBody>
      </p:sp>
      <p:sp>
        <p:nvSpPr>
          <p:cNvPr id="4" name="3 Marcador de contenido"/>
          <p:cNvSpPr>
            <a:spLocks noGrp="1"/>
          </p:cNvSpPr>
          <p:nvPr>
            <p:ph idx="1"/>
          </p:nvPr>
        </p:nvSpPr>
        <p:spPr/>
        <p:txBody>
          <a:bodyPr/>
          <a:lstStyle/>
          <a:p>
            <a:pPr marL="0" indent="0">
              <a:buNone/>
            </a:pPr>
            <a:r>
              <a:rPr lang="es-ES" dirty="0" smtClean="0"/>
              <a:t>   ( D.6643/2002 )</a:t>
            </a:r>
          </a:p>
          <a:p>
            <a:endParaRPr lang="es-ES" dirty="0"/>
          </a:p>
          <a:p>
            <a:pPr marL="0" indent="0">
              <a:buNone/>
            </a:pPr>
            <a:r>
              <a:rPr lang="es-ES" dirty="0" smtClean="0"/>
              <a:t> Los Directores de Control  pueden emitir válidamente  opiniones o sugerencias en el marco de los asuntos que se someten a su conocimiento, siempre y cuando aquéllas estén directamente vinculadas con las funciones que le  confirió el legislador. </a:t>
            </a:r>
          </a:p>
          <a:p>
            <a:pPr marL="0" indent="0">
              <a:buNone/>
            </a:pPr>
            <a:endParaRPr lang="es-ES" dirty="0"/>
          </a:p>
          <a:p>
            <a:pPr marL="0" indent="0">
              <a:buNone/>
            </a:pPr>
            <a:endParaRPr lang="es-ES" dirty="0"/>
          </a:p>
        </p:txBody>
      </p:sp>
    </p:spTree>
    <p:extLst>
      <p:ext uri="{BB962C8B-B14F-4D97-AF65-F5344CB8AC3E}">
        <p14:creationId xmlns:p14="http://schemas.microsoft.com/office/powerpoint/2010/main" val="424381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randombar(horizontal)">
                                      <p:cBhvr>
                                        <p:cTn id="7" dur="10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ES" dirty="0" smtClean="0"/>
              <a:t>Dictamen 70.465-2012</a:t>
            </a:r>
            <a:endParaRPr lang="es-ES" dirty="0"/>
          </a:p>
        </p:txBody>
      </p:sp>
      <p:sp>
        <p:nvSpPr>
          <p:cNvPr id="5" name="4 Marcador de contenido"/>
          <p:cNvSpPr>
            <a:spLocks noGrp="1"/>
          </p:cNvSpPr>
          <p:nvPr>
            <p:ph idx="1"/>
          </p:nvPr>
        </p:nvSpPr>
        <p:spPr/>
        <p:txBody>
          <a:bodyPr>
            <a:normAutofit fontScale="92500" lnSpcReduction="20000"/>
          </a:bodyPr>
          <a:lstStyle/>
          <a:p>
            <a:pPr marL="0" indent="0">
              <a:buNone/>
            </a:pPr>
            <a:r>
              <a:rPr lang="es-ES" dirty="0" smtClean="0"/>
              <a:t>En el caso de servicios prestado al municipio sin haber sido contratados a través de los procedimientos legales respectivos adolecen de ilegalidad ; por lo tanto, las opiniones que en ese sentido haya expresado el director de control resultan acertadas, dicha jefatura se encontraba en el deber de dar curso a los actos administrativos que disponían los pagos correspondientes, siempre que se formalice  la decisión de reconocer los servicios  prestados y acreditada la ejecución de los  mismos. </a:t>
            </a:r>
            <a:endParaRPr lang="es-ES" dirty="0"/>
          </a:p>
        </p:txBody>
      </p:sp>
    </p:spTree>
    <p:extLst>
      <p:ext uri="{BB962C8B-B14F-4D97-AF65-F5344CB8AC3E}">
        <p14:creationId xmlns:p14="http://schemas.microsoft.com/office/powerpoint/2010/main" val="2422092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1" nodeType="clickEffect">
                                  <p:stCondLst>
                                    <p:cond delay="0"/>
                                  </p:stCondLst>
                                  <p:childTnLst>
                                    <p:animEffect transition="out" filter="fade">
                                      <p:cBhvr>
                                        <p:cTn id="11" dur="500"/>
                                        <p:tgtEl>
                                          <p:spTgt spid="5">
                                            <p:txEl>
                                              <p:pRg st="0" end="0"/>
                                            </p:txEl>
                                          </p:spTgt>
                                        </p:tgtEl>
                                      </p:cBhvr>
                                    </p:animEffect>
                                    <p:set>
                                      <p:cBhvr>
                                        <p:cTn id="12" dur="1" fill="hold">
                                          <p:stCondLst>
                                            <p:cond delay="499"/>
                                          </p:stCondLst>
                                        </p:cTn>
                                        <p:tgtEl>
                                          <p:spTgt spid="5">
                                            <p:txEl>
                                              <p:pRg st="0" end="0"/>
                                            </p:txEl>
                                          </p:spTgt>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26" presetClass="exit" presetSubtype="0" fill="hold" grpId="0" nodeType="clickEffect">
                                  <p:stCondLst>
                                    <p:cond delay="0"/>
                                  </p:stCondLst>
                                  <p:childTnLst>
                                    <p:animEffect transition="out" filter="wipe(down)">
                                      <p:cBhvr>
                                        <p:cTn id="16" dur="180" accel="50000">
                                          <p:stCondLst>
                                            <p:cond delay="1820"/>
                                          </p:stCondLst>
                                        </p:cTn>
                                        <p:tgtEl>
                                          <p:spTgt spid="4"/>
                                        </p:tgtEl>
                                      </p:cBhvr>
                                    </p:animEffect>
                                    <p:anim calcmode="lin" valueType="num">
                                      <p:cBhvr>
                                        <p:cTn id="17" dur="1822" tmFilter="0,0; 0.14,0.31; 0.43,0.73; 0.71,0.91; 1.0,1.0">
                                          <p:stCondLst>
                                            <p:cond delay="0"/>
                                          </p:stCondLst>
                                        </p:cTn>
                                        <p:tgtEl>
                                          <p:spTgt spid="4"/>
                                        </p:tgtEl>
                                        <p:attrNameLst>
                                          <p:attrName>ppt_x</p:attrName>
                                        </p:attrNameLst>
                                      </p:cBhvr>
                                      <p:tavLst>
                                        <p:tav tm="0">
                                          <p:val>
                                            <p:strVal val="ppt_x"/>
                                          </p:val>
                                        </p:tav>
                                        <p:tav tm="100000">
                                          <p:val>
                                            <p:strVal val="#ppt_x+0.25"/>
                                          </p:val>
                                        </p:tav>
                                      </p:tavLst>
                                    </p:anim>
                                    <p:anim calcmode="lin" valueType="num">
                                      <p:cBhvr>
                                        <p:cTn id="18" dur="178">
                                          <p:stCondLst>
                                            <p:cond delay="1822"/>
                                          </p:stCondLst>
                                        </p:cTn>
                                        <p:tgtEl>
                                          <p:spTgt spid="4"/>
                                        </p:tgtEl>
                                        <p:attrNameLst>
                                          <p:attrName>ppt_x</p:attrName>
                                        </p:attrNameLst>
                                      </p:cBhvr>
                                      <p:tavLst>
                                        <p:tav tm="0">
                                          <p:val>
                                            <p:strVal val="ppt_x"/>
                                          </p:val>
                                        </p:tav>
                                        <p:tav tm="100000">
                                          <p:val>
                                            <p:strVal val="ppt_x"/>
                                          </p:val>
                                        </p:tav>
                                      </p:tavLst>
                                    </p:anim>
                                    <p:anim calcmode="lin" valueType="num">
                                      <p:cBhvr>
                                        <p:cTn id="19" dur="664" tmFilter="0.0,0.0;0.25,0.07;0.50,0.2;0.75,0.467;1.0,1.0">
                                          <p:stCondLst>
                                            <p:cond delay="0"/>
                                          </p:stCondLst>
                                        </p:cTn>
                                        <p:tgtEl>
                                          <p:spTgt spid="4"/>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20" dur="664" tmFilter="0, 0; 0.125,0.2665; 0.25,0.4; 0.375,0.465; 0.5,0.5;  0.625,0.535; 0.75,0.6; 0.875,0.7335; 1,1">
                                          <p:stCondLst>
                                            <p:cond delay="664"/>
                                          </p:stCondLst>
                                        </p:cTn>
                                        <p:tgtEl>
                                          <p:spTgt spid="4"/>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21" dur="332" tmFilter="0, 0; 0.125,0.2665; 0.25,0.4; 0.375,0.465; 0.5,0.5;  0.625,0.535; 0.75,0.6; 0.875,0.7335; 1,1">
                                          <p:stCondLst>
                                            <p:cond delay="1324"/>
                                          </p:stCondLst>
                                        </p:cTn>
                                        <p:tgtEl>
                                          <p:spTgt spid="4"/>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22" dur="164" tmFilter="0, 0; 0.125,0.2665; 0.25,0.4; 0.375,0.465; 0.5,0.5;  0.625,0.535; 0.75,0.6; 0.875,0.7335; 1,1">
                                          <p:stCondLst>
                                            <p:cond delay="1656"/>
                                          </p:stCondLst>
                                        </p:cTn>
                                        <p:tgtEl>
                                          <p:spTgt spid="4"/>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23" dur="180" accel="50000">
                                          <p:stCondLst>
                                            <p:cond delay="1820"/>
                                          </p:stCondLst>
                                        </p:cTn>
                                        <p:tgtEl>
                                          <p:spTgt spid="4"/>
                                        </p:tgtEl>
                                        <p:attrNameLst>
                                          <p:attrName>ppt_y</p:attrName>
                                        </p:attrNameLst>
                                      </p:cBhvr>
                                      <p:tavLst>
                                        <p:tav tm="0">
                                          <p:val>
                                            <p:strVal val="ppt_y"/>
                                          </p:val>
                                        </p:tav>
                                        <p:tav tm="100000">
                                          <p:val>
                                            <p:strVal val="ppt_y+ppt_h"/>
                                          </p:val>
                                        </p:tav>
                                      </p:tavLst>
                                    </p:anim>
                                    <p:animScale>
                                      <p:cBhvr>
                                        <p:cTn id="24" dur="26">
                                          <p:stCondLst>
                                            <p:cond delay="620"/>
                                          </p:stCondLst>
                                        </p:cTn>
                                        <p:tgtEl>
                                          <p:spTgt spid="4"/>
                                        </p:tgtEl>
                                      </p:cBhvr>
                                      <p:to x="100000" y="60000"/>
                                    </p:animScale>
                                    <p:animScale>
                                      <p:cBhvr>
                                        <p:cTn id="25" dur="166" decel="50000">
                                          <p:stCondLst>
                                            <p:cond delay="646"/>
                                          </p:stCondLst>
                                        </p:cTn>
                                        <p:tgtEl>
                                          <p:spTgt spid="4"/>
                                        </p:tgtEl>
                                      </p:cBhvr>
                                      <p:to x="100000" y="100000"/>
                                    </p:animScale>
                                    <p:animScale>
                                      <p:cBhvr>
                                        <p:cTn id="26" dur="26">
                                          <p:stCondLst>
                                            <p:cond delay="1312"/>
                                          </p:stCondLst>
                                        </p:cTn>
                                        <p:tgtEl>
                                          <p:spTgt spid="4"/>
                                        </p:tgtEl>
                                      </p:cBhvr>
                                      <p:to x="100000" y="80000"/>
                                    </p:animScale>
                                    <p:animScale>
                                      <p:cBhvr>
                                        <p:cTn id="27" dur="166" decel="50000">
                                          <p:stCondLst>
                                            <p:cond delay="1338"/>
                                          </p:stCondLst>
                                        </p:cTn>
                                        <p:tgtEl>
                                          <p:spTgt spid="4"/>
                                        </p:tgtEl>
                                      </p:cBhvr>
                                      <p:to x="100000" y="100000"/>
                                    </p:animScale>
                                    <p:animScale>
                                      <p:cBhvr>
                                        <p:cTn id="28" dur="26">
                                          <p:stCondLst>
                                            <p:cond delay="1642"/>
                                          </p:stCondLst>
                                        </p:cTn>
                                        <p:tgtEl>
                                          <p:spTgt spid="4"/>
                                        </p:tgtEl>
                                      </p:cBhvr>
                                      <p:to x="100000" y="90000"/>
                                    </p:animScale>
                                    <p:animScale>
                                      <p:cBhvr>
                                        <p:cTn id="29" dur="166" decel="50000">
                                          <p:stCondLst>
                                            <p:cond delay="1668"/>
                                          </p:stCondLst>
                                        </p:cTn>
                                        <p:tgtEl>
                                          <p:spTgt spid="4"/>
                                        </p:tgtEl>
                                      </p:cBhvr>
                                      <p:to x="100000" y="100000"/>
                                    </p:animScale>
                                    <p:animScale>
                                      <p:cBhvr>
                                        <p:cTn id="30" dur="26">
                                          <p:stCondLst>
                                            <p:cond delay="1808"/>
                                          </p:stCondLst>
                                        </p:cTn>
                                        <p:tgtEl>
                                          <p:spTgt spid="4"/>
                                        </p:tgtEl>
                                      </p:cBhvr>
                                      <p:to x="100000" y="95000"/>
                                    </p:animScale>
                                    <p:animScale>
                                      <p:cBhvr>
                                        <p:cTn id="31" dur="166" decel="50000">
                                          <p:stCondLst>
                                            <p:cond delay="1834"/>
                                          </p:stCondLst>
                                        </p:cTn>
                                        <p:tgtEl>
                                          <p:spTgt spid="4"/>
                                        </p:tgtEl>
                                      </p:cBhvr>
                                      <p:to x="100000" y="100000"/>
                                    </p:animScale>
                                    <p:set>
                                      <p:cBhvr>
                                        <p:cTn id="32" dur="1" fill="hold">
                                          <p:stCondLst>
                                            <p:cond delay="1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build="p"/>
      <p:bldP spid="5" grpI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Responsabilidad en Juicios de Cuentas</a:t>
            </a:r>
            <a:endParaRPr lang="es-ES" dirty="0"/>
          </a:p>
        </p:txBody>
      </p:sp>
      <p:sp>
        <p:nvSpPr>
          <p:cNvPr id="3" name="2 Marcador de contenido"/>
          <p:cNvSpPr>
            <a:spLocks noGrp="1"/>
          </p:cNvSpPr>
          <p:nvPr>
            <p:ph idx="1"/>
          </p:nvPr>
        </p:nvSpPr>
        <p:spPr/>
        <p:txBody>
          <a:bodyPr>
            <a:normAutofit fontScale="77500" lnSpcReduction="20000"/>
          </a:bodyPr>
          <a:lstStyle/>
          <a:p>
            <a:pPr marL="0" indent="0">
              <a:buNone/>
            </a:pPr>
            <a:r>
              <a:rPr lang="es-ES" dirty="0" smtClean="0"/>
              <a:t> </a:t>
            </a:r>
          </a:p>
          <a:p>
            <a:pPr>
              <a:buFont typeface="Wingdings" pitchFamily="2" charset="2"/>
              <a:buChar char="v"/>
            </a:pPr>
            <a:r>
              <a:rPr lang="es-ES" dirty="0" smtClean="0"/>
              <a:t>El art. 60 de la ley 10336: todo funcionario cuyas atribuciones  permitan o exijan la tenencia ,uso, custodia o administración de fondos, será responsable de éstos. </a:t>
            </a:r>
          </a:p>
          <a:p>
            <a:pPr>
              <a:buFont typeface="Wingdings" pitchFamily="2" charset="2"/>
              <a:buChar char="v"/>
            </a:pPr>
            <a:r>
              <a:rPr lang="es-ES" dirty="0" smtClean="0"/>
              <a:t>Art. 61, inc. 1º: los funcionarios que tengan a su cargo  fondos o bienes e los señalados precedentemente, serán responsables de  su uso, abuso o empleo ilegal de todo pérdida o deterioro de los mismos, imputables a su culpa o dolo. </a:t>
            </a:r>
          </a:p>
          <a:p>
            <a:pPr>
              <a:buFont typeface="Wingdings" pitchFamily="2" charset="2"/>
              <a:buChar char="v"/>
            </a:pPr>
            <a:r>
              <a:rPr lang="es-ES" dirty="0" smtClean="0"/>
              <a:t>Art. 2.314 del C. Civil:  el que ha cometido delito o cuasidelito que ha inferido daño a otro, es obligado a la indemnización.</a:t>
            </a:r>
            <a:endParaRPr lang="es-ES" dirty="0"/>
          </a:p>
        </p:txBody>
      </p:sp>
    </p:spTree>
    <p:extLst>
      <p:ext uri="{BB962C8B-B14F-4D97-AF65-F5344CB8AC3E}">
        <p14:creationId xmlns:p14="http://schemas.microsoft.com/office/powerpoint/2010/main" val="28000638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iterate type="lt">
                                    <p:tmPct val="0"/>
                                  </p:iterate>
                                  <p:childTnLst>
                                    <p:set>
                                      <p:cBhvr>
                                        <p:cTn id="6" dur="1" fill="hold">
                                          <p:stCondLst>
                                            <p:cond delay="0"/>
                                          </p:stCondLst>
                                        </p:cTn>
                                        <p:tgtEl>
                                          <p:spTgt spid="3">
                                            <p:txEl>
                                              <p:pRg st="1" end="1"/>
                                            </p:txEl>
                                          </p:spTgt>
                                        </p:tgtEl>
                                        <p:attrNameLst>
                                          <p:attrName>style.visibility</p:attrName>
                                        </p:attrNameLst>
                                      </p:cBhvr>
                                      <p:to>
                                        <p:strVal val="visible"/>
                                      </p:to>
                                    </p:set>
                                    <p:animEffect transition="in" filter="wheel(1)">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iterate type="lt">
                                    <p:tmPct val="0"/>
                                  </p:iterate>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1000"/>
                                        <p:tgtEl>
                                          <p:spTgt spid="3">
                                            <p:txEl>
                                              <p:pRg st="3" end="3"/>
                                            </p:txEl>
                                          </p:spTgt>
                                        </p:tgtEl>
                                      </p:cBhvr>
                                    </p:animEffect>
                                    <p:anim calcmode="lin" valueType="num">
                                      <p:cBhvr>
                                        <p:cTn id="1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xit" presetSubtype="0" fill="hold" grpId="0" nodeType="clickEffect">
                                  <p:stCondLst>
                                    <p:cond delay="0"/>
                                  </p:stCondLst>
                                  <p:childTnLst>
                                    <p:animEffect transition="out" filter="fade">
                                      <p:cBhvr>
                                        <p:cTn id="18" dur="1000"/>
                                        <p:tgtEl>
                                          <p:spTgt spid="2"/>
                                        </p:tgtEl>
                                      </p:cBhvr>
                                    </p:animEffect>
                                    <p:anim calcmode="lin" valueType="num">
                                      <p:cBhvr>
                                        <p:cTn id="19" dur="1000"/>
                                        <p:tgtEl>
                                          <p:spTgt spid="2"/>
                                        </p:tgtEl>
                                        <p:attrNameLst>
                                          <p:attrName>ppt_x</p:attrName>
                                        </p:attrNameLst>
                                      </p:cBhvr>
                                      <p:tavLst>
                                        <p:tav tm="0">
                                          <p:val>
                                            <p:strVal val="ppt_x"/>
                                          </p:val>
                                        </p:tav>
                                        <p:tav tm="100000">
                                          <p:val>
                                            <p:strVal val="ppt_x"/>
                                          </p:val>
                                        </p:tav>
                                      </p:tavLst>
                                    </p:anim>
                                    <p:anim calcmode="lin" valueType="num">
                                      <p:cBhvr>
                                        <p:cTn id="20" dur="1000"/>
                                        <p:tgtEl>
                                          <p:spTgt spid="2"/>
                                        </p:tgtEl>
                                        <p:attrNameLst>
                                          <p:attrName>ppt_y</p:attrName>
                                        </p:attrNameLst>
                                      </p:cBhvr>
                                      <p:tavLst>
                                        <p:tav tm="0">
                                          <p:val>
                                            <p:strVal val="ppt_y"/>
                                          </p:val>
                                        </p:tav>
                                        <p:tav tm="100000">
                                          <p:val>
                                            <p:strVal val="ppt_y+.1"/>
                                          </p:val>
                                        </p:tav>
                                      </p:tavLst>
                                    </p:anim>
                                    <p:set>
                                      <p:cBhvr>
                                        <p:cTn id="21" dur="1" fill="hold">
                                          <p:stCondLst>
                                            <p:cond delay="999"/>
                                          </p:stCondLst>
                                        </p:cTn>
                                        <p:tgtEl>
                                          <p:spTgt spid="2"/>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26" presetClass="exit" presetSubtype="0" fill="hold" nodeType="clickEffect">
                                  <p:stCondLst>
                                    <p:cond delay="0"/>
                                  </p:stCondLst>
                                  <p:iterate type="lt">
                                    <p:tmPct val="0"/>
                                  </p:iterate>
                                  <p:childTnLst>
                                    <p:animEffect transition="out" filter="wipe(down)">
                                      <p:cBhvr>
                                        <p:cTn id="25" dur="180" accel="50000">
                                          <p:stCondLst>
                                            <p:cond delay="1820"/>
                                          </p:stCondLst>
                                        </p:cTn>
                                        <p:tgtEl>
                                          <p:spTgt spid="3">
                                            <p:txEl>
                                              <p:pRg st="1" end="1"/>
                                            </p:txEl>
                                          </p:spTgt>
                                        </p:tgtEl>
                                      </p:cBhvr>
                                    </p:animEffect>
                                    <p:anim calcmode="lin" valueType="num">
                                      <p:cBhvr>
                                        <p:cTn id="26" dur="1822" tmFilter="0,0; 0.14,0.31; 0.43,0.73; 0.71,0.91; 1.0,1.0">
                                          <p:stCondLst>
                                            <p:cond delay="0"/>
                                          </p:stCondLst>
                                        </p:cTn>
                                        <p:tgtEl>
                                          <p:spTgt spid="3">
                                            <p:txEl>
                                              <p:pRg st="1" end="1"/>
                                            </p:txEl>
                                          </p:spTgt>
                                        </p:tgtEl>
                                        <p:attrNameLst>
                                          <p:attrName>ppt_x</p:attrName>
                                        </p:attrNameLst>
                                      </p:cBhvr>
                                      <p:tavLst>
                                        <p:tav tm="0">
                                          <p:val>
                                            <p:strVal val="ppt_x"/>
                                          </p:val>
                                        </p:tav>
                                        <p:tav tm="100000">
                                          <p:val>
                                            <p:strVal val="#ppt_x+0.25"/>
                                          </p:val>
                                        </p:tav>
                                      </p:tavLst>
                                    </p:anim>
                                    <p:anim calcmode="lin" valueType="num">
                                      <p:cBhvr>
                                        <p:cTn id="27" dur="178">
                                          <p:stCondLst>
                                            <p:cond delay="1822"/>
                                          </p:stCondLst>
                                        </p:cTn>
                                        <p:tgtEl>
                                          <p:spTgt spid="3">
                                            <p:txEl>
                                              <p:pRg st="1" end="1"/>
                                            </p:txEl>
                                          </p:spTgt>
                                        </p:tgtEl>
                                        <p:attrNameLst>
                                          <p:attrName>ppt_x</p:attrName>
                                        </p:attrNameLst>
                                      </p:cBhvr>
                                      <p:tavLst>
                                        <p:tav tm="0">
                                          <p:val>
                                            <p:strVal val="ppt_x"/>
                                          </p:val>
                                        </p:tav>
                                        <p:tav tm="100000">
                                          <p:val>
                                            <p:strVal val="ppt_x"/>
                                          </p:val>
                                        </p:tav>
                                      </p:tavLst>
                                    </p:anim>
                                    <p:anim calcmode="lin" valueType="num">
                                      <p:cBhvr>
                                        <p:cTn id="28" dur="664" tmFilter="0.0,0.0;0.25,0.07;0.50,0.2;0.75,0.467;1.0,1.0">
                                          <p:stCondLst>
                                            <p:cond delay="0"/>
                                          </p:stCondLst>
                                        </p:cTn>
                                        <p:tgtEl>
                                          <p:spTgt spid="3">
                                            <p:txEl>
                                              <p:pRg st="1" end="1"/>
                                            </p:txEl>
                                          </p:spTgt>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29" dur="664" tmFilter="0, 0; 0.125,0.2665; 0.25,0.4; 0.375,0.465; 0.5,0.5;  0.625,0.535; 0.75,0.6; 0.875,0.7335; 1,1">
                                          <p:stCondLst>
                                            <p:cond delay="664"/>
                                          </p:stCondLst>
                                        </p:cTn>
                                        <p:tgtEl>
                                          <p:spTgt spid="3">
                                            <p:txEl>
                                              <p:pRg st="1" end="1"/>
                                            </p:txEl>
                                          </p:spTgt>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30" dur="332" tmFilter="0, 0; 0.125,0.2665; 0.25,0.4; 0.375,0.465; 0.5,0.5;  0.625,0.535; 0.75,0.6; 0.875,0.7335; 1,1">
                                          <p:stCondLst>
                                            <p:cond delay="1324"/>
                                          </p:stCondLst>
                                        </p:cTn>
                                        <p:tgtEl>
                                          <p:spTgt spid="3">
                                            <p:txEl>
                                              <p:pRg st="1" end="1"/>
                                            </p:txEl>
                                          </p:spTgt>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31" dur="164" tmFilter="0, 0; 0.125,0.2665; 0.25,0.4; 0.375,0.465; 0.5,0.5;  0.625,0.535; 0.75,0.6; 0.875,0.7335; 1,1">
                                          <p:stCondLst>
                                            <p:cond delay="1656"/>
                                          </p:stCondLst>
                                        </p:cTn>
                                        <p:tgtEl>
                                          <p:spTgt spid="3">
                                            <p:txEl>
                                              <p:pRg st="1" end="1"/>
                                            </p:txEl>
                                          </p:spTgt>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32" dur="180" accel="50000">
                                          <p:stCondLst>
                                            <p:cond delay="1820"/>
                                          </p:stCondLst>
                                        </p:cTn>
                                        <p:tgtEl>
                                          <p:spTgt spid="3">
                                            <p:txEl>
                                              <p:pRg st="1" end="1"/>
                                            </p:txEl>
                                          </p:spTgt>
                                        </p:tgtEl>
                                        <p:attrNameLst>
                                          <p:attrName>ppt_y</p:attrName>
                                        </p:attrNameLst>
                                      </p:cBhvr>
                                      <p:tavLst>
                                        <p:tav tm="0">
                                          <p:val>
                                            <p:strVal val="ppt_y"/>
                                          </p:val>
                                        </p:tav>
                                        <p:tav tm="100000">
                                          <p:val>
                                            <p:strVal val="ppt_y+ppt_h"/>
                                          </p:val>
                                        </p:tav>
                                      </p:tavLst>
                                    </p:anim>
                                    <p:animScale>
                                      <p:cBhvr>
                                        <p:cTn id="33" dur="26">
                                          <p:stCondLst>
                                            <p:cond delay="620"/>
                                          </p:stCondLst>
                                        </p:cTn>
                                        <p:tgtEl>
                                          <p:spTgt spid="3">
                                            <p:txEl>
                                              <p:pRg st="1" end="1"/>
                                            </p:txEl>
                                          </p:spTgt>
                                        </p:tgtEl>
                                      </p:cBhvr>
                                      <p:to x="100000" y="60000"/>
                                    </p:animScale>
                                    <p:animScale>
                                      <p:cBhvr>
                                        <p:cTn id="34" dur="166" decel="50000">
                                          <p:stCondLst>
                                            <p:cond delay="646"/>
                                          </p:stCondLst>
                                        </p:cTn>
                                        <p:tgtEl>
                                          <p:spTgt spid="3">
                                            <p:txEl>
                                              <p:pRg st="1" end="1"/>
                                            </p:txEl>
                                          </p:spTgt>
                                        </p:tgtEl>
                                      </p:cBhvr>
                                      <p:to x="100000" y="100000"/>
                                    </p:animScale>
                                    <p:animScale>
                                      <p:cBhvr>
                                        <p:cTn id="35" dur="26">
                                          <p:stCondLst>
                                            <p:cond delay="1312"/>
                                          </p:stCondLst>
                                        </p:cTn>
                                        <p:tgtEl>
                                          <p:spTgt spid="3">
                                            <p:txEl>
                                              <p:pRg st="1" end="1"/>
                                            </p:txEl>
                                          </p:spTgt>
                                        </p:tgtEl>
                                      </p:cBhvr>
                                      <p:to x="100000" y="80000"/>
                                    </p:animScale>
                                    <p:animScale>
                                      <p:cBhvr>
                                        <p:cTn id="36" dur="166" decel="50000">
                                          <p:stCondLst>
                                            <p:cond delay="1338"/>
                                          </p:stCondLst>
                                        </p:cTn>
                                        <p:tgtEl>
                                          <p:spTgt spid="3">
                                            <p:txEl>
                                              <p:pRg st="1" end="1"/>
                                            </p:txEl>
                                          </p:spTgt>
                                        </p:tgtEl>
                                      </p:cBhvr>
                                      <p:to x="100000" y="100000"/>
                                    </p:animScale>
                                    <p:animScale>
                                      <p:cBhvr>
                                        <p:cTn id="37" dur="26">
                                          <p:stCondLst>
                                            <p:cond delay="1642"/>
                                          </p:stCondLst>
                                        </p:cTn>
                                        <p:tgtEl>
                                          <p:spTgt spid="3">
                                            <p:txEl>
                                              <p:pRg st="1" end="1"/>
                                            </p:txEl>
                                          </p:spTgt>
                                        </p:tgtEl>
                                      </p:cBhvr>
                                      <p:to x="100000" y="90000"/>
                                    </p:animScale>
                                    <p:animScale>
                                      <p:cBhvr>
                                        <p:cTn id="38" dur="166" decel="50000">
                                          <p:stCondLst>
                                            <p:cond delay="1668"/>
                                          </p:stCondLst>
                                        </p:cTn>
                                        <p:tgtEl>
                                          <p:spTgt spid="3">
                                            <p:txEl>
                                              <p:pRg st="1" end="1"/>
                                            </p:txEl>
                                          </p:spTgt>
                                        </p:tgtEl>
                                      </p:cBhvr>
                                      <p:to x="100000" y="100000"/>
                                    </p:animScale>
                                    <p:animScale>
                                      <p:cBhvr>
                                        <p:cTn id="39" dur="26">
                                          <p:stCondLst>
                                            <p:cond delay="1808"/>
                                          </p:stCondLst>
                                        </p:cTn>
                                        <p:tgtEl>
                                          <p:spTgt spid="3">
                                            <p:txEl>
                                              <p:pRg st="1" end="1"/>
                                            </p:txEl>
                                          </p:spTgt>
                                        </p:tgtEl>
                                      </p:cBhvr>
                                      <p:to x="100000" y="95000"/>
                                    </p:animScale>
                                    <p:animScale>
                                      <p:cBhvr>
                                        <p:cTn id="40" dur="166" decel="50000">
                                          <p:stCondLst>
                                            <p:cond delay="1834"/>
                                          </p:stCondLst>
                                        </p:cTn>
                                        <p:tgtEl>
                                          <p:spTgt spid="3">
                                            <p:txEl>
                                              <p:pRg st="1" end="1"/>
                                            </p:txEl>
                                          </p:spTgt>
                                        </p:tgtEl>
                                      </p:cBhvr>
                                      <p:to x="100000" y="100000"/>
                                    </p:animScale>
                                    <p:set>
                                      <p:cBhvr>
                                        <p:cTn id="41" dur="1" fill="hold">
                                          <p:stCondLst>
                                            <p:cond delay="1999"/>
                                          </p:stCondLst>
                                        </p:cTn>
                                        <p:tgtEl>
                                          <p:spTgt spid="3">
                                            <p:txEl>
                                              <p:pRg st="1" end="1"/>
                                            </p:txEl>
                                          </p:spTgt>
                                        </p:tgtEl>
                                        <p:attrNameLst>
                                          <p:attrName>style.visibility</p:attrName>
                                        </p:attrNameLst>
                                      </p:cBhvr>
                                      <p:to>
                                        <p:strVal val="hidden"/>
                                      </p:to>
                                    </p:set>
                                  </p:childTnLst>
                                </p:cTn>
                              </p:par>
                              <p:par>
                                <p:cTn id="42" presetID="26" presetClass="exit" presetSubtype="0" fill="hold" nodeType="withEffect">
                                  <p:stCondLst>
                                    <p:cond delay="0"/>
                                  </p:stCondLst>
                                  <p:iterate type="lt">
                                    <p:tmPct val="0"/>
                                  </p:iterate>
                                  <p:childTnLst>
                                    <p:animEffect transition="out" filter="wipe(down)">
                                      <p:cBhvr>
                                        <p:cTn id="43" dur="180" accel="50000">
                                          <p:stCondLst>
                                            <p:cond delay="1820"/>
                                          </p:stCondLst>
                                        </p:cTn>
                                        <p:tgtEl>
                                          <p:spTgt spid="3">
                                            <p:txEl>
                                              <p:pRg st="2" end="2"/>
                                            </p:txEl>
                                          </p:spTgt>
                                        </p:tgtEl>
                                      </p:cBhvr>
                                    </p:animEffect>
                                    <p:anim calcmode="lin" valueType="num">
                                      <p:cBhvr>
                                        <p:cTn id="44" dur="1822" tmFilter="0,0; 0.14,0.31; 0.43,0.73; 0.71,0.91; 1.0,1.0">
                                          <p:stCondLst>
                                            <p:cond delay="0"/>
                                          </p:stCondLst>
                                        </p:cTn>
                                        <p:tgtEl>
                                          <p:spTgt spid="3">
                                            <p:txEl>
                                              <p:pRg st="2" end="2"/>
                                            </p:txEl>
                                          </p:spTgt>
                                        </p:tgtEl>
                                        <p:attrNameLst>
                                          <p:attrName>ppt_x</p:attrName>
                                        </p:attrNameLst>
                                      </p:cBhvr>
                                      <p:tavLst>
                                        <p:tav tm="0">
                                          <p:val>
                                            <p:strVal val="ppt_x"/>
                                          </p:val>
                                        </p:tav>
                                        <p:tav tm="100000">
                                          <p:val>
                                            <p:strVal val="#ppt_x+0.25"/>
                                          </p:val>
                                        </p:tav>
                                      </p:tavLst>
                                    </p:anim>
                                    <p:anim calcmode="lin" valueType="num">
                                      <p:cBhvr>
                                        <p:cTn id="45" dur="178">
                                          <p:stCondLst>
                                            <p:cond delay="1822"/>
                                          </p:stCondLst>
                                        </p:cTn>
                                        <p:tgtEl>
                                          <p:spTgt spid="3">
                                            <p:txEl>
                                              <p:pRg st="2" end="2"/>
                                            </p:txEl>
                                          </p:spTgt>
                                        </p:tgtEl>
                                        <p:attrNameLst>
                                          <p:attrName>ppt_x</p:attrName>
                                        </p:attrNameLst>
                                      </p:cBhvr>
                                      <p:tavLst>
                                        <p:tav tm="0">
                                          <p:val>
                                            <p:strVal val="ppt_x"/>
                                          </p:val>
                                        </p:tav>
                                        <p:tav tm="100000">
                                          <p:val>
                                            <p:strVal val="ppt_x"/>
                                          </p:val>
                                        </p:tav>
                                      </p:tavLst>
                                    </p:anim>
                                    <p:anim calcmode="lin" valueType="num">
                                      <p:cBhvr>
                                        <p:cTn id="46" dur="664" tmFilter="0.0,0.0;0.25,0.07;0.50,0.2;0.75,0.467;1.0,1.0">
                                          <p:stCondLst>
                                            <p:cond delay="0"/>
                                          </p:stCondLst>
                                        </p:cTn>
                                        <p:tgtEl>
                                          <p:spTgt spid="3">
                                            <p:txEl>
                                              <p:pRg st="2" end="2"/>
                                            </p:txEl>
                                          </p:spTgt>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47" dur="664" tmFilter="0, 0; 0.125,0.2665; 0.25,0.4; 0.375,0.465; 0.5,0.5;  0.625,0.535; 0.75,0.6; 0.875,0.7335; 1,1">
                                          <p:stCondLst>
                                            <p:cond delay="664"/>
                                          </p:stCondLst>
                                        </p:cTn>
                                        <p:tgtEl>
                                          <p:spTgt spid="3">
                                            <p:txEl>
                                              <p:pRg st="2" end="2"/>
                                            </p:txEl>
                                          </p:spTgt>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48" dur="332" tmFilter="0, 0; 0.125,0.2665; 0.25,0.4; 0.375,0.465; 0.5,0.5;  0.625,0.535; 0.75,0.6; 0.875,0.7335; 1,1">
                                          <p:stCondLst>
                                            <p:cond delay="1324"/>
                                          </p:stCondLst>
                                        </p:cTn>
                                        <p:tgtEl>
                                          <p:spTgt spid="3">
                                            <p:txEl>
                                              <p:pRg st="2" end="2"/>
                                            </p:txEl>
                                          </p:spTgt>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49" dur="164" tmFilter="0, 0; 0.125,0.2665; 0.25,0.4; 0.375,0.465; 0.5,0.5;  0.625,0.535; 0.75,0.6; 0.875,0.7335; 1,1">
                                          <p:stCondLst>
                                            <p:cond delay="1656"/>
                                          </p:stCondLst>
                                        </p:cTn>
                                        <p:tgtEl>
                                          <p:spTgt spid="3">
                                            <p:txEl>
                                              <p:pRg st="2" end="2"/>
                                            </p:txEl>
                                          </p:spTgt>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50" dur="180" accel="50000">
                                          <p:stCondLst>
                                            <p:cond delay="1820"/>
                                          </p:stCondLst>
                                        </p:cTn>
                                        <p:tgtEl>
                                          <p:spTgt spid="3">
                                            <p:txEl>
                                              <p:pRg st="2" end="2"/>
                                            </p:txEl>
                                          </p:spTgt>
                                        </p:tgtEl>
                                        <p:attrNameLst>
                                          <p:attrName>ppt_y</p:attrName>
                                        </p:attrNameLst>
                                      </p:cBhvr>
                                      <p:tavLst>
                                        <p:tav tm="0">
                                          <p:val>
                                            <p:strVal val="ppt_y"/>
                                          </p:val>
                                        </p:tav>
                                        <p:tav tm="100000">
                                          <p:val>
                                            <p:strVal val="ppt_y+ppt_h"/>
                                          </p:val>
                                        </p:tav>
                                      </p:tavLst>
                                    </p:anim>
                                    <p:animScale>
                                      <p:cBhvr>
                                        <p:cTn id="51" dur="26">
                                          <p:stCondLst>
                                            <p:cond delay="620"/>
                                          </p:stCondLst>
                                        </p:cTn>
                                        <p:tgtEl>
                                          <p:spTgt spid="3">
                                            <p:txEl>
                                              <p:pRg st="2" end="2"/>
                                            </p:txEl>
                                          </p:spTgt>
                                        </p:tgtEl>
                                      </p:cBhvr>
                                      <p:to x="100000" y="60000"/>
                                    </p:animScale>
                                    <p:animScale>
                                      <p:cBhvr>
                                        <p:cTn id="52" dur="166" decel="50000">
                                          <p:stCondLst>
                                            <p:cond delay="646"/>
                                          </p:stCondLst>
                                        </p:cTn>
                                        <p:tgtEl>
                                          <p:spTgt spid="3">
                                            <p:txEl>
                                              <p:pRg st="2" end="2"/>
                                            </p:txEl>
                                          </p:spTgt>
                                        </p:tgtEl>
                                      </p:cBhvr>
                                      <p:to x="100000" y="100000"/>
                                    </p:animScale>
                                    <p:animScale>
                                      <p:cBhvr>
                                        <p:cTn id="53" dur="26">
                                          <p:stCondLst>
                                            <p:cond delay="1312"/>
                                          </p:stCondLst>
                                        </p:cTn>
                                        <p:tgtEl>
                                          <p:spTgt spid="3">
                                            <p:txEl>
                                              <p:pRg st="2" end="2"/>
                                            </p:txEl>
                                          </p:spTgt>
                                        </p:tgtEl>
                                      </p:cBhvr>
                                      <p:to x="100000" y="80000"/>
                                    </p:animScale>
                                    <p:animScale>
                                      <p:cBhvr>
                                        <p:cTn id="54" dur="166" decel="50000">
                                          <p:stCondLst>
                                            <p:cond delay="1338"/>
                                          </p:stCondLst>
                                        </p:cTn>
                                        <p:tgtEl>
                                          <p:spTgt spid="3">
                                            <p:txEl>
                                              <p:pRg st="2" end="2"/>
                                            </p:txEl>
                                          </p:spTgt>
                                        </p:tgtEl>
                                      </p:cBhvr>
                                      <p:to x="100000" y="100000"/>
                                    </p:animScale>
                                    <p:animScale>
                                      <p:cBhvr>
                                        <p:cTn id="55" dur="26">
                                          <p:stCondLst>
                                            <p:cond delay="1642"/>
                                          </p:stCondLst>
                                        </p:cTn>
                                        <p:tgtEl>
                                          <p:spTgt spid="3">
                                            <p:txEl>
                                              <p:pRg st="2" end="2"/>
                                            </p:txEl>
                                          </p:spTgt>
                                        </p:tgtEl>
                                      </p:cBhvr>
                                      <p:to x="100000" y="90000"/>
                                    </p:animScale>
                                    <p:animScale>
                                      <p:cBhvr>
                                        <p:cTn id="56" dur="166" decel="50000">
                                          <p:stCondLst>
                                            <p:cond delay="1668"/>
                                          </p:stCondLst>
                                        </p:cTn>
                                        <p:tgtEl>
                                          <p:spTgt spid="3">
                                            <p:txEl>
                                              <p:pRg st="2" end="2"/>
                                            </p:txEl>
                                          </p:spTgt>
                                        </p:tgtEl>
                                      </p:cBhvr>
                                      <p:to x="100000" y="100000"/>
                                    </p:animScale>
                                    <p:animScale>
                                      <p:cBhvr>
                                        <p:cTn id="57" dur="26">
                                          <p:stCondLst>
                                            <p:cond delay="1808"/>
                                          </p:stCondLst>
                                        </p:cTn>
                                        <p:tgtEl>
                                          <p:spTgt spid="3">
                                            <p:txEl>
                                              <p:pRg st="2" end="2"/>
                                            </p:txEl>
                                          </p:spTgt>
                                        </p:tgtEl>
                                      </p:cBhvr>
                                      <p:to x="100000" y="95000"/>
                                    </p:animScale>
                                    <p:animScale>
                                      <p:cBhvr>
                                        <p:cTn id="58" dur="166" decel="50000">
                                          <p:stCondLst>
                                            <p:cond delay="1834"/>
                                          </p:stCondLst>
                                        </p:cTn>
                                        <p:tgtEl>
                                          <p:spTgt spid="3">
                                            <p:txEl>
                                              <p:pRg st="2" end="2"/>
                                            </p:txEl>
                                          </p:spTgt>
                                        </p:tgtEl>
                                      </p:cBhvr>
                                      <p:to x="100000" y="100000"/>
                                    </p:animScale>
                                    <p:set>
                                      <p:cBhvr>
                                        <p:cTn id="59" dur="1" fill="hold">
                                          <p:stCondLst>
                                            <p:cond delay="1999"/>
                                          </p:stCondLst>
                                        </p:cTn>
                                        <p:tgtEl>
                                          <p:spTgt spid="3">
                                            <p:txEl>
                                              <p:pRg st="2" end="2"/>
                                            </p:txEl>
                                          </p:spTgt>
                                        </p:tgtEl>
                                        <p:attrNameLst>
                                          <p:attrName>style.visibility</p:attrName>
                                        </p:attrNameLst>
                                      </p:cBhvr>
                                      <p:to>
                                        <p:strVal val="hidden"/>
                                      </p:to>
                                    </p:set>
                                  </p:childTnLst>
                                </p:cTn>
                              </p:par>
                              <p:par>
                                <p:cTn id="60" presetID="26" presetClass="exit" presetSubtype="0" fill="hold" nodeType="withEffect">
                                  <p:stCondLst>
                                    <p:cond delay="0"/>
                                  </p:stCondLst>
                                  <p:iterate type="lt">
                                    <p:tmPct val="0"/>
                                  </p:iterate>
                                  <p:childTnLst>
                                    <p:animEffect transition="out" filter="wipe(down)">
                                      <p:cBhvr>
                                        <p:cTn id="61" dur="180" accel="50000">
                                          <p:stCondLst>
                                            <p:cond delay="1820"/>
                                          </p:stCondLst>
                                        </p:cTn>
                                        <p:tgtEl>
                                          <p:spTgt spid="3">
                                            <p:txEl>
                                              <p:pRg st="3" end="3"/>
                                            </p:txEl>
                                          </p:spTgt>
                                        </p:tgtEl>
                                      </p:cBhvr>
                                    </p:animEffect>
                                    <p:anim calcmode="lin" valueType="num">
                                      <p:cBhvr>
                                        <p:cTn id="62" dur="1822" tmFilter="0,0; 0.14,0.31; 0.43,0.73; 0.71,0.91; 1.0,1.0">
                                          <p:stCondLst>
                                            <p:cond delay="0"/>
                                          </p:stCondLst>
                                        </p:cTn>
                                        <p:tgtEl>
                                          <p:spTgt spid="3">
                                            <p:txEl>
                                              <p:pRg st="3" end="3"/>
                                            </p:txEl>
                                          </p:spTgt>
                                        </p:tgtEl>
                                        <p:attrNameLst>
                                          <p:attrName>ppt_x</p:attrName>
                                        </p:attrNameLst>
                                      </p:cBhvr>
                                      <p:tavLst>
                                        <p:tav tm="0">
                                          <p:val>
                                            <p:strVal val="ppt_x"/>
                                          </p:val>
                                        </p:tav>
                                        <p:tav tm="100000">
                                          <p:val>
                                            <p:strVal val="#ppt_x+0.25"/>
                                          </p:val>
                                        </p:tav>
                                      </p:tavLst>
                                    </p:anim>
                                    <p:anim calcmode="lin" valueType="num">
                                      <p:cBhvr>
                                        <p:cTn id="63" dur="178">
                                          <p:stCondLst>
                                            <p:cond delay="1822"/>
                                          </p:stCondLst>
                                        </p:cTn>
                                        <p:tgtEl>
                                          <p:spTgt spid="3">
                                            <p:txEl>
                                              <p:pRg st="3" end="3"/>
                                            </p:txEl>
                                          </p:spTgt>
                                        </p:tgtEl>
                                        <p:attrNameLst>
                                          <p:attrName>ppt_x</p:attrName>
                                        </p:attrNameLst>
                                      </p:cBhvr>
                                      <p:tavLst>
                                        <p:tav tm="0">
                                          <p:val>
                                            <p:strVal val="ppt_x"/>
                                          </p:val>
                                        </p:tav>
                                        <p:tav tm="100000">
                                          <p:val>
                                            <p:strVal val="ppt_x"/>
                                          </p:val>
                                        </p:tav>
                                      </p:tavLst>
                                    </p:anim>
                                    <p:anim calcmode="lin" valueType="num">
                                      <p:cBhvr>
                                        <p:cTn id="64" dur="664" tmFilter="0.0,0.0;0.25,0.07;0.50,0.2;0.75,0.467;1.0,1.0">
                                          <p:stCondLst>
                                            <p:cond delay="0"/>
                                          </p:stCondLst>
                                        </p:cTn>
                                        <p:tgtEl>
                                          <p:spTgt spid="3">
                                            <p:txEl>
                                              <p:pRg st="3" end="3"/>
                                            </p:txEl>
                                          </p:spTgt>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65" dur="664" tmFilter="0, 0; 0.125,0.2665; 0.25,0.4; 0.375,0.465; 0.5,0.5;  0.625,0.535; 0.75,0.6; 0.875,0.7335; 1,1">
                                          <p:stCondLst>
                                            <p:cond delay="664"/>
                                          </p:stCondLst>
                                        </p:cTn>
                                        <p:tgtEl>
                                          <p:spTgt spid="3">
                                            <p:txEl>
                                              <p:pRg st="3" end="3"/>
                                            </p:txEl>
                                          </p:spTgt>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66" dur="332" tmFilter="0, 0; 0.125,0.2665; 0.25,0.4; 0.375,0.465; 0.5,0.5;  0.625,0.535; 0.75,0.6; 0.875,0.7335; 1,1">
                                          <p:stCondLst>
                                            <p:cond delay="1324"/>
                                          </p:stCondLst>
                                        </p:cTn>
                                        <p:tgtEl>
                                          <p:spTgt spid="3">
                                            <p:txEl>
                                              <p:pRg st="3" end="3"/>
                                            </p:txEl>
                                          </p:spTgt>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67" dur="164" tmFilter="0, 0; 0.125,0.2665; 0.25,0.4; 0.375,0.465; 0.5,0.5;  0.625,0.535; 0.75,0.6; 0.875,0.7335; 1,1">
                                          <p:stCondLst>
                                            <p:cond delay="1656"/>
                                          </p:stCondLst>
                                        </p:cTn>
                                        <p:tgtEl>
                                          <p:spTgt spid="3">
                                            <p:txEl>
                                              <p:pRg st="3" end="3"/>
                                            </p:txEl>
                                          </p:spTgt>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68" dur="180" accel="50000">
                                          <p:stCondLst>
                                            <p:cond delay="1820"/>
                                          </p:stCondLst>
                                        </p:cTn>
                                        <p:tgtEl>
                                          <p:spTgt spid="3">
                                            <p:txEl>
                                              <p:pRg st="3" end="3"/>
                                            </p:txEl>
                                          </p:spTgt>
                                        </p:tgtEl>
                                        <p:attrNameLst>
                                          <p:attrName>ppt_y</p:attrName>
                                        </p:attrNameLst>
                                      </p:cBhvr>
                                      <p:tavLst>
                                        <p:tav tm="0">
                                          <p:val>
                                            <p:strVal val="ppt_y"/>
                                          </p:val>
                                        </p:tav>
                                        <p:tav tm="100000">
                                          <p:val>
                                            <p:strVal val="ppt_y+ppt_h"/>
                                          </p:val>
                                        </p:tav>
                                      </p:tavLst>
                                    </p:anim>
                                    <p:animScale>
                                      <p:cBhvr>
                                        <p:cTn id="69" dur="26">
                                          <p:stCondLst>
                                            <p:cond delay="620"/>
                                          </p:stCondLst>
                                        </p:cTn>
                                        <p:tgtEl>
                                          <p:spTgt spid="3">
                                            <p:txEl>
                                              <p:pRg st="3" end="3"/>
                                            </p:txEl>
                                          </p:spTgt>
                                        </p:tgtEl>
                                      </p:cBhvr>
                                      <p:to x="100000" y="60000"/>
                                    </p:animScale>
                                    <p:animScale>
                                      <p:cBhvr>
                                        <p:cTn id="70" dur="166" decel="50000">
                                          <p:stCondLst>
                                            <p:cond delay="646"/>
                                          </p:stCondLst>
                                        </p:cTn>
                                        <p:tgtEl>
                                          <p:spTgt spid="3">
                                            <p:txEl>
                                              <p:pRg st="3" end="3"/>
                                            </p:txEl>
                                          </p:spTgt>
                                        </p:tgtEl>
                                      </p:cBhvr>
                                      <p:to x="100000" y="100000"/>
                                    </p:animScale>
                                    <p:animScale>
                                      <p:cBhvr>
                                        <p:cTn id="71" dur="26">
                                          <p:stCondLst>
                                            <p:cond delay="1312"/>
                                          </p:stCondLst>
                                        </p:cTn>
                                        <p:tgtEl>
                                          <p:spTgt spid="3">
                                            <p:txEl>
                                              <p:pRg st="3" end="3"/>
                                            </p:txEl>
                                          </p:spTgt>
                                        </p:tgtEl>
                                      </p:cBhvr>
                                      <p:to x="100000" y="80000"/>
                                    </p:animScale>
                                    <p:animScale>
                                      <p:cBhvr>
                                        <p:cTn id="72" dur="166" decel="50000">
                                          <p:stCondLst>
                                            <p:cond delay="1338"/>
                                          </p:stCondLst>
                                        </p:cTn>
                                        <p:tgtEl>
                                          <p:spTgt spid="3">
                                            <p:txEl>
                                              <p:pRg st="3" end="3"/>
                                            </p:txEl>
                                          </p:spTgt>
                                        </p:tgtEl>
                                      </p:cBhvr>
                                      <p:to x="100000" y="100000"/>
                                    </p:animScale>
                                    <p:animScale>
                                      <p:cBhvr>
                                        <p:cTn id="73" dur="26">
                                          <p:stCondLst>
                                            <p:cond delay="1642"/>
                                          </p:stCondLst>
                                        </p:cTn>
                                        <p:tgtEl>
                                          <p:spTgt spid="3">
                                            <p:txEl>
                                              <p:pRg st="3" end="3"/>
                                            </p:txEl>
                                          </p:spTgt>
                                        </p:tgtEl>
                                      </p:cBhvr>
                                      <p:to x="100000" y="90000"/>
                                    </p:animScale>
                                    <p:animScale>
                                      <p:cBhvr>
                                        <p:cTn id="74" dur="166" decel="50000">
                                          <p:stCondLst>
                                            <p:cond delay="1668"/>
                                          </p:stCondLst>
                                        </p:cTn>
                                        <p:tgtEl>
                                          <p:spTgt spid="3">
                                            <p:txEl>
                                              <p:pRg st="3" end="3"/>
                                            </p:txEl>
                                          </p:spTgt>
                                        </p:tgtEl>
                                      </p:cBhvr>
                                      <p:to x="100000" y="100000"/>
                                    </p:animScale>
                                    <p:animScale>
                                      <p:cBhvr>
                                        <p:cTn id="75" dur="26">
                                          <p:stCondLst>
                                            <p:cond delay="1808"/>
                                          </p:stCondLst>
                                        </p:cTn>
                                        <p:tgtEl>
                                          <p:spTgt spid="3">
                                            <p:txEl>
                                              <p:pRg st="3" end="3"/>
                                            </p:txEl>
                                          </p:spTgt>
                                        </p:tgtEl>
                                      </p:cBhvr>
                                      <p:to x="100000" y="95000"/>
                                    </p:animScale>
                                    <p:animScale>
                                      <p:cBhvr>
                                        <p:cTn id="76" dur="166" decel="50000">
                                          <p:stCondLst>
                                            <p:cond delay="1834"/>
                                          </p:stCondLst>
                                        </p:cTn>
                                        <p:tgtEl>
                                          <p:spTgt spid="3">
                                            <p:txEl>
                                              <p:pRg st="3" end="3"/>
                                            </p:txEl>
                                          </p:spTgt>
                                        </p:tgtEl>
                                      </p:cBhvr>
                                      <p:to x="100000" y="100000"/>
                                    </p:animScale>
                                    <p:set>
                                      <p:cBhvr>
                                        <p:cTn id="77" dur="1" fill="hold">
                                          <p:stCondLst>
                                            <p:cond delay="1999"/>
                                          </p:stCondLst>
                                        </p:cTn>
                                        <p:tgtEl>
                                          <p:spTgt spid="3">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dirty="0" smtClean="0"/>
              <a:t>Respecto del Director de Control</a:t>
            </a:r>
            <a:endParaRPr lang="es-ES" dirty="0"/>
          </a:p>
        </p:txBody>
      </p:sp>
      <p:sp>
        <p:nvSpPr>
          <p:cNvPr id="3" name="2 Marcador de contenido"/>
          <p:cNvSpPr>
            <a:spLocks noGrp="1"/>
          </p:cNvSpPr>
          <p:nvPr>
            <p:ph idx="1"/>
          </p:nvPr>
        </p:nvSpPr>
        <p:spPr/>
        <p:txBody>
          <a:bodyPr/>
          <a:lstStyle/>
          <a:p>
            <a:pPr marL="514350" indent="-514350">
              <a:buFont typeface="+mj-lt"/>
              <a:buAutoNum type="arabicParenR"/>
            </a:pPr>
            <a:r>
              <a:rPr lang="es-ES" dirty="0" smtClean="0"/>
              <a:t>Funciones del art. 29, letra b) Ley 18695, controlar la ejecución financiera y presupuestaria</a:t>
            </a:r>
          </a:p>
          <a:p>
            <a:pPr marL="514350" indent="-514350">
              <a:buFont typeface="+mj-lt"/>
              <a:buAutoNum type="arabicParenR"/>
            </a:pPr>
            <a:r>
              <a:rPr lang="es-ES" dirty="0" smtClean="0"/>
              <a:t>Letra c)  el deber de representar al Alcalde los actos que estime ilegales.</a:t>
            </a:r>
            <a:endParaRPr lang="es-ES" dirty="0"/>
          </a:p>
        </p:txBody>
      </p:sp>
    </p:spTree>
    <p:extLst>
      <p:ext uri="{BB962C8B-B14F-4D97-AF65-F5344CB8AC3E}">
        <p14:creationId xmlns:p14="http://schemas.microsoft.com/office/powerpoint/2010/main" val="31072527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80">
                                          <p:stCondLst>
                                            <p:cond delay="0"/>
                                          </p:stCondLst>
                                        </p:cTn>
                                        <p:tgtEl>
                                          <p:spTgt spid="3">
                                            <p:txEl>
                                              <p:pRg st="1" end="1"/>
                                            </p:txEl>
                                          </p:spTgt>
                                        </p:tgtEl>
                                      </p:cBhvr>
                                    </p:animEffect>
                                    <p:anim calcmode="lin" valueType="num">
                                      <p:cBhvr>
                                        <p:cTn id="13"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18" dur="26">
                                          <p:stCondLst>
                                            <p:cond delay="650"/>
                                          </p:stCondLst>
                                        </p:cTn>
                                        <p:tgtEl>
                                          <p:spTgt spid="3">
                                            <p:txEl>
                                              <p:pRg st="1" end="1"/>
                                            </p:txEl>
                                          </p:spTgt>
                                        </p:tgtEl>
                                      </p:cBhvr>
                                      <p:to x="100000" y="60000"/>
                                    </p:animScale>
                                    <p:animScale>
                                      <p:cBhvr>
                                        <p:cTn id="19" dur="166" decel="50000">
                                          <p:stCondLst>
                                            <p:cond delay="676"/>
                                          </p:stCondLst>
                                        </p:cTn>
                                        <p:tgtEl>
                                          <p:spTgt spid="3">
                                            <p:txEl>
                                              <p:pRg st="1" end="1"/>
                                            </p:txEl>
                                          </p:spTgt>
                                        </p:tgtEl>
                                      </p:cBhvr>
                                      <p:to x="100000" y="100000"/>
                                    </p:animScale>
                                    <p:animScale>
                                      <p:cBhvr>
                                        <p:cTn id="20" dur="26">
                                          <p:stCondLst>
                                            <p:cond delay="1312"/>
                                          </p:stCondLst>
                                        </p:cTn>
                                        <p:tgtEl>
                                          <p:spTgt spid="3">
                                            <p:txEl>
                                              <p:pRg st="1" end="1"/>
                                            </p:txEl>
                                          </p:spTgt>
                                        </p:tgtEl>
                                      </p:cBhvr>
                                      <p:to x="100000" y="80000"/>
                                    </p:animScale>
                                    <p:animScale>
                                      <p:cBhvr>
                                        <p:cTn id="21" dur="166" decel="50000">
                                          <p:stCondLst>
                                            <p:cond delay="1338"/>
                                          </p:stCondLst>
                                        </p:cTn>
                                        <p:tgtEl>
                                          <p:spTgt spid="3">
                                            <p:txEl>
                                              <p:pRg st="1" end="1"/>
                                            </p:txEl>
                                          </p:spTgt>
                                        </p:tgtEl>
                                      </p:cBhvr>
                                      <p:to x="100000" y="100000"/>
                                    </p:animScale>
                                    <p:animScale>
                                      <p:cBhvr>
                                        <p:cTn id="22" dur="26">
                                          <p:stCondLst>
                                            <p:cond delay="1642"/>
                                          </p:stCondLst>
                                        </p:cTn>
                                        <p:tgtEl>
                                          <p:spTgt spid="3">
                                            <p:txEl>
                                              <p:pRg st="1" end="1"/>
                                            </p:txEl>
                                          </p:spTgt>
                                        </p:tgtEl>
                                      </p:cBhvr>
                                      <p:to x="100000" y="90000"/>
                                    </p:animScale>
                                    <p:animScale>
                                      <p:cBhvr>
                                        <p:cTn id="23" dur="166" decel="50000">
                                          <p:stCondLst>
                                            <p:cond delay="1668"/>
                                          </p:stCondLst>
                                        </p:cTn>
                                        <p:tgtEl>
                                          <p:spTgt spid="3">
                                            <p:txEl>
                                              <p:pRg st="1" end="1"/>
                                            </p:txEl>
                                          </p:spTgt>
                                        </p:tgtEl>
                                      </p:cBhvr>
                                      <p:to x="100000" y="100000"/>
                                    </p:animScale>
                                    <p:animScale>
                                      <p:cBhvr>
                                        <p:cTn id="24" dur="26">
                                          <p:stCondLst>
                                            <p:cond delay="1808"/>
                                          </p:stCondLst>
                                        </p:cTn>
                                        <p:tgtEl>
                                          <p:spTgt spid="3">
                                            <p:txEl>
                                              <p:pRg st="1" end="1"/>
                                            </p:txEl>
                                          </p:spTgt>
                                        </p:tgtEl>
                                      </p:cBhvr>
                                      <p:to x="100000" y="95000"/>
                                    </p:animScale>
                                    <p:animScale>
                                      <p:cBhvr>
                                        <p:cTn id="25" dur="166" decel="50000">
                                          <p:stCondLst>
                                            <p:cond delay="1834"/>
                                          </p:stCondLst>
                                        </p:cTn>
                                        <p:tgtEl>
                                          <p:spTgt spid="3">
                                            <p:txEl>
                                              <p:pRg st="1" end="1"/>
                                            </p:txEl>
                                          </p:spTgt>
                                        </p:tgtEl>
                                      </p:cBhvr>
                                      <p:to x="100000" y="100000"/>
                                    </p:animScale>
                                  </p:childTnLst>
                                </p:cTn>
                              </p:par>
                            </p:childTnLst>
                          </p:cTn>
                        </p:par>
                      </p:childTnLst>
                    </p:cTn>
                  </p:par>
                  <p:par>
                    <p:cTn id="26" fill="hold">
                      <p:stCondLst>
                        <p:cond delay="indefinite"/>
                      </p:stCondLst>
                      <p:childTnLst>
                        <p:par>
                          <p:cTn id="27" fill="hold">
                            <p:stCondLst>
                              <p:cond delay="0"/>
                            </p:stCondLst>
                            <p:childTnLst>
                              <p:par>
                                <p:cTn id="28" presetID="30" presetClass="emph" presetSubtype="0" fill="hold" nodeType="clickEffect">
                                  <p:stCondLst>
                                    <p:cond delay="0"/>
                                  </p:stCondLst>
                                  <p:childTnLst>
                                    <p:animClr clrSpc="hsl" dir="cw">
                                      <p:cBhvr override="childStyle">
                                        <p:cTn id="29" dur="500" fill="hold"/>
                                        <p:tgtEl>
                                          <p:spTgt spid="3">
                                            <p:txEl>
                                              <p:pRg st="0" end="0"/>
                                            </p:txEl>
                                          </p:spTgt>
                                        </p:tgtEl>
                                        <p:attrNameLst>
                                          <p:attrName>style.color</p:attrName>
                                        </p:attrNameLst>
                                      </p:cBhvr>
                                      <p:by>
                                        <p:hsl h="0" s="12549" l="25098"/>
                                      </p:by>
                                    </p:animClr>
                                    <p:animClr clrSpc="hsl" dir="cw">
                                      <p:cBhvr>
                                        <p:cTn id="30" dur="500" fill="hold"/>
                                        <p:tgtEl>
                                          <p:spTgt spid="3">
                                            <p:txEl>
                                              <p:pRg st="0" end="0"/>
                                            </p:txEl>
                                          </p:spTgt>
                                        </p:tgtEl>
                                        <p:attrNameLst>
                                          <p:attrName>fillcolor</p:attrName>
                                        </p:attrNameLst>
                                      </p:cBhvr>
                                      <p:by>
                                        <p:hsl h="0" s="12549" l="25098"/>
                                      </p:by>
                                    </p:animClr>
                                    <p:animClr clrSpc="hsl" dir="cw">
                                      <p:cBhvr>
                                        <p:cTn id="31" dur="500" fill="hold"/>
                                        <p:tgtEl>
                                          <p:spTgt spid="3">
                                            <p:txEl>
                                              <p:pRg st="0" end="0"/>
                                            </p:txEl>
                                          </p:spTgt>
                                        </p:tgtEl>
                                        <p:attrNameLst>
                                          <p:attrName>stroke.color</p:attrName>
                                        </p:attrNameLst>
                                      </p:cBhvr>
                                      <p:by>
                                        <p:hsl h="0" s="12549" l="25098"/>
                                      </p:by>
                                    </p:animClr>
                                    <p:set>
                                      <p:cBhvr>
                                        <p:cTn id="32" dur="500" fill="hold"/>
                                        <p:tgtEl>
                                          <p:spTgt spid="3">
                                            <p:txEl>
                                              <p:pRg st="0" end="0"/>
                                            </p:txEl>
                                          </p:spTgt>
                                        </p:tgtEl>
                                        <p:attrNameLst>
                                          <p:attrName>fill.type</p:attrName>
                                        </p:attrNameLst>
                                      </p:cBhvr>
                                      <p:to>
                                        <p:strVal val="solid"/>
                                      </p:to>
                                    </p:set>
                                  </p:childTnLst>
                                </p:cTn>
                              </p:par>
                              <p:par>
                                <p:cTn id="33" presetID="30" presetClass="emph" presetSubtype="0" fill="hold" nodeType="withEffect">
                                  <p:stCondLst>
                                    <p:cond delay="0"/>
                                  </p:stCondLst>
                                  <p:childTnLst>
                                    <p:animClr clrSpc="hsl" dir="cw">
                                      <p:cBhvr override="childStyle">
                                        <p:cTn id="34" dur="500" fill="hold"/>
                                        <p:tgtEl>
                                          <p:spTgt spid="3">
                                            <p:txEl>
                                              <p:pRg st="1" end="1"/>
                                            </p:txEl>
                                          </p:spTgt>
                                        </p:tgtEl>
                                        <p:attrNameLst>
                                          <p:attrName>style.color</p:attrName>
                                        </p:attrNameLst>
                                      </p:cBhvr>
                                      <p:by>
                                        <p:hsl h="0" s="12549" l="25098"/>
                                      </p:by>
                                    </p:animClr>
                                    <p:animClr clrSpc="hsl" dir="cw">
                                      <p:cBhvr>
                                        <p:cTn id="35" dur="500" fill="hold"/>
                                        <p:tgtEl>
                                          <p:spTgt spid="3">
                                            <p:txEl>
                                              <p:pRg st="1" end="1"/>
                                            </p:txEl>
                                          </p:spTgt>
                                        </p:tgtEl>
                                        <p:attrNameLst>
                                          <p:attrName>fillcolor</p:attrName>
                                        </p:attrNameLst>
                                      </p:cBhvr>
                                      <p:by>
                                        <p:hsl h="0" s="12549" l="25098"/>
                                      </p:by>
                                    </p:animClr>
                                    <p:animClr clrSpc="hsl" dir="cw">
                                      <p:cBhvr>
                                        <p:cTn id="36" dur="500" fill="hold"/>
                                        <p:tgtEl>
                                          <p:spTgt spid="3">
                                            <p:txEl>
                                              <p:pRg st="1" end="1"/>
                                            </p:txEl>
                                          </p:spTgt>
                                        </p:tgtEl>
                                        <p:attrNameLst>
                                          <p:attrName>stroke.color</p:attrName>
                                        </p:attrNameLst>
                                      </p:cBhvr>
                                      <p:by>
                                        <p:hsl h="0" s="12549" l="25098"/>
                                      </p:by>
                                    </p:animClr>
                                    <p:set>
                                      <p:cBhvr>
                                        <p:cTn id="37" dur="500" fill="hold"/>
                                        <p:tgtEl>
                                          <p:spTgt spid="3">
                                            <p:txEl>
                                              <p:pRg st="1" end="1"/>
                                            </p:txEl>
                                          </p:spTgt>
                                        </p:tgtEl>
                                        <p:attrNameLst>
                                          <p:attrName>fill.type</p:attrName>
                                        </p:attrNameLst>
                                      </p:cBhvr>
                                      <p:to>
                                        <p:strVal val="solid"/>
                                      </p:to>
                                    </p:set>
                                  </p:childTnLst>
                                </p:cTn>
                              </p:par>
                            </p:childTnLst>
                          </p:cTn>
                        </p:par>
                      </p:childTnLst>
                    </p:cTn>
                  </p:par>
                  <p:par>
                    <p:cTn id="38" fill="hold">
                      <p:stCondLst>
                        <p:cond delay="indefinite"/>
                      </p:stCondLst>
                      <p:childTnLst>
                        <p:par>
                          <p:cTn id="39" fill="hold">
                            <p:stCondLst>
                              <p:cond delay="0"/>
                            </p:stCondLst>
                            <p:childTnLst>
                              <p:par>
                                <p:cTn id="40" presetID="2" presetClass="exit" presetSubtype="4" fill="hold" grpId="0" nodeType="clickEffect">
                                  <p:stCondLst>
                                    <p:cond delay="0"/>
                                  </p:stCondLst>
                                  <p:childTnLst>
                                    <p:anim calcmode="lin" valueType="num">
                                      <p:cBhvr additive="base">
                                        <p:cTn id="41" dur="500"/>
                                        <p:tgtEl>
                                          <p:spTgt spid="2"/>
                                        </p:tgtEl>
                                        <p:attrNameLst>
                                          <p:attrName>ppt_x</p:attrName>
                                        </p:attrNameLst>
                                      </p:cBhvr>
                                      <p:tavLst>
                                        <p:tav tm="0">
                                          <p:val>
                                            <p:strVal val="ppt_x"/>
                                          </p:val>
                                        </p:tav>
                                        <p:tav tm="100000">
                                          <p:val>
                                            <p:strVal val="ppt_x"/>
                                          </p:val>
                                        </p:tav>
                                      </p:tavLst>
                                    </p:anim>
                                    <p:anim calcmode="lin" valueType="num">
                                      <p:cBhvr additive="base">
                                        <p:cTn id="42" dur="500"/>
                                        <p:tgtEl>
                                          <p:spTgt spid="2"/>
                                        </p:tgtEl>
                                        <p:attrNameLst>
                                          <p:attrName>ppt_y</p:attrName>
                                        </p:attrNameLst>
                                      </p:cBhvr>
                                      <p:tavLst>
                                        <p:tav tm="0">
                                          <p:val>
                                            <p:strVal val="ppt_y"/>
                                          </p:val>
                                        </p:tav>
                                        <p:tav tm="100000">
                                          <p:val>
                                            <p:strVal val="1+ppt_h/2"/>
                                          </p:val>
                                        </p:tav>
                                      </p:tavLst>
                                    </p:anim>
                                    <p:set>
                                      <p:cBhvr>
                                        <p:cTn id="43"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normAutofit fontScale="92500" lnSpcReduction="10000"/>
          </a:bodyPr>
          <a:lstStyle/>
          <a:p>
            <a:pPr>
              <a:buFont typeface="Wingdings" pitchFamily="2" charset="2"/>
              <a:buChar char="§"/>
            </a:pPr>
            <a:r>
              <a:rPr lang="es-ES" dirty="0" smtClean="0"/>
              <a:t>«Ahora bien, don……….., director de control,  la responsabilidad civil que se le imputa deriva de  haber infringido las letras b) y c) de la ley 18.695, al haber visado el señalado decreto de pago, sin representar la ilegalidad del gasto consignado en éste…..»</a:t>
            </a:r>
          </a:p>
          <a:p>
            <a:pPr>
              <a:buFont typeface="Wingdings" pitchFamily="2" charset="2"/>
              <a:buChar char="§"/>
            </a:pPr>
            <a:r>
              <a:rPr lang="es-ES" dirty="0" smtClean="0"/>
              <a:t>«Tratándose  </a:t>
            </a:r>
            <a:r>
              <a:rPr lang="es-ES" dirty="0"/>
              <a:t>de la relación de causalidad que se colige de los hechos descritos, se debe precisar que ella deriva de la negligencia  al actuar por parte de los cuentadantes, </a:t>
            </a:r>
            <a:r>
              <a:rPr lang="es-ES" dirty="0" err="1" smtClean="0"/>
              <a:t>sres</a:t>
            </a:r>
            <a:r>
              <a:rPr lang="es-ES" dirty="0" smtClean="0"/>
              <a:t>……»</a:t>
            </a:r>
            <a:endParaRPr lang="es-ES" dirty="0"/>
          </a:p>
        </p:txBody>
      </p:sp>
    </p:spTree>
    <p:extLst>
      <p:ext uri="{BB962C8B-B14F-4D97-AF65-F5344CB8AC3E}">
        <p14:creationId xmlns:p14="http://schemas.microsoft.com/office/powerpoint/2010/main" val="2099711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3"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Tribunal de cuentas</a:t>
            </a:r>
            <a:endParaRPr lang="es-ES" dirty="0"/>
          </a:p>
        </p:txBody>
      </p:sp>
      <p:sp>
        <p:nvSpPr>
          <p:cNvPr id="3" name="2 Marcador de contenido"/>
          <p:cNvSpPr>
            <a:spLocks noGrp="1"/>
          </p:cNvSpPr>
          <p:nvPr>
            <p:ph idx="1"/>
          </p:nvPr>
        </p:nvSpPr>
        <p:spPr/>
        <p:txBody>
          <a:bodyPr>
            <a:normAutofit fontScale="92500" lnSpcReduction="20000"/>
          </a:bodyPr>
          <a:lstStyle/>
          <a:p>
            <a:pPr marL="0" indent="0">
              <a:buNone/>
            </a:pPr>
            <a:r>
              <a:rPr lang="es-ES" dirty="0" smtClean="0"/>
              <a:t>I.- Se exige como condición especial para determinar la responsabilidad civil….. La existencia  de la imputabilidad atribuible, al menos, en grado de culpa al agente, situación que en este proceso se advierte claramente respecto de la encausada…….Se trata de una responsabilidad que nace de la inobservancia de deberes especialmente descritos en la normativa……. De lo que se  derivó  la realización de gastos en contravención al principio de legalidad del gasto público» Sentencia TC-2 ST: 000189</a:t>
            </a:r>
            <a:endParaRPr lang="es-ES" dirty="0"/>
          </a:p>
        </p:txBody>
      </p:sp>
    </p:spTree>
    <p:extLst>
      <p:ext uri="{BB962C8B-B14F-4D97-AF65-F5344CB8AC3E}">
        <p14:creationId xmlns:p14="http://schemas.microsoft.com/office/powerpoint/2010/main" val="2172196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Buena fe en materia administrativa</a:t>
            </a:r>
            <a:endParaRPr lang="es-ES" dirty="0"/>
          </a:p>
        </p:txBody>
      </p:sp>
      <p:sp>
        <p:nvSpPr>
          <p:cNvPr id="3" name="2 Marcador de contenido"/>
          <p:cNvSpPr>
            <a:spLocks noGrp="1"/>
          </p:cNvSpPr>
          <p:nvPr>
            <p:ph idx="1"/>
          </p:nvPr>
        </p:nvSpPr>
        <p:spPr/>
        <p:txBody>
          <a:bodyPr>
            <a:normAutofit lnSpcReduction="10000"/>
          </a:bodyPr>
          <a:lstStyle/>
          <a:p>
            <a:pPr marL="0" indent="0">
              <a:buNone/>
            </a:pPr>
            <a:r>
              <a:rPr lang="es-ES" dirty="0" smtClean="0"/>
              <a:t>«Que la buena fe en materia administrativa, no descarta la configuración de una responsabilidad  patrimonial, entendida esta última  como una consecuencia  de la negligencia en la ejecución presupuestaria……La que deberá estimarse como la causa del daño cuya reparación se demanda. De lo anterior se desprende  que no se trata únicamente  de un error en la imputación de un gasto …… sino que además de advierte que los </a:t>
            </a:r>
            <a:endParaRPr lang="es-ES" dirty="0"/>
          </a:p>
        </p:txBody>
      </p:sp>
    </p:spTree>
    <p:extLst>
      <p:ext uri="{BB962C8B-B14F-4D97-AF65-F5344CB8AC3E}">
        <p14:creationId xmlns:p14="http://schemas.microsoft.com/office/powerpoint/2010/main" val="3741758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1999"/>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Funciones de las UCIS</a:t>
            </a:r>
            <a:endParaRPr lang="es-ES" dirty="0"/>
          </a:p>
        </p:txBody>
      </p:sp>
      <p:sp>
        <p:nvSpPr>
          <p:cNvPr id="3" name="2 Marcador de contenido"/>
          <p:cNvSpPr>
            <a:spLocks noGrp="1"/>
          </p:cNvSpPr>
          <p:nvPr>
            <p:ph idx="1"/>
          </p:nvPr>
        </p:nvSpPr>
        <p:spPr>
          <a:xfrm>
            <a:off x="539552" y="1556792"/>
            <a:ext cx="8229600" cy="4525963"/>
          </a:xfrm>
        </p:spPr>
        <p:txBody>
          <a:bodyPr>
            <a:normAutofit fontScale="85000" lnSpcReduction="20000"/>
          </a:bodyPr>
          <a:lstStyle/>
          <a:p>
            <a:endParaRPr lang="es-MX" dirty="0"/>
          </a:p>
          <a:p>
            <a:pPr marL="0" indent="0">
              <a:buNone/>
            </a:pPr>
            <a:r>
              <a:rPr lang="es-MX" dirty="0" smtClean="0"/>
              <a:t>a</a:t>
            </a:r>
            <a:r>
              <a:rPr lang="es-MX" b="1" dirty="0"/>
              <a:t>.- Realizar la auditoria operativa interna de la Municipalidad, </a:t>
            </a:r>
            <a:r>
              <a:rPr lang="es-MX" b="1" dirty="0" smtClean="0"/>
              <a:t>con el </a:t>
            </a:r>
            <a:r>
              <a:rPr lang="es-MX" b="1" dirty="0"/>
              <a:t>objeto de fiscalizar la legalidad de la actuación</a:t>
            </a:r>
            <a:r>
              <a:rPr lang="es-MX" b="1" dirty="0" smtClean="0"/>
              <a:t>;</a:t>
            </a:r>
          </a:p>
          <a:p>
            <a:pPr marL="109728" indent="0">
              <a:buNone/>
            </a:pPr>
            <a:endParaRPr lang="es-MX" dirty="0"/>
          </a:p>
          <a:p>
            <a:pPr marL="0" indent="0" algn="just">
              <a:buNone/>
            </a:pPr>
            <a:r>
              <a:rPr lang="es-MX" dirty="0"/>
              <a:t>b.- </a:t>
            </a:r>
            <a:r>
              <a:rPr lang="es-MX" b="1" dirty="0"/>
              <a:t>Controlar la ejecución financiera y presupuestaria municipal</a:t>
            </a:r>
            <a:r>
              <a:rPr lang="es-MX" b="1" dirty="0" smtClean="0"/>
              <a:t>;</a:t>
            </a:r>
          </a:p>
          <a:p>
            <a:pPr marL="109728" indent="0" algn="just">
              <a:buNone/>
            </a:pPr>
            <a:endParaRPr lang="es-MX" b="1" dirty="0"/>
          </a:p>
          <a:p>
            <a:pPr marL="0" indent="0" algn="just">
              <a:buNone/>
            </a:pPr>
            <a:r>
              <a:rPr lang="es-MX" dirty="0"/>
              <a:t>c.- </a:t>
            </a:r>
            <a:r>
              <a:rPr lang="es-MX" b="1" dirty="0"/>
              <a:t>Representar al Alcalde los actos municipales que </a:t>
            </a:r>
            <a:r>
              <a:rPr lang="es-MX" b="1" dirty="0" smtClean="0"/>
              <a:t>estime ilegales</a:t>
            </a:r>
            <a:r>
              <a:rPr lang="es-MX" b="1" dirty="0"/>
              <a:t>, informando de ello al concejo, para cuyo objeto </a:t>
            </a:r>
            <a:r>
              <a:rPr lang="es-MX" b="1" dirty="0" smtClean="0"/>
              <a:t>tendrá   acceso </a:t>
            </a:r>
            <a:r>
              <a:rPr lang="es-MX" b="1" dirty="0"/>
              <a:t>a toda la información disponible</a:t>
            </a:r>
            <a:r>
              <a:rPr lang="es-MX" dirty="0"/>
              <a:t>;</a:t>
            </a:r>
            <a:endParaRPr lang="es-ES" dirty="0"/>
          </a:p>
        </p:txBody>
      </p:sp>
    </p:spTree>
    <p:extLst>
      <p:ext uri="{BB962C8B-B14F-4D97-AF65-F5344CB8AC3E}">
        <p14:creationId xmlns:p14="http://schemas.microsoft.com/office/powerpoint/2010/main" val="2600928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5"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animEffect transition="in" filter="fade">
                                      <p:cBhvr>
                                        <p:cTn id="11" dur="2000"/>
                                        <p:tgtEl>
                                          <p:spTgt spid="3">
                                            <p:txEl>
                                              <p:pRg st="3" end="3"/>
                                            </p:txEl>
                                          </p:spTgt>
                                        </p:tgtEl>
                                      </p:cBhvr>
                                    </p:animEffect>
                                    <p:anim calcmode="lin" valueType="num">
                                      <p:cBhvr>
                                        <p:cTn id="12"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13" dur="2000" fill="hold"/>
                                        <p:tgtEl>
                                          <p:spTgt spid="3">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26" presetClass="entr" presetSubtype="0" fill="hold" nodeType="click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animEffect transition="in" filter="wipe(down)">
                                      <p:cBhvr>
                                        <p:cTn id="18" dur="580">
                                          <p:stCondLst>
                                            <p:cond delay="0"/>
                                          </p:stCondLst>
                                        </p:cTn>
                                        <p:tgtEl>
                                          <p:spTgt spid="3">
                                            <p:txEl>
                                              <p:pRg st="5" end="5"/>
                                            </p:txEl>
                                          </p:spTgt>
                                        </p:tgtEl>
                                      </p:cBhvr>
                                    </p:animEffect>
                                    <p:anim calcmode="lin" valueType="num">
                                      <p:cBhvr>
                                        <p:cTn id="19" dur="1822"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20" dur="664"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21" dur="664" tmFilter="0, 0; 0.125,0.2665; 0.25,0.4; 0.375,0.465; 0.5,0.5;  0.625,0.535; 0.75,0.6; 0.875,0.7335; 1,1">
                                          <p:stCondLst>
                                            <p:cond delay="664"/>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22" dur="332" tmFilter="0, 0; 0.125,0.2665; 0.25,0.4; 0.375,0.465; 0.5,0.5;  0.625,0.535; 0.75,0.6; 0.875,0.7335; 1,1">
                                          <p:stCondLst>
                                            <p:cond delay="1324"/>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23" dur="164" tmFilter="0, 0; 0.125,0.2665; 0.25,0.4; 0.375,0.465; 0.5,0.5;  0.625,0.535; 0.75,0.6; 0.875,0.7335; 1,1">
                                          <p:stCondLst>
                                            <p:cond delay="1656"/>
                                          </p:stCondLst>
                                        </p:cTn>
                                        <p:tgtEl>
                                          <p:spTgt spid="3">
                                            <p:txEl>
                                              <p:pRg st="5" end="5"/>
                                            </p:txEl>
                                          </p:spTgt>
                                        </p:tgtEl>
                                        <p:attrNameLst>
                                          <p:attrName>ppt_y</p:attrName>
                                        </p:attrNameLst>
                                      </p:cBhvr>
                                      <p:tavLst>
                                        <p:tav tm="0" fmla="#ppt_y-sin(pi*$)/81">
                                          <p:val>
                                            <p:fltVal val="0"/>
                                          </p:val>
                                        </p:tav>
                                        <p:tav tm="100000">
                                          <p:val>
                                            <p:fltVal val="1"/>
                                          </p:val>
                                        </p:tav>
                                      </p:tavLst>
                                    </p:anim>
                                    <p:animScale>
                                      <p:cBhvr>
                                        <p:cTn id="24" dur="26">
                                          <p:stCondLst>
                                            <p:cond delay="650"/>
                                          </p:stCondLst>
                                        </p:cTn>
                                        <p:tgtEl>
                                          <p:spTgt spid="3">
                                            <p:txEl>
                                              <p:pRg st="5" end="5"/>
                                            </p:txEl>
                                          </p:spTgt>
                                        </p:tgtEl>
                                      </p:cBhvr>
                                      <p:to x="100000" y="60000"/>
                                    </p:animScale>
                                    <p:animScale>
                                      <p:cBhvr>
                                        <p:cTn id="25" dur="166" decel="50000">
                                          <p:stCondLst>
                                            <p:cond delay="676"/>
                                          </p:stCondLst>
                                        </p:cTn>
                                        <p:tgtEl>
                                          <p:spTgt spid="3">
                                            <p:txEl>
                                              <p:pRg st="5" end="5"/>
                                            </p:txEl>
                                          </p:spTgt>
                                        </p:tgtEl>
                                      </p:cBhvr>
                                      <p:to x="100000" y="100000"/>
                                    </p:animScale>
                                    <p:animScale>
                                      <p:cBhvr>
                                        <p:cTn id="26" dur="26">
                                          <p:stCondLst>
                                            <p:cond delay="1312"/>
                                          </p:stCondLst>
                                        </p:cTn>
                                        <p:tgtEl>
                                          <p:spTgt spid="3">
                                            <p:txEl>
                                              <p:pRg st="5" end="5"/>
                                            </p:txEl>
                                          </p:spTgt>
                                        </p:tgtEl>
                                      </p:cBhvr>
                                      <p:to x="100000" y="80000"/>
                                    </p:animScale>
                                    <p:animScale>
                                      <p:cBhvr>
                                        <p:cTn id="27" dur="166" decel="50000">
                                          <p:stCondLst>
                                            <p:cond delay="1338"/>
                                          </p:stCondLst>
                                        </p:cTn>
                                        <p:tgtEl>
                                          <p:spTgt spid="3">
                                            <p:txEl>
                                              <p:pRg st="5" end="5"/>
                                            </p:txEl>
                                          </p:spTgt>
                                        </p:tgtEl>
                                      </p:cBhvr>
                                      <p:to x="100000" y="100000"/>
                                    </p:animScale>
                                    <p:animScale>
                                      <p:cBhvr>
                                        <p:cTn id="28" dur="26">
                                          <p:stCondLst>
                                            <p:cond delay="1642"/>
                                          </p:stCondLst>
                                        </p:cTn>
                                        <p:tgtEl>
                                          <p:spTgt spid="3">
                                            <p:txEl>
                                              <p:pRg st="5" end="5"/>
                                            </p:txEl>
                                          </p:spTgt>
                                        </p:tgtEl>
                                      </p:cBhvr>
                                      <p:to x="100000" y="90000"/>
                                    </p:animScale>
                                    <p:animScale>
                                      <p:cBhvr>
                                        <p:cTn id="29" dur="166" decel="50000">
                                          <p:stCondLst>
                                            <p:cond delay="1668"/>
                                          </p:stCondLst>
                                        </p:cTn>
                                        <p:tgtEl>
                                          <p:spTgt spid="3">
                                            <p:txEl>
                                              <p:pRg st="5" end="5"/>
                                            </p:txEl>
                                          </p:spTgt>
                                        </p:tgtEl>
                                      </p:cBhvr>
                                      <p:to x="100000" y="100000"/>
                                    </p:animScale>
                                    <p:animScale>
                                      <p:cBhvr>
                                        <p:cTn id="30" dur="26">
                                          <p:stCondLst>
                                            <p:cond delay="1808"/>
                                          </p:stCondLst>
                                        </p:cTn>
                                        <p:tgtEl>
                                          <p:spTgt spid="3">
                                            <p:txEl>
                                              <p:pRg st="5" end="5"/>
                                            </p:txEl>
                                          </p:spTgt>
                                        </p:tgtEl>
                                      </p:cBhvr>
                                      <p:to x="100000" y="95000"/>
                                    </p:animScale>
                                    <p:animScale>
                                      <p:cBhvr>
                                        <p:cTn id="31" dur="166" decel="50000">
                                          <p:stCondLst>
                                            <p:cond delay="1834"/>
                                          </p:stCondLst>
                                        </p:cTn>
                                        <p:tgtEl>
                                          <p:spTgt spid="3">
                                            <p:txEl>
                                              <p:pRg st="5" end="5"/>
                                            </p:txEl>
                                          </p:spTgt>
                                        </p:tgtEl>
                                      </p:cBhvr>
                                      <p:to x="100000" y="100000"/>
                                    </p:animScale>
                                  </p:childTnLst>
                                </p:cTn>
                              </p:par>
                            </p:childTnLst>
                          </p:cTn>
                        </p:par>
                      </p:childTnLst>
                    </p:cTn>
                  </p:par>
                  <p:par>
                    <p:cTn id="32" fill="hold">
                      <p:stCondLst>
                        <p:cond delay="indefinite"/>
                      </p:stCondLst>
                      <p:childTnLst>
                        <p:par>
                          <p:cTn id="33" fill="hold">
                            <p:stCondLst>
                              <p:cond delay="0"/>
                            </p:stCondLst>
                            <p:childTnLst>
                              <p:par>
                                <p:cTn id="34" presetID="32" presetClass="emph" presetSubtype="0" fill="hold" nodeType="clickEffect">
                                  <p:stCondLst>
                                    <p:cond delay="0"/>
                                  </p:stCondLst>
                                  <p:childTnLst>
                                    <p:animRot by="120000">
                                      <p:cBhvr>
                                        <p:cTn id="35" dur="100" fill="hold">
                                          <p:stCondLst>
                                            <p:cond delay="0"/>
                                          </p:stCondLst>
                                        </p:cTn>
                                        <p:tgtEl>
                                          <p:spTgt spid="3">
                                            <p:txEl>
                                              <p:pRg st="1" end="1"/>
                                            </p:txEl>
                                          </p:spTgt>
                                        </p:tgtEl>
                                        <p:attrNameLst>
                                          <p:attrName>r</p:attrName>
                                        </p:attrNameLst>
                                      </p:cBhvr>
                                    </p:animRot>
                                    <p:animRot by="-240000">
                                      <p:cBhvr>
                                        <p:cTn id="36" dur="200" fill="hold">
                                          <p:stCondLst>
                                            <p:cond delay="200"/>
                                          </p:stCondLst>
                                        </p:cTn>
                                        <p:tgtEl>
                                          <p:spTgt spid="3">
                                            <p:txEl>
                                              <p:pRg st="1" end="1"/>
                                            </p:txEl>
                                          </p:spTgt>
                                        </p:tgtEl>
                                        <p:attrNameLst>
                                          <p:attrName>r</p:attrName>
                                        </p:attrNameLst>
                                      </p:cBhvr>
                                    </p:animRot>
                                    <p:animRot by="240000">
                                      <p:cBhvr>
                                        <p:cTn id="37" dur="200" fill="hold">
                                          <p:stCondLst>
                                            <p:cond delay="400"/>
                                          </p:stCondLst>
                                        </p:cTn>
                                        <p:tgtEl>
                                          <p:spTgt spid="3">
                                            <p:txEl>
                                              <p:pRg st="1" end="1"/>
                                            </p:txEl>
                                          </p:spTgt>
                                        </p:tgtEl>
                                        <p:attrNameLst>
                                          <p:attrName>r</p:attrName>
                                        </p:attrNameLst>
                                      </p:cBhvr>
                                    </p:animRot>
                                    <p:animRot by="-240000">
                                      <p:cBhvr>
                                        <p:cTn id="38" dur="200" fill="hold">
                                          <p:stCondLst>
                                            <p:cond delay="600"/>
                                          </p:stCondLst>
                                        </p:cTn>
                                        <p:tgtEl>
                                          <p:spTgt spid="3">
                                            <p:txEl>
                                              <p:pRg st="1" end="1"/>
                                            </p:txEl>
                                          </p:spTgt>
                                        </p:tgtEl>
                                        <p:attrNameLst>
                                          <p:attrName>r</p:attrName>
                                        </p:attrNameLst>
                                      </p:cBhvr>
                                    </p:animRot>
                                    <p:animRot by="120000">
                                      <p:cBhvr>
                                        <p:cTn id="39" dur="200" fill="hold">
                                          <p:stCondLst>
                                            <p:cond delay="800"/>
                                          </p:stCondLst>
                                        </p:cTn>
                                        <p:tgtEl>
                                          <p:spTgt spid="3">
                                            <p:txEl>
                                              <p:pRg st="1" end="1"/>
                                            </p:txEl>
                                          </p:spTgt>
                                        </p:tgtEl>
                                        <p:attrNameLst>
                                          <p:attrName>r</p:attrName>
                                        </p:attrNameLst>
                                      </p:cBhvr>
                                    </p:animRot>
                                  </p:childTnLst>
                                </p:cTn>
                              </p:par>
                              <p:par>
                                <p:cTn id="40" presetID="32" presetClass="emph" presetSubtype="0" fill="hold" nodeType="withEffect">
                                  <p:stCondLst>
                                    <p:cond delay="0"/>
                                  </p:stCondLst>
                                  <p:childTnLst>
                                    <p:animRot by="120000">
                                      <p:cBhvr>
                                        <p:cTn id="41" dur="100" fill="hold">
                                          <p:stCondLst>
                                            <p:cond delay="0"/>
                                          </p:stCondLst>
                                        </p:cTn>
                                        <p:tgtEl>
                                          <p:spTgt spid="3">
                                            <p:txEl>
                                              <p:pRg st="3" end="3"/>
                                            </p:txEl>
                                          </p:spTgt>
                                        </p:tgtEl>
                                        <p:attrNameLst>
                                          <p:attrName>r</p:attrName>
                                        </p:attrNameLst>
                                      </p:cBhvr>
                                    </p:animRot>
                                    <p:animRot by="-240000">
                                      <p:cBhvr>
                                        <p:cTn id="42" dur="200" fill="hold">
                                          <p:stCondLst>
                                            <p:cond delay="200"/>
                                          </p:stCondLst>
                                        </p:cTn>
                                        <p:tgtEl>
                                          <p:spTgt spid="3">
                                            <p:txEl>
                                              <p:pRg st="3" end="3"/>
                                            </p:txEl>
                                          </p:spTgt>
                                        </p:tgtEl>
                                        <p:attrNameLst>
                                          <p:attrName>r</p:attrName>
                                        </p:attrNameLst>
                                      </p:cBhvr>
                                    </p:animRot>
                                    <p:animRot by="240000">
                                      <p:cBhvr>
                                        <p:cTn id="43" dur="200" fill="hold">
                                          <p:stCondLst>
                                            <p:cond delay="400"/>
                                          </p:stCondLst>
                                        </p:cTn>
                                        <p:tgtEl>
                                          <p:spTgt spid="3">
                                            <p:txEl>
                                              <p:pRg st="3" end="3"/>
                                            </p:txEl>
                                          </p:spTgt>
                                        </p:tgtEl>
                                        <p:attrNameLst>
                                          <p:attrName>r</p:attrName>
                                        </p:attrNameLst>
                                      </p:cBhvr>
                                    </p:animRot>
                                    <p:animRot by="-240000">
                                      <p:cBhvr>
                                        <p:cTn id="44" dur="200" fill="hold">
                                          <p:stCondLst>
                                            <p:cond delay="600"/>
                                          </p:stCondLst>
                                        </p:cTn>
                                        <p:tgtEl>
                                          <p:spTgt spid="3">
                                            <p:txEl>
                                              <p:pRg st="3" end="3"/>
                                            </p:txEl>
                                          </p:spTgt>
                                        </p:tgtEl>
                                        <p:attrNameLst>
                                          <p:attrName>r</p:attrName>
                                        </p:attrNameLst>
                                      </p:cBhvr>
                                    </p:animRot>
                                    <p:animRot by="120000">
                                      <p:cBhvr>
                                        <p:cTn id="45" dur="200" fill="hold">
                                          <p:stCondLst>
                                            <p:cond delay="800"/>
                                          </p:stCondLst>
                                        </p:cTn>
                                        <p:tgtEl>
                                          <p:spTgt spid="3">
                                            <p:txEl>
                                              <p:pRg st="3" end="3"/>
                                            </p:txEl>
                                          </p:spTgt>
                                        </p:tgtEl>
                                        <p:attrNameLst>
                                          <p:attrName>r</p:attrName>
                                        </p:attrNameLst>
                                      </p:cBhvr>
                                    </p:animRot>
                                  </p:childTnLst>
                                </p:cTn>
                              </p:par>
                              <p:par>
                                <p:cTn id="46" presetID="32" presetClass="emph" presetSubtype="0" fill="hold" nodeType="withEffect">
                                  <p:stCondLst>
                                    <p:cond delay="0"/>
                                  </p:stCondLst>
                                  <p:childTnLst>
                                    <p:animRot by="120000">
                                      <p:cBhvr>
                                        <p:cTn id="47" dur="100" fill="hold">
                                          <p:stCondLst>
                                            <p:cond delay="0"/>
                                          </p:stCondLst>
                                        </p:cTn>
                                        <p:tgtEl>
                                          <p:spTgt spid="3">
                                            <p:txEl>
                                              <p:pRg st="5" end="5"/>
                                            </p:txEl>
                                          </p:spTgt>
                                        </p:tgtEl>
                                        <p:attrNameLst>
                                          <p:attrName>r</p:attrName>
                                        </p:attrNameLst>
                                      </p:cBhvr>
                                    </p:animRot>
                                    <p:animRot by="-240000">
                                      <p:cBhvr>
                                        <p:cTn id="48" dur="200" fill="hold">
                                          <p:stCondLst>
                                            <p:cond delay="200"/>
                                          </p:stCondLst>
                                        </p:cTn>
                                        <p:tgtEl>
                                          <p:spTgt spid="3">
                                            <p:txEl>
                                              <p:pRg st="5" end="5"/>
                                            </p:txEl>
                                          </p:spTgt>
                                        </p:tgtEl>
                                        <p:attrNameLst>
                                          <p:attrName>r</p:attrName>
                                        </p:attrNameLst>
                                      </p:cBhvr>
                                    </p:animRot>
                                    <p:animRot by="240000">
                                      <p:cBhvr>
                                        <p:cTn id="49" dur="200" fill="hold">
                                          <p:stCondLst>
                                            <p:cond delay="400"/>
                                          </p:stCondLst>
                                        </p:cTn>
                                        <p:tgtEl>
                                          <p:spTgt spid="3">
                                            <p:txEl>
                                              <p:pRg st="5" end="5"/>
                                            </p:txEl>
                                          </p:spTgt>
                                        </p:tgtEl>
                                        <p:attrNameLst>
                                          <p:attrName>r</p:attrName>
                                        </p:attrNameLst>
                                      </p:cBhvr>
                                    </p:animRot>
                                    <p:animRot by="-240000">
                                      <p:cBhvr>
                                        <p:cTn id="50" dur="200" fill="hold">
                                          <p:stCondLst>
                                            <p:cond delay="600"/>
                                          </p:stCondLst>
                                        </p:cTn>
                                        <p:tgtEl>
                                          <p:spTgt spid="3">
                                            <p:txEl>
                                              <p:pRg st="5" end="5"/>
                                            </p:txEl>
                                          </p:spTgt>
                                        </p:tgtEl>
                                        <p:attrNameLst>
                                          <p:attrName>r</p:attrName>
                                        </p:attrNameLst>
                                      </p:cBhvr>
                                    </p:animRot>
                                    <p:animRot by="120000">
                                      <p:cBhvr>
                                        <p:cTn id="51" dur="200" fill="hold">
                                          <p:stCondLst>
                                            <p:cond delay="800"/>
                                          </p:stCondLst>
                                        </p:cTn>
                                        <p:tgtEl>
                                          <p:spTgt spid="3">
                                            <p:txEl>
                                              <p:pRg st="5" end="5"/>
                                            </p:txEl>
                                          </p:spTgt>
                                        </p:tgtEl>
                                        <p:attrNameLst>
                                          <p:attrName>r</p:attrName>
                                        </p:attrNameLst>
                                      </p:cBhvr>
                                    </p:animRot>
                                  </p:childTnLst>
                                </p:cTn>
                              </p:par>
                            </p:childTnLst>
                          </p:cTn>
                        </p:par>
                      </p:childTnLst>
                    </p:cTn>
                  </p:par>
                  <p:par>
                    <p:cTn id="52" fill="hold">
                      <p:stCondLst>
                        <p:cond delay="indefinite"/>
                      </p:stCondLst>
                      <p:childTnLst>
                        <p:par>
                          <p:cTn id="53" fill="hold">
                            <p:stCondLst>
                              <p:cond delay="0"/>
                            </p:stCondLst>
                            <p:childTnLst>
                              <p:par>
                                <p:cTn id="54" presetID="42" presetClass="exit" presetSubtype="0" fill="hold" grpId="0" nodeType="clickEffect">
                                  <p:stCondLst>
                                    <p:cond delay="0"/>
                                  </p:stCondLst>
                                  <p:childTnLst>
                                    <p:animEffect transition="out" filter="fade">
                                      <p:cBhvr>
                                        <p:cTn id="55" dur="1000"/>
                                        <p:tgtEl>
                                          <p:spTgt spid="3">
                                            <p:txEl>
                                              <p:pRg st="1" end="1"/>
                                            </p:txEl>
                                          </p:spTgt>
                                        </p:tgtEl>
                                      </p:cBhvr>
                                    </p:animEffect>
                                    <p:anim calcmode="lin" valueType="num">
                                      <p:cBhvr>
                                        <p:cTn id="56" dur="1000"/>
                                        <p:tgtEl>
                                          <p:spTgt spid="3">
                                            <p:txEl>
                                              <p:pRg st="1" end="1"/>
                                            </p:txEl>
                                          </p:spTgt>
                                        </p:tgtEl>
                                        <p:attrNameLst>
                                          <p:attrName>ppt_x</p:attrName>
                                        </p:attrNameLst>
                                      </p:cBhvr>
                                      <p:tavLst>
                                        <p:tav tm="0">
                                          <p:val>
                                            <p:strVal val="ppt_x"/>
                                          </p:val>
                                        </p:tav>
                                        <p:tav tm="100000">
                                          <p:val>
                                            <p:strVal val="ppt_x"/>
                                          </p:val>
                                        </p:tav>
                                      </p:tavLst>
                                    </p:anim>
                                    <p:anim calcmode="lin" valueType="num">
                                      <p:cBhvr>
                                        <p:cTn id="57" dur="1000"/>
                                        <p:tgtEl>
                                          <p:spTgt spid="3">
                                            <p:txEl>
                                              <p:pRg st="1" end="1"/>
                                            </p:txEl>
                                          </p:spTgt>
                                        </p:tgtEl>
                                        <p:attrNameLst>
                                          <p:attrName>ppt_y</p:attrName>
                                        </p:attrNameLst>
                                      </p:cBhvr>
                                      <p:tavLst>
                                        <p:tav tm="0">
                                          <p:val>
                                            <p:strVal val="ppt_y"/>
                                          </p:val>
                                        </p:tav>
                                        <p:tav tm="100000">
                                          <p:val>
                                            <p:strVal val="ppt_y+.1"/>
                                          </p:val>
                                        </p:tav>
                                      </p:tavLst>
                                    </p:anim>
                                    <p:set>
                                      <p:cBhvr>
                                        <p:cTn id="58" dur="1" fill="hold">
                                          <p:stCondLst>
                                            <p:cond delay="999"/>
                                          </p:stCondLst>
                                        </p:cTn>
                                        <p:tgtEl>
                                          <p:spTgt spid="3">
                                            <p:txEl>
                                              <p:pRg st="1" end="1"/>
                                            </p:txEl>
                                          </p:spTgt>
                                        </p:tgtEl>
                                        <p:attrNameLst>
                                          <p:attrName>style.visibility</p:attrName>
                                        </p:attrNameLst>
                                      </p:cBhvr>
                                      <p:to>
                                        <p:strVal val="hidden"/>
                                      </p:to>
                                    </p:set>
                                  </p:childTnLst>
                                </p:cTn>
                              </p:par>
                            </p:childTnLst>
                          </p:cTn>
                        </p:par>
                      </p:childTnLst>
                    </p:cTn>
                  </p:par>
                  <p:par>
                    <p:cTn id="59" fill="hold">
                      <p:stCondLst>
                        <p:cond delay="indefinite"/>
                      </p:stCondLst>
                      <p:childTnLst>
                        <p:par>
                          <p:cTn id="60" fill="hold">
                            <p:stCondLst>
                              <p:cond delay="0"/>
                            </p:stCondLst>
                            <p:childTnLst>
                              <p:par>
                                <p:cTn id="61" presetID="42" presetClass="exit" presetSubtype="0" fill="hold" grpId="0" nodeType="clickEffect">
                                  <p:stCondLst>
                                    <p:cond delay="0"/>
                                  </p:stCondLst>
                                  <p:childTnLst>
                                    <p:animEffect transition="out" filter="fade">
                                      <p:cBhvr>
                                        <p:cTn id="62" dur="1000"/>
                                        <p:tgtEl>
                                          <p:spTgt spid="3">
                                            <p:txEl>
                                              <p:pRg st="3" end="3"/>
                                            </p:txEl>
                                          </p:spTgt>
                                        </p:tgtEl>
                                      </p:cBhvr>
                                    </p:animEffect>
                                    <p:anim calcmode="lin" valueType="num">
                                      <p:cBhvr>
                                        <p:cTn id="63" dur="1000"/>
                                        <p:tgtEl>
                                          <p:spTgt spid="3">
                                            <p:txEl>
                                              <p:pRg st="3" end="3"/>
                                            </p:txEl>
                                          </p:spTgt>
                                        </p:tgtEl>
                                        <p:attrNameLst>
                                          <p:attrName>ppt_x</p:attrName>
                                        </p:attrNameLst>
                                      </p:cBhvr>
                                      <p:tavLst>
                                        <p:tav tm="0">
                                          <p:val>
                                            <p:strVal val="ppt_x"/>
                                          </p:val>
                                        </p:tav>
                                        <p:tav tm="100000">
                                          <p:val>
                                            <p:strVal val="ppt_x"/>
                                          </p:val>
                                        </p:tav>
                                      </p:tavLst>
                                    </p:anim>
                                    <p:anim calcmode="lin" valueType="num">
                                      <p:cBhvr>
                                        <p:cTn id="64" dur="1000"/>
                                        <p:tgtEl>
                                          <p:spTgt spid="3">
                                            <p:txEl>
                                              <p:pRg st="3" end="3"/>
                                            </p:txEl>
                                          </p:spTgt>
                                        </p:tgtEl>
                                        <p:attrNameLst>
                                          <p:attrName>ppt_y</p:attrName>
                                        </p:attrNameLst>
                                      </p:cBhvr>
                                      <p:tavLst>
                                        <p:tav tm="0">
                                          <p:val>
                                            <p:strVal val="ppt_y"/>
                                          </p:val>
                                        </p:tav>
                                        <p:tav tm="100000">
                                          <p:val>
                                            <p:strVal val="ppt_y+.1"/>
                                          </p:val>
                                        </p:tav>
                                      </p:tavLst>
                                    </p:anim>
                                    <p:set>
                                      <p:cBhvr>
                                        <p:cTn id="65" dur="1" fill="hold">
                                          <p:stCondLst>
                                            <p:cond delay="999"/>
                                          </p:stCondLst>
                                        </p:cTn>
                                        <p:tgtEl>
                                          <p:spTgt spid="3">
                                            <p:txEl>
                                              <p:pRg st="3" end="3"/>
                                            </p:txEl>
                                          </p:spTgt>
                                        </p:tgtEl>
                                        <p:attrNameLst>
                                          <p:attrName>style.visibility</p:attrName>
                                        </p:attrNameLst>
                                      </p:cBhvr>
                                      <p:to>
                                        <p:strVal val="hidden"/>
                                      </p:to>
                                    </p:set>
                                  </p:childTnLst>
                                </p:cTn>
                              </p:par>
                            </p:childTnLst>
                          </p:cTn>
                        </p:par>
                      </p:childTnLst>
                    </p:cTn>
                  </p:par>
                  <p:par>
                    <p:cTn id="66" fill="hold">
                      <p:stCondLst>
                        <p:cond delay="indefinite"/>
                      </p:stCondLst>
                      <p:childTnLst>
                        <p:par>
                          <p:cTn id="67" fill="hold">
                            <p:stCondLst>
                              <p:cond delay="0"/>
                            </p:stCondLst>
                            <p:childTnLst>
                              <p:par>
                                <p:cTn id="68" presetID="42" presetClass="exit" presetSubtype="0" fill="hold" grpId="0" nodeType="clickEffect">
                                  <p:stCondLst>
                                    <p:cond delay="0"/>
                                  </p:stCondLst>
                                  <p:childTnLst>
                                    <p:animEffect transition="out" filter="fade">
                                      <p:cBhvr>
                                        <p:cTn id="69" dur="1000"/>
                                        <p:tgtEl>
                                          <p:spTgt spid="3">
                                            <p:txEl>
                                              <p:pRg st="5" end="5"/>
                                            </p:txEl>
                                          </p:spTgt>
                                        </p:tgtEl>
                                      </p:cBhvr>
                                    </p:animEffect>
                                    <p:anim calcmode="lin" valueType="num">
                                      <p:cBhvr>
                                        <p:cTn id="70" dur="1000"/>
                                        <p:tgtEl>
                                          <p:spTgt spid="3">
                                            <p:txEl>
                                              <p:pRg st="5" end="5"/>
                                            </p:txEl>
                                          </p:spTgt>
                                        </p:tgtEl>
                                        <p:attrNameLst>
                                          <p:attrName>ppt_x</p:attrName>
                                        </p:attrNameLst>
                                      </p:cBhvr>
                                      <p:tavLst>
                                        <p:tav tm="0">
                                          <p:val>
                                            <p:strVal val="ppt_x"/>
                                          </p:val>
                                        </p:tav>
                                        <p:tav tm="100000">
                                          <p:val>
                                            <p:strVal val="ppt_x"/>
                                          </p:val>
                                        </p:tav>
                                      </p:tavLst>
                                    </p:anim>
                                    <p:anim calcmode="lin" valueType="num">
                                      <p:cBhvr>
                                        <p:cTn id="71" dur="1000"/>
                                        <p:tgtEl>
                                          <p:spTgt spid="3">
                                            <p:txEl>
                                              <p:pRg st="5" end="5"/>
                                            </p:txEl>
                                          </p:spTgt>
                                        </p:tgtEl>
                                        <p:attrNameLst>
                                          <p:attrName>ppt_y</p:attrName>
                                        </p:attrNameLst>
                                      </p:cBhvr>
                                      <p:tavLst>
                                        <p:tav tm="0">
                                          <p:val>
                                            <p:strVal val="ppt_y"/>
                                          </p:val>
                                        </p:tav>
                                        <p:tav tm="100000">
                                          <p:val>
                                            <p:strVal val="ppt_y+.1"/>
                                          </p:val>
                                        </p:tav>
                                      </p:tavLst>
                                    </p:anim>
                                    <p:set>
                                      <p:cBhvr>
                                        <p:cTn id="72" dur="1" fill="hold">
                                          <p:stCondLst>
                                            <p:cond delay="999"/>
                                          </p:stCondLst>
                                        </p:cTn>
                                        <p:tgtEl>
                                          <p:spTgt spid="3">
                                            <p:txEl>
                                              <p:pRg st="5" end="5"/>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a:xfrm>
            <a:off x="7289" y="1484784"/>
            <a:ext cx="8229600" cy="4525963"/>
          </a:xfrm>
        </p:spPr>
        <p:txBody>
          <a:bodyPr>
            <a:normAutofit lnSpcReduction="10000"/>
          </a:bodyPr>
          <a:lstStyle/>
          <a:p>
            <a:pPr marL="0" indent="0">
              <a:buNone/>
            </a:pPr>
            <a:r>
              <a:rPr lang="es-ES" dirty="0" smtClean="0"/>
              <a:t>  Objetivos que motivaron el egreso se apartan       de las descripciones legales y reglamentarias que los legitiman……</a:t>
            </a:r>
          </a:p>
          <a:p>
            <a:pPr marL="0" indent="0">
              <a:buNone/>
            </a:pPr>
            <a:r>
              <a:rPr lang="es-ES" dirty="0" smtClean="0"/>
              <a:t>«Tal como se analizará la mayoría de los pagos efectuados inciden en antecedentes  Y/ o actividades  cuyo financiamiento se encuentra descartado……..»</a:t>
            </a:r>
          </a:p>
          <a:p>
            <a:pPr marL="0" indent="0">
              <a:buNone/>
            </a:pPr>
            <a:r>
              <a:rPr lang="es-ES" dirty="0" smtClean="0"/>
              <a:t>(gastos de representación en Gabinete de Subsecretaría) ( misma sentencia anterior)  </a:t>
            </a:r>
            <a:endParaRPr lang="es-ES" dirty="0"/>
          </a:p>
        </p:txBody>
      </p:sp>
    </p:spTree>
    <p:extLst>
      <p:ext uri="{BB962C8B-B14F-4D97-AF65-F5344CB8AC3E}">
        <p14:creationId xmlns:p14="http://schemas.microsoft.com/office/powerpoint/2010/main" val="240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dirty="0"/>
          </a:p>
        </p:txBody>
      </p:sp>
      <p:sp>
        <p:nvSpPr>
          <p:cNvPr id="3" name="2 Marcador de contenido"/>
          <p:cNvSpPr>
            <a:spLocks noGrp="1"/>
          </p:cNvSpPr>
          <p:nvPr>
            <p:ph idx="1"/>
          </p:nvPr>
        </p:nvSpPr>
        <p:spPr>
          <a:xfrm>
            <a:off x="611560" y="1556792"/>
            <a:ext cx="8229600" cy="4525963"/>
          </a:xfrm>
        </p:spPr>
        <p:txBody>
          <a:bodyPr>
            <a:normAutofit fontScale="92500" lnSpcReduction="20000"/>
          </a:bodyPr>
          <a:lstStyle/>
          <a:p>
            <a:pPr marL="0" indent="0">
              <a:buNone/>
            </a:pPr>
            <a:r>
              <a:rPr lang="es-ES" dirty="0" smtClean="0"/>
              <a:t>II.- « Que si bien se encuentra agregado e estos autos el contrato que describe las funciones contratadas sobre la base de honorarios, debe considerarse que la entrega del informe final es parte integrante de esas labores, conformando conjuntamente con ellas, el objeto del contrato. De modo tal, que a l no existir dicho informe debe entenderse que el contrato no ha sido cumplido……por lo que el pago de los honorarios no encuentra su  correlato en la debida prestación de servicios. </a:t>
            </a:r>
            <a:endParaRPr lang="es-ES" dirty="0"/>
          </a:p>
        </p:txBody>
      </p:sp>
    </p:spTree>
    <p:extLst>
      <p:ext uri="{BB962C8B-B14F-4D97-AF65-F5344CB8AC3E}">
        <p14:creationId xmlns:p14="http://schemas.microsoft.com/office/powerpoint/2010/main" val="3606344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xit" presetSubtype="4" fill="hold" grpId="0" nodeType="clickEffect">
                                  <p:stCondLst>
                                    <p:cond delay="0"/>
                                  </p:stCondLst>
                                  <p:childTnLst>
                                    <p:anim calcmode="lin" valueType="num">
                                      <p:cBhvr additive="base">
                                        <p:cTn id="11" dur="500"/>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p:tgtEl>
                                          <p:spTgt spid="3">
                                            <p:txEl>
                                              <p:pRg st="0" end="0"/>
                                            </p:txEl>
                                          </p:spTgt>
                                        </p:tgtEl>
                                        <p:attrNameLst>
                                          <p:attrName>ppt_y</p:attrName>
                                        </p:attrNameLst>
                                      </p:cBhvr>
                                      <p:tavLst>
                                        <p:tav tm="0">
                                          <p:val>
                                            <p:strVal val="ppt_y"/>
                                          </p:val>
                                        </p:tav>
                                        <p:tav tm="100000">
                                          <p:val>
                                            <p:strVal val="1+ppt_h/2"/>
                                          </p:val>
                                        </p:tav>
                                      </p:tavLst>
                                    </p:anim>
                                    <p:set>
                                      <p:cBhvr>
                                        <p:cTn id="13"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normAutofit/>
          </a:bodyPr>
          <a:lstStyle/>
          <a:p>
            <a:pPr marL="0" indent="0">
              <a:buNone/>
            </a:pPr>
            <a:r>
              <a:rPr lang="es-ES" dirty="0" smtClean="0"/>
              <a:t>«A mayor abundamiento, debe señalase que al no existir  informe escrito ni antecedente alguno que permita acreditar que en la especie se han efectuado convenientemente y a satisfacción las labores encomendadas en virtud del contrato…, no puede estimarse como pertinente el pago de los mismos, siendo dicha circunstancia suficiente para establecer el perjuicio que se demanda en este juicio «   TC- 2 ST:000175</a:t>
            </a:r>
            <a:endParaRPr lang="es-ES" dirty="0"/>
          </a:p>
        </p:txBody>
      </p:sp>
    </p:spTree>
    <p:extLst>
      <p:ext uri="{BB962C8B-B14F-4D97-AF65-F5344CB8AC3E}">
        <p14:creationId xmlns:p14="http://schemas.microsoft.com/office/powerpoint/2010/main" val="1503387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0" presetClass="emph" presetSubtype="0" fill="hold" grpId="0" nodeType="clickEffect">
                                  <p:stCondLst>
                                    <p:cond delay="0"/>
                                  </p:stCondLst>
                                  <p:childTnLst>
                                    <p:animClr clrSpc="hsl" dir="cw">
                                      <p:cBhvr override="childStyle">
                                        <p:cTn id="13" dur="500" fill="hold"/>
                                        <p:tgtEl>
                                          <p:spTgt spid="3">
                                            <p:txEl>
                                              <p:pRg st="0" end="0"/>
                                            </p:txEl>
                                          </p:spTgt>
                                        </p:tgtEl>
                                        <p:attrNameLst>
                                          <p:attrName>style.color</p:attrName>
                                        </p:attrNameLst>
                                      </p:cBhvr>
                                      <p:by>
                                        <p:hsl h="0" s="12549" l="25098"/>
                                      </p:by>
                                    </p:animClr>
                                    <p:animClr clrSpc="hsl" dir="cw">
                                      <p:cBhvr>
                                        <p:cTn id="14" dur="500" fill="hold"/>
                                        <p:tgtEl>
                                          <p:spTgt spid="3">
                                            <p:txEl>
                                              <p:pRg st="0" end="0"/>
                                            </p:txEl>
                                          </p:spTgt>
                                        </p:tgtEl>
                                        <p:attrNameLst>
                                          <p:attrName>fillcolor</p:attrName>
                                        </p:attrNameLst>
                                      </p:cBhvr>
                                      <p:by>
                                        <p:hsl h="0" s="12549" l="25098"/>
                                      </p:by>
                                    </p:animClr>
                                    <p:animClr clrSpc="hsl" dir="cw">
                                      <p:cBhvr>
                                        <p:cTn id="15" dur="500" fill="hold"/>
                                        <p:tgtEl>
                                          <p:spTgt spid="3">
                                            <p:txEl>
                                              <p:pRg st="0" end="0"/>
                                            </p:txEl>
                                          </p:spTgt>
                                        </p:tgtEl>
                                        <p:attrNameLst>
                                          <p:attrName>stroke.color</p:attrName>
                                        </p:attrNameLst>
                                      </p:cBhvr>
                                      <p:by>
                                        <p:hsl h="0" s="12549" l="25098"/>
                                      </p:by>
                                    </p:animClr>
                                    <p:set>
                                      <p:cBhvr>
                                        <p:cTn id="16" dur="500" fill="hold"/>
                                        <p:tgtEl>
                                          <p:spTgt spid="3">
                                            <p:txEl>
                                              <p:pRg st="0" end="0"/>
                                            </p:txEl>
                                          </p:spTgt>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1" presetClass="exit" presetSubtype="1" fill="hold" grpId="1" nodeType="clickEffect">
                                  <p:stCondLst>
                                    <p:cond delay="0"/>
                                  </p:stCondLst>
                                  <p:childTnLst>
                                    <p:animEffect transition="out" filter="wheel(1)">
                                      <p:cBhvr>
                                        <p:cTn id="20" dur="2000"/>
                                        <p:tgtEl>
                                          <p:spTgt spid="3">
                                            <p:txEl>
                                              <p:pRg st="0" end="0"/>
                                            </p:txEl>
                                          </p:spTgt>
                                        </p:tgtEl>
                                      </p:cBhvr>
                                    </p:animEffect>
                                    <p:set>
                                      <p:cBhvr>
                                        <p:cTn id="21" dur="1" fill="hold">
                                          <p:stCondLst>
                                            <p:cond delay="1999"/>
                                          </p:stCondLst>
                                        </p:cTn>
                                        <p:tgtEl>
                                          <p:spTgt spid="3">
                                            <p:txEl>
                                              <p:pRg st="0" end="0"/>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noAutofit/>
          </a:bodyPr>
          <a:lstStyle/>
          <a:p>
            <a:pPr algn="ctr"/>
            <a:r>
              <a:rPr lang="es-MX" sz="4000" dirty="0" smtClean="0"/>
              <a:t>Facultad de representación</a:t>
            </a:r>
            <a:endParaRPr lang="es-MX" sz="4000" dirty="0"/>
          </a:p>
        </p:txBody>
      </p:sp>
      <p:sp>
        <p:nvSpPr>
          <p:cNvPr id="2" name="Marcador de contenido 1"/>
          <p:cNvSpPr>
            <a:spLocks noGrp="1"/>
          </p:cNvSpPr>
          <p:nvPr>
            <p:ph idx="1"/>
          </p:nvPr>
        </p:nvSpPr>
        <p:spPr/>
        <p:txBody>
          <a:bodyPr>
            <a:normAutofit/>
          </a:bodyPr>
          <a:lstStyle/>
          <a:p>
            <a:pPr algn="just"/>
            <a:r>
              <a:rPr lang="es-MX" sz="4000" dirty="0"/>
              <a:t>Dictamen N° 76.515 de fecha </a:t>
            </a:r>
            <a:r>
              <a:rPr lang="es-MX" sz="4000" dirty="0" smtClean="0"/>
              <a:t>06/10/2014.</a:t>
            </a:r>
          </a:p>
          <a:p>
            <a:pPr marL="0" indent="0" algn="just">
              <a:buNone/>
            </a:pPr>
            <a:r>
              <a:rPr lang="es-MX" sz="4000" dirty="0" smtClean="0"/>
              <a:t> Imparte </a:t>
            </a:r>
            <a:r>
              <a:rPr lang="es-MX" sz="4000" dirty="0"/>
              <a:t>instrucciones sobre ejercicio de atribución contenida en el artículo 29, letra c) de la Ley N° 18.695, modificado por la Ley N° </a:t>
            </a:r>
            <a:r>
              <a:rPr lang="es-MX" sz="4000" dirty="0" smtClean="0"/>
              <a:t>20.742.</a:t>
            </a:r>
            <a:endParaRPr lang="es-MX" sz="4000" dirty="0"/>
          </a:p>
          <a:p>
            <a:pPr marL="109728" indent="0">
              <a:buNone/>
            </a:pPr>
            <a:endParaRPr lang="es-MX" dirty="0"/>
          </a:p>
        </p:txBody>
      </p:sp>
    </p:spTree>
    <p:extLst>
      <p:ext uri="{BB962C8B-B14F-4D97-AF65-F5344CB8AC3E}">
        <p14:creationId xmlns:p14="http://schemas.microsoft.com/office/powerpoint/2010/main" val="1973783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heel(1)">
                                      <p:cBhvr>
                                        <p:cTn id="7" dur="1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heel(1)">
                                      <p:cBhvr>
                                        <p:cTn id="12" dur="1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ES" dirty="0" smtClean="0"/>
              <a:t>Concepto </a:t>
            </a:r>
            <a:endParaRPr lang="es-ES" dirty="0"/>
          </a:p>
        </p:txBody>
      </p:sp>
      <p:sp>
        <p:nvSpPr>
          <p:cNvPr id="5" name="4 Marcador de contenido"/>
          <p:cNvSpPr>
            <a:spLocks noGrp="1"/>
          </p:cNvSpPr>
          <p:nvPr>
            <p:ph idx="1"/>
          </p:nvPr>
        </p:nvSpPr>
        <p:spPr/>
        <p:txBody>
          <a:bodyPr>
            <a:normAutofit/>
          </a:bodyPr>
          <a:lstStyle/>
          <a:p>
            <a:pPr marL="0" indent="0">
              <a:buNone/>
            </a:pPr>
            <a:r>
              <a:rPr lang="es-ES" sz="3600" u="sng" dirty="0" smtClean="0"/>
              <a:t>Representación</a:t>
            </a:r>
            <a:r>
              <a:rPr lang="es-ES" u="sng" dirty="0" smtClean="0"/>
              <a:t>:</a:t>
            </a:r>
            <a:r>
              <a:rPr lang="es-ES" dirty="0" smtClean="0"/>
              <a:t>   reproche de juridicidad de un determinado acto.</a:t>
            </a:r>
          </a:p>
          <a:p>
            <a:endParaRPr lang="es-ES" dirty="0" smtClean="0"/>
          </a:p>
          <a:p>
            <a:pPr marL="0" indent="0">
              <a:buNone/>
            </a:pPr>
            <a:r>
              <a:rPr lang="es-ES" dirty="0" smtClean="0"/>
              <a:t>En el  ejercicio  de la atribución, se debe observar el debido cuidado de no interferir en aspectos de </a:t>
            </a:r>
            <a:r>
              <a:rPr lang="es-ES" i="1" dirty="0" smtClean="0"/>
              <a:t>mérito, conveniencia u oportunidad. </a:t>
            </a:r>
          </a:p>
          <a:p>
            <a:endParaRPr lang="es-ES" dirty="0" smtClean="0"/>
          </a:p>
          <a:p>
            <a:pPr marL="0" indent="0">
              <a:buNone/>
            </a:pPr>
            <a:r>
              <a:rPr lang="es-ES" dirty="0" smtClean="0"/>
              <a:t>-No debe entorpecer   la labor municipal. </a:t>
            </a:r>
            <a:endParaRPr lang="es-ES" dirty="0"/>
          </a:p>
        </p:txBody>
      </p:sp>
    </p:spTree>
    <p:extLst>
      <p:ext uri="{BB962C8B-B14F-4D97-AF65-F5344CB8AC3E}">
        <p14:creationId xmlns:p14="http://schemas.microsoft.com/office/powerpoint/2010/main" val="3251624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randombar(horizontal)">
                                      <p:cBhvr>
                                        <p:cTn id="12" dur="500"/>
                                        <p:tgtEl>
                                          <p:spTgt spid="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nodeType="click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animEffect transition="in" filter="wipe(down)">
                                      <p:cBhvr>
                                        <p:cTn id="17" dur="580">
                                          <p:stCondLst>
                                            <p:cond delay="0"/>
                                          </p:stCondLst>
                                        </p:cTn>
                                        <p:tgtEl>
                                          <p:spTgt spid="5">
                                            <p:txEl>
                                              <p:pRg st="4" end="4"/>
                                            </p:txEl>
                                          </p:spTgt>
                                        </p:tgtEl>
                                      </p:cBhvr>
                                    </p:animEffect>
                                    <p:anim calcmode="lin" valueType="num">
                                      <p:cBhvr>
                                        <p:cTn id="18" dur="1822" tmFilter="0,0; 0.14,0.36; 0.43,0.73; 0.71,0.91; 1.0,1.0">
                                          <p:stCondLst>
                                            <p:cond delay="0"/>
                                          </p:stCondLst>
                                        </p:cTn>
                                        <p:tgtEl>
                                          <p:spTgt spid="5">
                                            <p:txEl>
                                              <p:pRg st="4" end="4"/>
                                            </p:txEl>
                                          </p:spTgt>
                                        </p:tgtEl>
                                        <p:attrNameLst>
                                          <p:attrName>ppt_x</p:attrName>
                                        </p:attrNameLst>
                                      </p:cBhvr>
                                      <p:tavLst>
                                        <p:tav tm="0">
                                          <p:val>
                                            <p:strVal val="#ppt_x-0.25"/>
                                          </p:val>
                                        </p:tav>
                                        <p:tav tm="100000">
                                          <p:val>
                                            <p:strVal val="#ppt_x"/>
                                          </p:val>
                                        </p:tav>
                                      </p:tavLst>
                                    </p:anim>
                                    <p:anim calcmode="lin" valueType="num">
                                      <p:cBhvr>
                                        <p:cTn id="19" dur="664" tmFilter="0.0,0.0; 0.25,0.07; 0.50,0.2; 0.75,0.467; 1.0,1.0">
                                          <p:stCondLst>
                                            <p:cond delay="0"/>
                                          </p:stCondLst>
                                        </p:cTn>
                                        <p:tgtEl>
                                          <p:spTgt spid="5">
                                            <p:txEl>
                                              <p:pRg st="4" end="4"/>
                                            </p:txEl>
                                          </p:spTgt>
                                        </p:tgtEl>
                                        <p:attrNameLst>
                                          <p:attrName>ppt_y</p:attrName>
                                        </p:attrNameLst>
                                      </p:cBhvr>
                                      <p:tavLst>
                                        <p:tav tm="0" fmla="#ppt_y-sin(pi*$)/3">
                                          <p:val>
                                            <p:fltVal val="0.5"/>
                                          </p:val>
                                        </p:tav>
                                        <p:tav tm="100000">
                                          <p:val>
                                            <p:fltVal val="1"/>
                                          </p:val>
                                        </p:tav>
                                      </p:tavLst>
                                    </p:anim>
                                    <p:anim calcmode="lin" valueType="num">
                                      <p:cBhvr>
                                        <p:cTn id="20" dur="664" tmFilter="0, 0; 0.125,0.2665; 0.25,0.4; 0.375,0.465; 0.5,0.5;  0.625,0.535; 0.75,0.6; 0.875,0.7335; 1,1">
                                          <p:stCondLst>
                                            <p:cond delay="664"/>
                                          </p:stCondLst>
                                        </p:cTn>
                                        <p:tgtEl>
                                          <p:spTgt spid="5">
                                            <p:txEl>
                                              <p:pRg st="4" end="4"/>
                                            </p:txEl>
                                          </p:spTgt>
                                        </p:tgtEl>
                                        <p:attrNameLst>
                                          <p:attrName>ppt_y</p:attrName>
                                        </p:attrNameLst>
                                      </p:cBhvr>
                                      <p:tavLst>
                                        <p:tav tm="0" fmla="#ppt_y-sin(pi*$)/9">
                                          <p:val>
                                            <p:fltVal val="0"/>
                                          </p:val>
                                        </p:tav>
                                        <p:tav tm="100000">
                                          <p:val>
                                            <p:fltVal val="1"/>
                                          </p:val>
                                        </p:tav>
                                      </p:tavLst>
                                    </p:anim>
                                    <p:anim calcmode="lin" valueType="num">
                                      <p:cBhvr>
                                        <p:cTn id="21" dur="332" tmFilter="0, 0; 0.125,0.2665; 0.25,0.4; 0.375,0.465; 0.5,0.5;  0.625,0.535; 0.75,0.6; 0.875,0.7335; 1,1">
                                          <p:stCondLst>
                                            <p:cond delay="1324"/>
                                          </p:stCondLst>
                                        </p:cTn>
                                        <p:tgtEl>
                                          <p:spTgt spid="5">
                                            <p:txEl>
                                              <p:pRg st="4" end="4"/>
                                            </p:txEl>
                                          </p:spTgt>
                                        </p:tgtEl>
                                        <p:attrNameLst>
                                          <p:attrName>ppt_y</p:attrName>
                                        </p:attrNameLst>
                                      </p:cBhvr>
                                      <p:tavLst>
                                        <p:tav tm="0" fmla="#ppt_y-sin(pi*$)/27">
                                          <p:val>
                                            <p:fltVal val="0"/>
                                          </p:val>
                                        </p:tav>
                                        <p:tav tm="100000">
                                          <p:val>
                                            <p:fltVal val="1"/>
                                          </p:val>
                                        </p:tav>
                                      </p:tavLst>
                                    </p:anim>
                                    <p:anim calcmode="lin" valueType="num">
                                      <p:cBhvr>
                                        <p:cTn id="22" dur="164" tmFilter="0, 0; 0.125,0.2665; 0.25,0.4; 0.375,0.465; 0.5,0.5;  0.625,0.535; 0.75,0.6; 0.875,0.7335; 1,1">
                                          <p:stCondLst>
                                            <p:cond delay="1656"/>
                                          </p:stCondLst>
                                        </p:cTn>
                                        <p:tgtEl>
                                          <p:spTgt spid="5">
                                            <p:txEl>
                                              <p:pRg st="4" end="4"/>
                                            </p:txEl>
                                          </p:spTgt>
                                        </p:tgtEl>
                                        <p:attrNameLst>
                                          <p:attrName>ppt_y</p:attrName>
                                        </p:attrNameLst>
                                      </p:cBhvr>
                                      <p:tavLst>
                                        <p:tav tm="0" fmla="#ppt_y-sin(pi*$)/81">
                                          <p:val>
                                            <p:fltVal val="0"/>
                                          </p:val>
                                        </p:tav>
                                        <p:tav tm="100000">
                                          <p:val>
                                            <p:fltVal val="1"/>
                                          </p:val>
                                        </p:tav>
                                      </p:tavLst>
                                    </p:anim>
                                    <p:animScale>
                                      <p:cBhvr>
                                        <p:cTn id="23" dur="26">
                                          <p:stCondLst>
                                            <p:cond delay="650"/>
                                          </p:stCondLst>
                                        </p:cTn>
                                        <p:tgtEl>
                                          <p:spTgt spid="5">
                                            <p:txEl>
                                              <p:pRg st="4" end="4"/>
                                            </p:txEl>
                                          </p:spTgt>
                                        </p:tgtEl>
                                      </p:cBhvr>
                                      <p:to x="100000" y="60000"/>
                                    </p:animScale>
                                    <p:animScale>
                                      <p:cBhvr>
                                        <p:cTn id="24" dur="166" decel="50000">
                                          <p:stCondLst>
                                            <p:cond delay="676"/>
                                          </p:stCondLst>
                                        </p:cTn>
                                        <p:tgtEl>
                                          <p:spTgt spid="5">
                                            <p:txEl>
                                              <p:pRg st="4" end="4"/>
                                            </p:txEl>
                                          </p:spTgt>
                                        </p:tgtEl>
                                      </p:cBhvr>
                                      <p:to x="100000" y="100000"/>
                                    </p:animScale>
                                    <p:animScale>
                                      <p:cBhvr>
                                        <p:cTn id="25" dur="26">
                                          <p:stCondLst>
                                            <p:cond delay="1312"/>
                                          </p:stCondLst>
                                        </p:cTn>
                                        <p:tgtEl>
                                          <p:spTgt spid="5">
                                            <p:txEl>
                                              <p:pRg st="4" end="4"/>
                                            </p:txEl>
                                          </p:spTgt>
                                        </p:tgtEl>
                                      </p:cBhvr>
                                      <p:to x="100000" y="80000"/>
                                    </p:animScale>
                                    <p:animScale>
                                      <p:cBhvr>
                                        <p:cTn id="26" dur="166" decel="50000">
                                          <p:stCondLst>
                                            <p:cond delay="1338"/>
                                          </p:stCondLst>
                                        </p:cTn>
                                        <p:tgtEl>
                                          <p:spTgt spid="5">
                                            <p:txEl>
                                              <p:pRg st="4" end="4"/>
                                            </p:txEl>
                                          </p:spTgt>
                                        </p:tgtEl>
                                      </p:cBhvr>
                                      <p:to x="100000" y="100000"/>
                                    </p:animScale>
                                    <p:animScale>
                                      <p:cBhvr>
                                        <p:cTn id="27" dur="26">
                                          <p:stCondLst>
                                            <p:cond delay="1642"/>
                                          </p:stCondLst>
                                        </p:cTn>
                                        <p:tgtEl>
                                          <p:spTgt spid="5">
                                            <p:txEl>
                                              <p:pRg st="4" end="4"/>
                                            </p:txEl>
                                          </p:spTgt>
                                        </p:tgtEl>
                                      </p:cBhvr>
                                      <p:to x="100000" y="90000"/>
                                    </p:animScale>
                                    <p:animScale>
                                      <p:cBhvr>
                                        <p:cTn id="28" dur="166" decel="50000">
                                          <p:stCondLst>
                                            <p:cond delay="1668"/>
                                          </p:stCondLst>
                                        </p:cTn>
                                        <p:tgtEl>
                                          <p:spTgt spid="5">
                                            <p:txEl>
                                              <p:pRg st="4" end="4"/>
                                            </p:txEl>
                                          </p:spTgt>
                                        </p:tgtEl>
                                      </p:cBhvr>
                                      <p:to x="100000" y="100000"/>
                                    </p:animScale>
                                    <p:animScale>
                                      <p:cBhvr>
                                        <p:cTn id="29" dur="26">
                                          <p:stCondLst>
                                            <p:cond delay="1808"/>
                                          </p:stCondLst>
                                        </p:cTn>
                                        <p:tgtEl>
                                          <p:spTgt spid="5">
                                            <p:txEl>
                                              <p:pRg st="4" end="4"/>
                                            </p:txEl>
                                          </p:spTgt>
                                        </p:tgtEl>
                                      </p:cBhvr>
                                      <p:to x="100000" y="95000"/>
                                    </p:animScale>
                                    <p:animScale>
                                      <p:cBhvr>
                                        <p:cTn id="30" dur="166" decel="50000">
                                          <p:stCondLst>
                                            <p:cond delay="1834"/>
                                          </p:stCondLst>
                                        </p:cTn>
                                        <p:tgtEl>
                                          <p:spTgt spid="5">
                                            <p:txEl>
                                              <p:pRg st="4" end="4"/>
                                            </p:txEl>
                                          </p:spTgt>
                                        </p:tgtEl>
                                      </p:cBhvr>
                                      <p:to x="100000" y="100000"/>
                                    </p:animScale>
                                  </p:childTnLst>
                                </p:cTn>
                              </p:par>
                            </p:childTnLst>
                          </p:cTn>
                        </p:par>
                      </p:childTnLst>
                    </p:cTn>
                  </p:par>
                  <p:par>
                    <p:cTn id="31" fill="hold">
                      <p:stCondLst>
                        <p:cond delay="indefinite"/>
                      </p:stCondLst>
                      <p:childTnLst>
                        <p:par>
                          <p:cTn id="32" fill="hold">
                            <p:stCondLst>
                              <p:cond delay="0"/>
                            </p:stCondLst>
                            <p:childTnLst>
                              <p:par>
                                <p:cTn id="33" presetID="22" presetClass="exit" presetSubtype="4" fill="hold" nodeType="clickEffect">
                                  <p:stCondLst>
                                    <p:cond delay="0"/>
                                  </p:stCondLst>
                                  <p:childTnLst>
                                    <p:animEffect transition="out" filter="wipe(down)">
                                      <p:cBhvr>
                                        <p:cTn id="34" dur="500"/>
                                        <p:tgtEl>
                                          <p:spTgt spid="5">
                                            <p:txEl>
                                              <p:pRg st="0" end="0"/>
                                            </p:txEl>
                                          </p:spTgt>
                                        </p:tgtEl>
                                      </p:cBhvr>
                                    </p:animEffect>
                                    <p:set>
                                      <p:cBhvr>
                                        <p:cTn id="35" dur="1" fill="hold">
                                          <p:stCondLst>
                                            <p:cond delay="499"/>
                                          </p:stCondLst>
                                        </p:cTn>
                                        <p:tgtEl>
                                          <p:spTgt spid="5">
                                            <p:txEl>
                                              <p:pRg st="0" end="0"/>
                                            </p:txEl>
                                          </p:spTgt>
                                        </p:tgtEl>
                                        <p:attrNameLst>
                                          <p:attrName>style.visibility</p:attrName>
                                        </p:attrNameLst>
                                      </p:cBhvr>
                                      <p:to>
                                        <p:strVal val="hidden"/>
                                      </p:to>
                                    </p:set>
                                  </p:childTnLst>
                                </p:cTn>
                              </p:par>
                              <p:par>
                                <p:cTn id="36" presetID="22" presetClass="exit" presetSubtype="4" fill="hold" nodeType="withEffect">
                                  <p:stCondLst>
                                    <p:cond delay="0"/>
                                  </p:stCondLst>
                                  <p:childTnLst>
                                    <p:animEffect transition="out" filter="wipe(down)">
                                      <p:cBhvr>
                                        <p:cTn id="37" dur="500"/>
                                        <p:tgtEl>
                                          <p:spTgt spid="5">
                                            <p:txEl>
                                              <p:pRg st="2" end="2"/>
                                            </p:txEl>
                                          </p:spTgt>
                                        </p:tgtEl>
                                      </p:cBhvr>
                                    </p:animEffect>
                                    <p:set>
                                      <p:cBhvr>
                                        <p:cTn id="38" dur="1" fill="hold">
                                          <p:stCondLst>
                                            <p:cond delay="499"/>
                                          </p:stCondLst>
                                        </p:cTn>
                                        <p:tgtEl>
                                          <p:spTgt spid="5">
                                            <p:txEl>
                                              <p:pRg st="2" end="2"/>
                                            </p:txEl>
                                          </p:spTgt>
                                        </p:tgtEl>
                                        <p:attrNameLst>
                                          <p:attrName>style.visibility</p:attrName>
                                        </p:attrNameLst>
                                      </p:cBhvr>
                                      <p:to>
                                        <p:strVal val="hidden"/>
                                      </p:to>
                                    </p:set>
                                  </p:childTnLst>
                                </p:cTn>
                              </p:par>
                              <p:par>
                                <p:cTn id="39" presetID="22" presetClass="exit" presetSubtype="4" fill="hold" nodeType="withEffect">
                                  <p:stCondLst>
                                    <p:cond delay="0"/>
                                  </p:stCondLst>
                                  <p:childTnLst>
                                    <p:animEffect transition="out" filter="wipe(down)">
                                      <p:cBhvr>
                                        <p:cTn id="40" dur="500"/>
                                        <p:tgtEl>
                                          <p:spTgt spid="5">
                                            <p:txEl>
                                              <p:pRg st="4" end="4"/>
                                            </p:txEl>
                                          </p:spTgt>
                                        </p:tgtEl>
                                      </p:cBhvr>
                                    </p:animEffect>
                                    <p:set>
                                      <p:cBhvr>
                                        <p:cTn id="41" dur="1" fill="hold">
                                          <p:stCondLst>
                                            <p:cond delay="499"/>
                                          </p:stCondLst>
                                        </p:cTn>
                                        <p:tgtEl>
                                          <p:spTgt spid="5">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Requisitos </a:t>
            </a:r>
            <a:endParaRPr lang="es-ES" dirty="0"/>
          </a:p>
        </p:txBody>
      </p:sp>
      <p:sp>
        <p:nvSpPr>
          <p:cNvPr id="3" name="2 Marcador de contenido"/>
          <p:cNvSpPr>
            <a:spLocks noGrp="1"/>
          </p:cNvSpPr>
          <p:nvPr>
            <p:ph idx="1"/>
          </p:nvPr>
        </p:nvSpPr>
        <p:spPr/>
        <p:txBody>
          <a:bodyPr>
            <a:normAutofit fontScale="85000" lnSpcReduction="20000"/>
          </a:bodyPr>
          <a:lstStyle/>
          <a:p>
            <a:endParaRPr lang="es-ES" dirty="0" smtClean="0"/>
          </a:p>
          <a:p>
            <a:pPr>
              <a:buFont typeface="Wingdings" pitchFamily="2" charset="2"/>
              <a:buChar char="Ø"/>
            </a:pPr>
            <a:r>
              <a:rPr lang="es-ES" dirty="0" smtClean="0"/>
              <a:t>-Debe ser por escrito ( formal) dejando constancia de fecha de formulación.</a:t>
            </a:r>
            <a:endParaRPr lang="es-ES" dirty="0"/>
          </a:p>
          <a:p>
            <a:pPr>
              <a:buFont typeface="Wingdings" pitchFamily="2" charset="2"/>
              <a:buChar char="Ø"/>
            </a:pPr>
            <a:r>
              <a:rPr lang="es-ES" dirty="0" smtClean="0"/>
              <a:t>-Debe indicarse el acto que representan </a:t>
            </a:r>
          </a:p>
          <a:p>
            <a:pPr>
              <a:buFont typeface="Wingdings" pitchFamily="2" charset="2"/>
              <a:buChar char="Ø"/>
            </a:pPr>
            <a:r>
              <a:rPr lang="es-ES" dirty="0" smtClean="0"/>
              <a:t>- los  motivos o razones jurídicas que fundamentan su decisión</a:t>
            </a:r>
          </a:p>
          <a:p>
            <a:pPr>
              <a:buFont typeface="Wingdings" pitchFamily="2" charset="2"/>
              <a:buChar char="Ø"/>
            </a:pPr>
            <a:r>
              <a:rPr lang="es-ES" dirty="0" smtClean="0"/>
              <a:t>- indicar  claramente las normas y criterios jurisprudenciales vulnerados  </a:t>
            </a:r>
          </a:p>
          <a:p>
            <a:pPr>
              <a:buFont typeface="Wingdings" pitchFamily="2" charset="2"/>
              <a:buChar char="Ø"/>
            </a:pPr>
            <a:r>
              <a:rPr lang="es-ES" dirty="0" smtClean="0"/>
              <a:t>-adjuntar los documentos o antecedentes </a:t>
            </a:r>
          </a:p>
          <a:p>
            <a:pPr>
              <a:buFont typeface="Wingdings" pitchFamily="2" charset="2"/>
              <a:buChar char="Ø"/>
            </a:pPr>
            <a:r>
              <a:rPr lang="es-ES" dirty="0" smtClean="0"/>
              <a:t>-Indicar un plazo prudencial para que el alcalde subsane  la representación</a:t>
            </a:r>
            <a:endParaRPr lang="es-ES" dirty="0"/>
          </a:p>
        </p:txBody>
      </p:sp>
    </p:spTree>
    <p:extLst>
      <p:ext uri="{BB962C8B-B14F-4D97-AF65-F5344CB8AC3E}">
        <p14:creationId xmlns:p14="http://schemas.microsoft.com/office/powerpoint/2010/main" val="441992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 calcmode="lin" valueType="num">
                                      <p:cBhvr additive="base">
                                        <p:cTn id="1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 calcmode="lin" valueType="num">
                                      <p:cBhvr additive="base">
                                        <p:cTn id="2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1000"/>
                                        <p:tgtEl>
                                          <p:spTgt spid="3">
                                            <p:txEl>
                                              <p:pRg st="4" end="4"/>
                                            </p:txEl>
                                          </p:spTgt>
                                        </p:tgtEl>
                                      </p:cBhvr>
                                    </p:animEffect>
                                    <p:anim calcmode="lin" valueType="num">
                                      <p:cBhvr>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 calcmode="lin" valueType="num">
                                      <p:cBhvr additive="base">
                                        <p:cTn id="3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1000"/>
                                        <p:tgtEl>
                                          <p:spTgt spid="3">
                                            <p:txEl>
                                              <p:pRg st="6" end="6"/>
                                            </p:txEl>
                                          </p:spTgt>
                                        </p:tgtEl>
                                      </p:cBhvr>
                                    </p:animEffect>
                                    <p:anim calcmode="lin" valueType="num">
                                      <p:cBhvr>
                                        <p:cTn id="4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Elementos a ponderar para determinación plazo </a:t>
            </a:r>
            <a:endParaRPr lang="es-ES" dirty="0"/>
          </a:p>
        </p:txBody>
      </p:sp>
      <p:sp>
        <p:nvSpPr>
          <p:cNvPr id="3" name="2 Marcador de contenido"/>
          <p:cNvSpPr>
            <a:spLocks noGrp="1"/>
          </p:cNvSpPr>
          <p:nvPr>
            <p:ph idx="1"/>
          </p:nvPr>
        </p:nvSpPr>
        <p:spPr/>
        <p:txBody>
          <a:bodyPr>
            <a:normAutofit fontScale="92500" lnSpcReduction="20000"/>
          </a:bodyPr>
          <a:lstStyle/>
          <a:p>
            <a:pPr>
              <a:buFont typeface="Wingdings" pitchFamily="2" charset="2"/>
              <a:buChar char="v"/>
            </a:pPr>
            <a:r>
              <a:rPr lang="es-ES" dirty="0" smtClean="0"/>
              <a:t>La envergadura de  la infracción que motiva la representación.</a:t>
            </a:r>
          </a:p>
          <a:p>
            <a:pPr>
              <a:buFont typeface="Wingdings" pitchFamily="2" charset="2"/>
              <a:buChar char="v"/>
            </a:pPr>
            <a:r>
              <a:rPr lang="es-ES" dirty="0" smtClean="0"/>
              <a:t>La posibilidad efectiva de que sea enmendada</a:t>
            </a:r>
          </a:p>
          <a:p>
            <a:pPr>
              <a:buFont typeface="Wingdings" pitchFamily="2" charset="2"/>
              <a:buChar char="v"/>
            </a:pPr>
            <a:r>
              <a:rPr lang="es-ES" dirty="0" smtClean="0"/>
              <a:t>La existencia de un término legal  dentro del que  una determinada  actuación  deba realizarse.</a:t>
            </a:r>
          </a:p>
          <a:p>
            <a:pPr>
              <a:buFont typeface="Wingdings" pitchFamily="2" charset="2"/>
              <a:buChar char="v"/>
            </a:pPr>
            <a:r>
              <a:rPr lang="es-ES" dirty="0" smtClean="0"/>
              <a:t>La cantidad de documentación asociada</a:t>
            </a:r>
          </a:p>
          <a:p>
            <a:pPr>
              <a:buFont typeface="Wingdings" pitchFamily="2" charset="2"/>
              <a:buChar char="v"/>
            </a:pPr>
            <a:r>
              <a:rPr lang="es-ES" dirty="0" smtClean="0"/>
              <a:t>La intervención de una o más  unidades municipales en la materia. </a:t>
            </a:r>
          </a:p>
          <a:p>
            <a:pPr>
              <a:buFont typeface="Wingdings" pitchFamily="2" charset="2"/>
              <a:buChar char="v"/>
            </a:pPr>
            <a:r>
              <a:rPr lang="es-ES" dirty="0" smtClean="0"/>
              <a:t>Las acciones que el alcalde deba efectuar  para el efecto. </a:t>
            </a:r>
            <a:endParaRPr lang="es-ES" dirty="0"/>
          </a:p>
        </p:txBody>
      </p:sp>
    </p:spTree>
    <p:extLst>
      <p:ext uri="{BB962C8B-B14F-4D97-AF65-F5344CB8AC3E}">
        <p14:creationId xmlns:p14="http://schemas.microsoft.com/office/powerpoint/2010/main" val="1035799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2" presetClass="entr" presetSubtype="4"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wipe(down)">
                                      <p:cBhvr>
                                        <p:cTn id="20" dur="5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5" dur="500"/>
                                        <p:tgtEl>
                                          <p:spTgt spid="3">
                                            <p:txEl>
                                              <p:pRg st="2" end="2"/>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fade">
                                      <p:cBhvr>
                                        <p:cTn id="30" dur="1000"/>
                                        <p:tgtEl>
                                          <p:spTgt spid="3">
                                            <p:txEl>
                                              <p:pRg st="3" end="3"/>
                                            </p:txEl>
                                          </p:spTgt>
                                        </p:tgtEl>
                                      </p:cBhvr>
                                    </p:animEffect>
                                    <p:anim calcmode="lin" valueType="num">
                                      <p:cBhvr>
                                        <p:cTn id="3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fade">
                                      <p:cBhvr>
                                        <p:cTn id="37" dur="1000"/>
                                        <p:tgtEl>
                                          <p:spTgt spid="3">
                                            <p:txEl>
                                              <p:pRg st="4" end="4"/>
                                            </p:txEl>
                                          </p:spTgt>
                                        </p:tgtEl>
                                      </p:cBhvr>
                                    </p:animEffect>
                                    <p:anim calcmode="lin" valueType="num">
                                      <p:cBhvr>
                                        <p:cTn id="3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 calcmode="lin" valueType="num">
                                      <p:cBhvr additive="base">
                                        <p:cTn id="4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dirty="0"/>
          </a:p>
        </p:txBody>
      </p:sp>
      <p:sp>
        <p:nvSpPr>
          <p:cNvPr id="3" name="2 Marcador de contenido"/>
          <p:cNvSpPr>
            <a:spLocks noGrp="1"/>
          </p:cNvSpPr>
          <p:nvPr>
            <p:ph idx="1"/>
          </p:nvPr>
        </p:nvSpPr>
        <p:spPr/>
        <p:txBody>
          <a:bodyPr>
            <a:normAutofit fontScale="85000" lnSpcReduction="10000"/>
          </a:bodyPr>
          <a:lstStyle/>
          <a:p>
            <a:pPr marL="0" indent="0">
              <a:buNone/>
            </a:pPr>
            <a:r>
              <a:rPr lang="es-ES" dirty="0"/>
              <a:t> </a:t>
            </a:r>
            <a:r>
              <a:rPr lang="es-ES" dirty="0" smtClean="0"/>
              <a:t>Transcurrido el plazo, el D. de Control verifica las medidas  adoptadas para enmendar el acto  representado. </a:t>
            </a:r>
          </a:p>
          <a:p>
            <a:pPr marL="0" indent="0">
              <a:buNone/>
            </a:pPr>
            <a:r>
              <a:rPr lang="es-ES" dirty="0" smtClean="0"/>
              <a:t>Si ello no ha ocurrido o si son insuficientes,   se remitirán a la CGR:</a:t>
            </a:r>
          </a:p>
          <a:p>
            <a:pPr>
              <a:buFont typeface="Wingdings" pitchFamily="2" charset="2"/>
              <a:buChar char="ü"/>
            </a:pPr>
            <a:r>
              <a:rPr lang="es-ES" dirty="0" smtClean="0"/>
              <a:t>- el acto administrativo impugnado y sus antecedentes</a:t>
            </a:r>
          </a:p>
          <a:p>
            <a:pPr>
              <a:buFont typeface="Wingdings" pitchFamily="2" charset="2"/>
              <a:buChar char="ü"/>
            </a:pPr>
            <a:r>
              <a:rPr lang="es-ES" dirty="0" smtClean="0"/>
              <a:t>- documento de representación</a:t>
            </a:r>
          </a:p>
          <a:p>
            <a:pPr>
              <a:buFont typeface="Wingdings" pitchFamily="2" charset="2"/>
              <a:buChar char="ü"/>
            </a:pPr>
            <a:r>
              <a:rPr lang="es-ES" dirty="0" smtClean="0"/>
              <a:t>-constancia de notificación a Alcalde y Concejo</a:t>
            </a:r>
          </a:p>
          <a:p>
            <a:pPr>
              <a:buFont typeface="Wingdings" pitchFamily="2" charset="2"/>
              <a:buChar char="ü"/>
            </a:pPr>
            <a:r>
              <a:rPr lang="es-ES" dirty="0" smtClean="0"/>
              <a:t>-en su caso, las  medidas adoptadas que no se consideran satisfactorias. </a:t>
            </a:r>
          </a:p>
          <a:p>
            <a:endParaRPr lang="es-ES" dirty="0"/>
          </a:p>
        </p:txBody>
      </p:sp>
    </p:spTree>
    <p:extLst>
      <p:ext uri="{BB962C8B-B14F-4D97-AF65-F5344CB8AC3E}">
        <p14:creationId xmlns:p14="http://schemas.microsoft.com/office/powerpoint/2010/main" val="3071979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4" dur="500"/>
                                        <p:tgtEl>
                                          <p:spTgt spid="3">
                                            <p:txEl>
                                              <p:pRg st="1" end="1"/>
                                            </p:txEl>
                                          </p:spTgt>
                                        </p:tgtEl>
                                      </p:cBhvr>
                                    </p:animEffect>
                                  </p:childTnLst>
                                </p:cTn>
                              </p:par>
                              <p:par>
                                <p:cTn id="15" presetID="14" presetClass="entr" presetSubtype="1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par>
                                <p:cTn id="18" presetID="14" presetClass="entr" presetSubtype="10"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0" dur="500"/>
                                        <p:tgtEl>
                                          <p:spTgt spid="3">
                                            <p:txEl>
                                              <p:pRg st="3" end="3"/>
                                            </p:txEl>
                                          </p:spTgt>
                                        </p:tgtEl>
                                      </p:cBhvr>
                                    </p:animEffect>
                                  </p:childTnLst>
                                </p:cTn>
                              </p:par>
                              <p:par>
                                <p:cTn id="21" presetID="14" presetClass="entr" presetSubtype="1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3" dur="500"/>
                                        <p:tgtEl>
                                          <p:spTgt spid="3">
                                            <p:txEl>
                                              <p:pRg st="4" end="4"/>
                                            </p:txEl>
                                          </p:spTgt>
                                        </p:tgtEl>
                                      </p:cBhvr>
                                    </p:animEffect>
                                  </p:childTnLst>
                                </p:cTn>
                              </p:par>
                              <p:par>
                                <p:cTn id="24" presetID="14" presetClass="entr" presetSubtype="10"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Requisitos</a:t>
            </a:r>
            <a:endParaRPr lang="es-ES" dirty="0"/>
          </a:p>
        </p:txBody>
      </p:sp>
      <p:sp>
        <p:nvSpPr>
          <p:cNvPr id="3" name="2 Marcador de contenido"/>
          <p:cNvSpPr>
            <a:spLocks noGrp="1"/>
          </p:cNvSpPr>
          <p:nvPr>
            <p:ph idx="1"/>
          </p:nvPr>
        </p:nvSpPr>
        <p:spPr/>
        <p:txBody>
          <a:bodyPr>
            <a:normAutofit lnSpcReduction="10000"/>
          </a:bodyPr>
          <a:lstStyle/>
          <a:p>
            <a:pPr>
              <a:buFont typeface="Wingdings" pitchFamily="2" charset="2"/>
              <a:buChar char="Ø"/>
            </a:pPr>
            <a:r>
              <a:rPr lang="es-ES" dirty="0" smtClean="0"/>
              <a:t>-Debe hacerse por escrito </a:t>
            </a:r>
          </a:p>
          <a:p>
            <a:pPr>
              <a:buFont typeface="Wingdings" pitchFamily="2" charset="2"/>
              <a:buChar char="Ø"/>
            </a:pPr>
            <a:r>
              <a:rPr lang="es-ES" dirty="0" smtClean="0"/>
              <a:t>- </a:t>
            </a:r>
            <a:r>
              <a:rPr lang="es-ES" dirty="0"/>
              <a:t>con copia al Alcalde</a:t>
            </a:r>
          </a:p>
          <a:p>
            <a:pPr>
              <a:buFont typeface="Wingdings" pitchFamily="2" charset="2"/>
              <a:buChar char="Ø"/>
            </a:pPr>
            <a:r>
              <a:rPr lang="es-ES" dirty="0"/>
              <a:t>-consignar expresa y fundadamente las argumentaciones jurídicas que dieron origen a la representación, y aquellas que impedirían que fueran levantadas. </a:t>
            </a:r>
          </a:p>
          <a:p>
            <a:pPr>
              <a:buFont typeface="Wingdings" pitchFamily="2" charset="2"/>
              <a:buChar char="Ø"/>
            </a:pPr>
            <a:r>
              <a:rPr lang="es-ES" dirty="0"/>
              <a:t>-Incluir la numeración de todos los documentos  y antecedentes. </a:t>
            </a:r>
          </a:p>
          <a:p>
            <a:pPr>
              <a:buFont typeface="Wingdings" pitchFamily="2" charset="2"/>
              <a:buChar char="Ø"/>
            </a:pPr>
            <a:r>
              <a:rPr lang="es-ES" dirty="0"/>
              <a:t>-Plazo: no se indica en la ley</a:t>
            </a:r>
          </a:p>
        </p:txBody>
      </p:sp>
    </p:spTree>
    <p:extLst>
      <p:ext uri="{BB962C8B-B14F-4D97-AF65-F5344CB8AC3E}">
        <p14:creationId xmlns:p14="http://schemas.microsoft.com/office/powerpoint/2010/main" val="3812260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6" presetClass="entr" presetSubtype="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wipe(down)">
                                      <p:cBhvr>
                                        <p:cTn id="24" dur="580">
                                          <p:stCondLst>
                                            <p:cond delay="0"/>
                                          </p:stCondLst>
                                        </p:cTn>
                                        <p:tgtEl>
                                          <p:spTgt spid="3">
                                            <p:txEl>
                                              <p:pRg st="3" end="3"/>
                                            </p:txEl>
                                          </p:spTgt>
                                        </p:tgtEl>
                                      </p:cBhvr>
                                    </p:animEffect>
                                    <p:anim calcmode="lin" valueType="num">
                                      <p:cBhvr>
                                        <p:cTn id="25" dur="1822"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26" dur="664"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27" dur="664" tmFilter="0, 0; 0.125,0.2665; 0.25,0.4; 0.375,0.465; 0.5,0.5;  0.625,0.535; 0.75,0.6; 0.875,0.7335; 1,1">
                                          <p:stCondLst>
                                            <p:cond delay="664"/>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28" dur="332" tmFilter="0, 0; 0.125,0.2665; 0.25,0.4; 0.375,0.465; 0.5,0.5;  0.625,0.535; 0.75,0.6; 0.875,0.7335; 1,1">
                                          <p:stCondLst>
                                            <p:cond delay="1324"/>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29" dur="164" tmFilter="0, 0; 0.125,0.2665; 0.25,0.4; 0.375,0.465; 0.5,0.5;  0.625,0.535; 0.75,0.6; 0.875,0.7335; 1,1">
                                          <p:stCondLst>
                                            <p:cond delay="1656"/>
                                          </p:stCondLst>
                                        </p:cTn>
                                        <p:tgtEl>
                                          <p:spTgt spid="3">
                                            <p:txEl>
                                              <p:pRg st="3" end="3"/>
                                            </p:txEl>
                                          </p:spTgt>
                                        </p:tgtEl>
                                        <p:attrNameLst>
                                          <p:attrName>ppt_y</p:attrName>
                                        </p:attrNameLst>
                                      </p:cBhvr>
                                      <p:tavLst>
                                        <p:tav tm="0" fmla="#ppt_y-sin(pi*$)/81">
                                          <p:val>
                                            <p:fltVal val="0"/>
                                          </p:val>
                                        </p:tav>
                                        <p:tav tm="100000">
                                          <p:val>
                                            <p:fltVal val="1"/>
                                          </p:val>
                                        </p:tav>
                                      </p:tavLst>
                                    </p:anim>
                                    <p:animScale>
                                      <p:cBhvr>
                                        <p:cTn id="30" dur="26">
                                          <p:stCondLst>
                                            <p:cond delay="650"/>
                                          </p:stCondLst>
                                        </p:cTn>
                                        <p:tgtEl>
                                          <p:spTgt spid="3">
                                            <p:txEl>
                                              <p:pRg st="3" end="3"/>
                                            </p:txEl>
                                          </p:spTgt>
                                        </p:tgtEl>
                                      </p:cBhvr>
                                      <p:to x="100000" y="60000"/>
                                    </p:animScale>
                                    <p:animScale>
                                      <p:cBhvr>
                                        <p:cTn id="31" dur="166" decel="50000">
                                          <p:stCondLst>
                                            <p:cond delay="676"/>
                                          </p:stCondLst>
                                        </p:cTn>
                                        <p:tgtEl>
                                          <p:spTgt spid="3">
                                            <p:txEl>
                                              <p:pRg st="3" end="3"/>
                                            </p:txEl>
                                          </p:spTgt>
                                        </p:tgtEl>
                                      </p:cBhvr>
                                      <p:to x="100000" y="100000"/>
                                    </p:animScale>
                                    <p:animScale>
                                      <p:cBhvr>
                                        <p:cTn id="32" dur="26">
                                          <p:stCondLst>
                                            <p:cond delay="1312"/>
                                          </p:stCondLst>
                                        </p:cTn>
                                        <p:tgtEl>
                                          <p:spTgt spid="3">
                                            <p:txEl>
                                              <p:pRg st="3" end="3"/>
                                            </p:txEl>
                                          </p:spTgt>
                                        </p:tgtEl>
                                      </p:cBhvr>
                                      <p:to x="100000" y="80000"/>
                                    </p:animScale>
                                    <p:animScale>
                                      <p:cBhvr>
                                        <p:cTn id="33" dur="166" decel="50000">
                                          <p:stCondLst>
                                            <p:cond delay="1338"/>
                                          </p:stCondLst>
                                        </p:cTn>
                                        <p:tgtEl>
                                          <p:spTgt spid="3">
                                            <p:txEl>
                                              <p:pRg st="3" end="3"/>
                                            </p:txEl>
                                          </p:spTgt>
                                        </p:tgtEl>
                                      </p:cBhvr>
                                      <p:to x="100000" y="100000"/>
                                    </p:animScale>
                                    <p:animScale>
                                      <p:cBhvr>
                                        <p:cTn id="34" dur="26">
                                          <p:stCondLst>
                                            <p:cond delay="1642"/>
                                          </p:stCondLst>
                                        </p:cTn>
                                        <p:tgtEl>
                                          <p:spTgt spid="3">
                                            <p:txEl>
                                              <p:pRg st="3" end="3"/>
                                            </p:txEl>
                                          </p:spTgt>
                                        </p:tgtEl>
                                      </p:cBhvr>
                                      <p:to x="100000" y="90000"/>
                                    </p:animScale>
                                    <p:animScale>
                                      <p:cBhvr>
                                        <p:cTn id="35" dur="166" decel="50000">
                                          <p:stCondLst>
                                            <p:cond delay="1668"/>
                                          </p:stCondLst>
                                        </p:cTn>
                                        <p:tgtEl>
                                          <p:spTgt spid="3">
                                            <p:txEl>
                                              <p:pRg st="3" end="3"/>
                                            </p:txEl>
                                          </p:spTgt>
                                        </p:tgtEl>
                                      </p:cBhvr>
                                      <p:to x="100000" y="100000"/>
                                    </p:animScale>
                                    <p:animScale>
                                      <p:cBhvr>
                                        <p:cTn id="36" dur="26">
                                          <p:stCondLst>
                                            <p:cond delay="1808"/>
                                          </p:stCondLst>
                                        </p:cTn>
                                        <p:tgtEl>
                                          <p:spTgt spid="3">
                                            <p:txEl>
                                              <p:pRg st="3" end="3"/>
                                            </p:txEl>
                                          </p:spTgt>
                                        </p:tgtEl>
                                      </p:cBhvr>
                                      <p:to x="100000" y="95000"/>
                                    </p:animScale>
                                    <p:animScale>
                                      <p:cBhvr>
                                        <p:cTn id="37" dur="166" decel="50000">
                                          <p:stCondLst>
                                            <p:cond delay="1834"/>
                                          </p:stCondLst>
                                        </p:cTn>
                                        <p:tgtEl>
                                          <p:spTgt spid="3">
                                            <p:txEl>
                                              <p:pRg st="3" end="3"/>
                                            </p:txEl>
                                          </p:spTgt>
                                        </p:tgtEl>
                                      </p:cBhvr>
                                      <p:to x="100000" y="100000"/>
                                    </p:animScale>
                                  </p:childTnLst>
                                </p:cTn>
                              </p:par>
                              <p:par>
                                <p:cTn id="38" presetID="26" presetClass="entr" presetSubtype="0" fill="hold" nodeType="with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wipe(down)">
                                      <p:cBhvr>
                                        <p:cTn id="40" dur="580">
                                          <p:stCondLst>
                                            <p:cond delay="0"/>
                                          </p:stCondLst>
                                        </p:cTn>
                                        <p:tgtEl>
                                          <p:spTgt spid="3">
                                            <p:txEl>
                                              <p:pRg st="4" end="4"/>
                                            </p:txEl>
                                          </p:spTgt>
                                        </p:tgtEl>
                                      </p:cBhvr>
                                    </p:animEffect>
                                    <p:anim calcmode="lin" valueType="num">
                                      <p:cBhvr>
                                        <p:cTn id="41" dur="1822"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42" dur="664"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43" dur="664" tmFilter="0, 0; 0.125,0.2665; 0.25,0.4; 0.375,0.465; 0.5,0.5;  0.625,0.535; 0.75,0.6; 0.875,0.7335; 1,1">
                                          <p:stCondLst>
                                            <p:cond delay="664"/>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44" dur="332" tmFilter="0, 0; 0.125,0.2665; 0.25,0.4; 0.375,0.465; 0.5,0.5;  0.625,0.535; 0.75,0.6; 0.875,0.7335; 1,1">
                                          <p:stCondLst>
                                            <p:cond delay="1324"/>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45" dur="164" tmFilter="0, 0; 0.125,0.2665; 0.25,0.4; 0.375,0.465; 0.5,0.5;  0.625,0.535; 0.75,0.6; 0.875,0.7335; 1,1">
                                          <p:stCondLst>
                                            <p:cond delay="1656"/>
                                          </p:stCondLst>
                                        </p:cTn>
                                        <p:tgtEl>
                                          <p:spTgt spid="3">
                                            <p:txEl>
                                              <p:pRg st="4" end="4"/>
                                            </p:txEl>
                                          </p:spTgt>
                                        </p:tgtEl>
                                        <p:attrNameLst>
                                          <p:attrName>ppt_y</p:attrName>
                                        </p:attrNameLst>
                                      </p:cBhvr>
                                      <p:tavLst>
                                        <p:tav tm="0" fmla="#ppt_y-sin(pi*$)/81">
                                          <p:val>
                                            <p:fltVal val="0"/>
                                          </p:val>
                                        </p:tav>
                                        <p:tav tm="100000">
                                          <p:val>
                                            <p:fltVal val="1"/>
                                          </p:val>
                                        </p:tav>
                                      </p:tavLst>
                                    </p:anim>
                                    <p:animScale>
                                      <p:cBhvr>
                                        <p:cTn id="46" dur="26">
                                          <p:stCondLst>
                                            <p:cond delay="650"/>
                                          </p:stCondLst>
                                        </p:cTn>
                                        <p:tgtEl>
                                          <p:spTgt spid="3">
                                            <p:txEl>
                                              <p:pRg st="4" end="4"/>
                                            </p:txEl>
                                          </p:spTgt>
                                        </p:tgtEl>
                                      </p:cBhvr>
                                      <p:to x="100000" y="60000"/>
                                    </p:animScale>
                                    <p:animScale>
                                      <p:cBhvr>
                                        <p:cTn id="47" dur="166" decel="50000">
                                          <p:stCondLst>
                                            <p:cond delay="676"/>
                                          </p:stCondLst>
                                        </p:cTn>
                                        <p:tgtEl>
                                          <p:spTgt spid="3">
                                            <p:txEl>
                                              <p:pRg st="4" end="4"/>
                                            </p:txEl>
                                          </p:spTgt>
                                        </p:tgtEl>
                                      </p:cBhvr>
                                      <p:to x="100000" y="100000"/>
                                    </p:animScale>
                                    <p:animScale>
                                      <p:cBhvr>
                                        <p:cTn id="48" dur="26">
                                          <p:stCondLst>
                                            <p:cond delay="1312"/>
                                          </p:stCondLst>
                                        </p:cTn>
                                        <p:tgtEl>
                                          <p:spTgt spid="3">
                                            <p:txEl>
                                              <p:pRg st="4" end="4"/>
                                            </p:txEl>
                                          </p:spTgt>
                                        </p:tgtEl>
                                      </p:cBhvr>
                                      <p:to x="100000" y="80000"/>
                                    </p:animScale>
                                    <p:animScale>
                                      <p:cBhvr>
                                        <p:cTn id="49" dur="166" decel="50000">
                                          <p:stCondLst>
                                            <p:cond delay="1338"/>
                                          </p:stCondLst>
                                        </p:cTn>
                                        <p:tgtEl>
                                          <p:spTgt spid="3">
                                            <p:txEl>
                                              <p:pRg st="4" end="4"/>
                                            </p:txEl>
                                          </p:spTgt>
                                        </p:tgtEl>
                                      </p:cBhvr>
                                      <p:to x="100000" y="100000"/>
                                    </p:animScale>
                                    <p:animScale>
                                      <p:cBhvr>
                                        <p:cTn id="50" dur="26">
                                          <p:stCondLst>
                                            <p:cond delay="1642"/>
                                          </p:stCondLst>
                                        </p:cTn>
                                        <p:tgtEl>
                                          <p:spTgt spid="3">
                                            <p:txEl>
                                              <p:pRg st="4" end="4"/>
                                            </p:txEl>
                                          </p:spTgt>
                                        </p:tgtEl>
                                      </p:cBhvr>
                                      <p:to x="100000" y="90000"/>
                                    </p:animScale>
                                    <p:animScale>
                                      <p:cBhvr>
                                        <p:cTn id="51" dur="166" decel="50000">
                                          <p:stCondLst>
                                            <p:cond delay="1668"/>
                                          </p:stCondLst>
                                        </p:cTn>
                                        <p:tgtEl>
                                          <p:spTgt spid="3">
                                            <p:txEl>
                                              <p:pRg st="4" end="4"/>
                                            </p:txEl>
                                          </p:spTgt>
                                        </p:tgtEl>
                                      </p:cBhvr>
                                      <p:to x="100000" y="100000"/>
                                    </p:animScale>
                                    <p:animScale>
                                      <p:cBhvr>
                                        <p:cTn id="52" dur="26">
                                          <p:stCondLst>
                                            <p:cond delay="1808"/>
                                          </p:stCondLst>
                                        </p:cTn>
                                        <p:tgtEl>
                                          <p:spTgt spid="3">
                                            <p:txEl>
                                              <p:pRg st="4" end="4"/>
                                            </p:txEl>
                                          </p:spTgt>
                                        </p:tgtEl>
                                      </p:cBhvr>
                                      <p:to x="100000" y="95000"/>
                                    </p:animScale>
                                    <p:animScale>
                                      <p:cBhvr>
                                        <p:cTn id="53" dur="166" decel="50000">
                                          <p:stCondLst>
                                            <p:cond delay="1834"/>
                                          </p:stCondLst>
                                        </p:cTn>
                                        <p:tgtEl>
                                          <p:spTgt spid="3">
                                            <p:txEl>
                                              <p:pRg st="4" end="4"/>
                                            </p:txEl>
                                          </p:spTgt>
                                        </p:tgtEl>
                                      </p:cBhvr>
                                      <p:to x="100000" y="100000"/>
                                    </p:animScale>
                                  </p:childTnLst>
                                </p:cTn>
                              </p:par>
                            </p:childTnLst>
                          </p:cTn>
                        </p:par>
                      </p:childTnLst>
                    </p:cTn>
                  </p:par>
                  <p:par>
                    <p:cTn id="54" fill="hold">
                      <p:stCondLst>
                        <p:cond delay="indefinite"/>
                      </p:stCondLst>
                      <p:childTnLst>
                        <p:par>
                          <p:cTn id="55" fill="hold">
                            <p:stCondLst>
                              <p:cond delay="0"/>
                            </p:stCondLst>
                            <p:childTnLst>
                              <p:par>
                                <p:cTn id="56" presetID="21" presetClass="exit" presetSubtype="1" fill="hold" nodeType="clickEffect">
                                  <p:stCondLst>
                                    <p:cond delay="0"/>
                                  </p:stCondLst>
                                  <p:childTnLst>
                                    <p:animEffect transition="out" filter="wheel(1)">
                                      <p:cBhvr>
                                        <p:cTn id="57" dur="2000"/>
                                        <p:tgtEl>
                                          <p:spTgt spid="3">
                                            <p:txEl>
                                              <p:pRg st="0" end="0"/>
                                            </p:txEl>
                                          </p:spTgt>
                                        </p:tgtEl>
                                      </p:cBhvr>
                                    </p:animEffect>
                                    <p:set>
                                      <p:cBhvr>
                                        <p:cTn id="58" dur="1" fill="hold">
                                          <p:stCondLst>
                                            <p:cond delay="1999"/>
                                          </p:stCondLst>
                                        </p:cTn>
                                        <p:tgtEl>
                                          <p:spTgt spid="3">
                                            <p:txEl>
                                              <p:pRg st="0" end="0"/>
                                            </p:txEl>
                                          </p:spTgt>
                                        </p:tgtEl>
                                        <p:attrNameLst>
                                          <p:attrName>style.visibility</p:attrName>
                                        </p:attrNameLst>
                                      </p:cBhvr>
                                      <p:to>
                                        <p:strVal val="hidden"/>
                                      </p:to>
                                    </p:set>
                                  </p:childTnLst>
                                </p:cTn>
                              </p:par>
                              <p:par>
                                <p:cTn id="59" presetID="21" presetClass="exit" presetSubtype="1" fill="hold" nodeType="withEffect">
                                  <p:stCondLst>
                                    <p:cond delay="0"/>
                                  </p:stCondLst>
                                  <p:childTnLst>
                                    <p:animEffect transition="out" filter="wheel(1)">
                                      <p:cBhvr>
                                        <p:cTn id="60" dur="2000"/>
                                        <p:tgtEl>
                                          <p:spTgt spid="3">
                                            <p:txEl>
                                              <p:pRg st="1" end="1"/>
                                            </p:txEl>
                                          </p:spTgt>
                                        </p:tgtEl>
                                      </p:cBhvr>
                                    </p:animEffect>
                                    <p:set>
                                      <p:cBhvr>
                                        <p:cTn id="61" dur="1" fill="hold">
                                          <p:stCondLst>
                                            <p:cond delay="1999"/>
                                          </p:stCondLst>
                                        </p:cTn>
                                        <p:tgtEl>
                                          <p:spTgt spid="3">
                                            <p:txEl>
                                              <p:pRg st="1" end="1"/>
                                            </p:txEl>
                                          </p:spTgt>
                                        </p:tgtEl>
                                        <p:attrNameLst>
                                          <p:attrName>style.visibility</p:attrName>
                                        </p:attrNameLst>
                                      </p:cBhvr>
                                      <p:to>
                                        <p:strVal val="hidden"/>
                                      </p:to>
                                    </p:set>
                                  </p:childTnLst>
                                </p:cTn>
                              </p:par>
                              <p:par>
                                <p:cTn id="62" presetID="21" presetClass="exit" presetSubtype="1" fill="hold" nodeType="withEffect">
                                  <p:stCondLst>
                                    <p:cond delay="0"/>
                                  </p:stCondLst>
                                  <p:childTnLst>
                                    <p:animEffect transition="out" filter="wheel(1)">
                                      <p:cBhvr>
                                        <p:cTn id="63" dur="2000"/>
                                        <p:tgtEl>
                                          <p:spTgt spid="3">
                                            <p:txEl>
                                              <p:pRg st="2" end="2"/>
                                            </p:txEl>
                                          </p:spTgt>
                                        </p:tgtEl>
                                      </p:cBhvr>
                                    </p:animEffect>
                                    <p:set>
                                      <p:cBhvr>
                                        <p:cTn id="64" dur="1" fill="hold">
                                          <p:stCondLst>
                                            <p:cond delay="1999"/>
                                          </p:stCondLst>
                                        </p:cTn>
                                        <p:tgtEl>
                                          <p:spTgt spid="3">
                                            <p:txEl>
                                              <p:pRg st="2" end="2"/>
                                            </p:txEl>
                                          </p:spTgt>
                                        </p:tgtEl>
                                        <p:attrNameLst>
                                          <p:attrName>style.visibility</p:attrName>
                                        </p:attrNameLst>
                                      </p:cBhvr>
                                      <p:to>
                                        <p:strVal val="hidden"/>
                                      </p:to>
                                    </p:set>
                                  </p:childTnLst>
                                </p:cTn>
                              </p:par>
                              <p:par>
                                <p:cTn id="65" presetID="21" presetClass="exit" presetSubtype="1" fill="hold" nodeType="withEffect">
                                  <p:stCondLst>
                                    <p:cond delay="0"/>
                                  </p:stCondLst>
                                  <p:childTnLst>
                                    <p:animEffect transition="out" filter="wheel(1)">
                                      <p:cBhvr>
                                        <p:cTn id="66" dur="2000"/>
                                        <p:tgtEl>
                                          <p:spTgt spid="3">
                                            <p:txEl>
                                              <p:pRg st="3" end="3"/>
                                            </p:txEl>
                                          </p:spTgt>
                                        </p:tgtEl>
                                      </p:cBhvr>
                                    </p:animEffect>
                                    <p:set>
                                      <p:cBhvr>
                                        <p:cTn id="67" dur="1" fill="hold">
                                          <p:stCondLst>
                                            <p:cond delay="1999"/>
                                          </p:stCondLst>
                                        </p:cTn>
                                        <p:tgtEl>
                                          <p:spTgt spid="3">
                                            <p:txEl>
                                              <p:pRg st="3" end="3"/>
                                            </p:txEl>
                                          </p:spTgt>
                                        </p:tgtEl>
                                        <p:attrNameLst>
                                          <p:attrName>style.visibility</p:attrName>
                                        </p:attrNameLst>
                                      </p:cBhvr>
                                      <p:to>
                                        <p:strVal val="hidden"/>
                                      </p:to>
                                    </p:set>
                                  </p:childTnLst>
                                </p:cTn>
                              </p:par>
                              <p:par>
                                <p:cTn id="68" presetID="21" presetClass="exit" presetSubtype="1" fill="hold" nodeType="withEffect">
                                  <p:stCondLst>
                                    <p:cond delay="0"/>
                                  </p:stCondLst>
                                  <p:childTnLst>
                                    <p:animEffect transition="out" filter="wheel(1)">
                                      <p:cBhvr>
                                        <p:cTn id="69" dur="2000"/>
                                        <p:tgtEl>
                                          <p:spTgt spid="3">
                                            <p:txEl>
                                              <p:pRg st="4" end="4"/>
                                            </p:txEl>
                                          </p:spTgt>
                                        </p:tgtEl>
                                      </p:cBhvr>
                                    </p:animEffect>
                                    <p:set>
                                      <p:cBhvr>
                                        <p:cTn id="70" dur="1" fill="hold">
                                          <p:stCondLst>
                                            <p:cond delay="1999"/>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Actuación de la CGR</a:t>
            </a:r>
            <a:endParaRPr lang="es-ES" dirty="0"/>
          </a:p>
        </p:txBody>
      </p:sp>
      <p:sp>
        <p:nvSpPr>
          <p:cNvPr id="3" name="2 Marcador de contenido"/>
          <p:cNvSpPr>
            <a:spLocks noGrp="1"/>
          </p:cNvSpPr>
          <p:nvPr>
            <p:ph idx="1"/>
          </p:nvPr>
        </p:nvSpPr>
        <p:spPr/>
        <p:txBody>
          <a:bodyPr/>
          <a:lstStyle/>
          <a:p>
            <a:endParaRPr lang="es-ES" dirty="0" smtClean="0"/>
          </a:p>
          <a:p>
            <a:pPr marL="0" indent="0">
              <a:buNone/>
            </a:pPr>
            <a:r>
              <a:rPr lang="es-ES" dirty="0" smtClean="0"/>
              <a:t>A) situación de </a:t>
            </a:r>
            <a:r>
              <a:rPr lang="es-ES" u="sng" dirty="0" smtClean="0"/>
              <a:t>carácter grave</a:t>
            </a:r>
            <a:r>
              <a:rPr lang="es-ES" dirty="0" smtClean="0"/>
              <a:t>:</a:t>
            </a:r>
          </a:p>
          <a:p>
            <a:pPr marL="0" indent="0">
              <a:buNone/>
            </a:pPr>
            <a:r>
              <a:rPr lang="es-ES" dirty="0"/>
              <a:t> </a:t>
            </a:r>
            <a:r>
              <a:rPr lang="es-ES" dirty="0" smtClean="0"/>
              <a:t>Requerirá directamente de las UCIS o de cualquier funcionario  la información antecedentes que considere oportunos.</a:t>
            </a:r>
          </a:p>
          <a:p>
            <a:pPr marL="0" indent="0">
              <a:buNone/>
            </a:pPr>
            <a:r>
              <a:rPr lang="es-ES" dirty="0"/>
              <a:t> </a:t>
            </a:r>
            <a:r>
              <a:rPr lang="es-ES" dirty="0" smtClean="0"/>
              <a:t>B).-  En los </a:t>
            </a:r>
            <a:r>
              <a:rPr lang="es-ES" u="sng" dirty="0" smtClean="0"/>
              <a:t>demás casos</a:t>
            </a:r>
            <a:r>
              <a:rPr lang="es-ES" dirty="0" smtClean="0"/>
              <a:t>: </a:t>
            </a:r>
          </a:p>
          <a:p>
            <a:pPr marL="0" indent="0">
              <a:buNone/>
            </a:pPr>
            <a:r>
              <a:rPr lang="es-ES" dirty="0" smtClean="0"/>
              <a:t>Los antecedentes se consideran insumos para para el plan de auditorías. </a:t>
            </a:r>
            <a:endParaRPr lang="es-ES" dirty="0"/>
          </a:p>
        </p:txBody>
      </p:sp>
    </p:spTree>
    <p:extLst>
      <p:ext uri="{BB962C8B-B14F-4D97-AF65-F5344CB8AC3E}">
        <p14:creationId xmlns:p14="http://schemas.microsoft.com/office/powerpoint/2010/main" val="3889962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1000"/>
                                        <p:tgtEl>
                                          <p:spTgt spid="3">
                                            <p:txEl>
                                              <p:pRg st="1" end="1"/>
                                            </p:txEl>
                                          </p:spTgt>
                                        </p:tgtEl>
                                      </p:cBhvr>
                                    </p:animEffect>
                                    <p:anim calcmode="lin" valueType="num">
                                      <p:cBhvr>
                                        <p:cTn id="1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fade">
                                      <p:cBhvr>
                                        <p:cTn id="16" dur="1000"/>
                                        <p:tgtEl>
                                          <p:spTgt spid="3">
                                            <p:txEl>
                                              <p:pRg st="2" end="2"/>
                                            </p:txEl>
                                          </p:spTgt>
                                        </p:tgtEl>
                                      </p:cBhvr>
                                    </p:animEffect>
                                    <p:anim calcmode="lin" valueType="num">
                                      <p:cBhvr>
                                        <p:cTn id="1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5"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2000"/>
                                        <p:tgtEl>
                                          <p:spTgt spid="3">
                                            <p:txEl>
                                              <p:pRg st="3" end="3"/>
                                            </p:txEl>
                                          </p:spTgt>
                                        </p:tgtEl>
                                      </p:cBhvr>
                                    </p:animEffect>
                                    <p:anim calcmode="lin" valueType="num">
                                      <p:cBhvr>
                                        <p:cTn id="24" dur="2000" fill="hold"/>
                                        <p:tgtEl>
                                          <p:spTgt spid="3">
                                            <p:txEl>
                                              <p:pRg st="3" end="3"/>
                                            </p:txEl>
                                          </p:spTgt>
                                        </p:tgtEl>
                                        <p:attrNameLst>
                                          <p:attrName>ppt_w</p:attrName>
                                        </p:attrNameLst>
                                      </p:cBhvr>
                                      <p:tavLst>
                                        <p:tav tm="0" fmla="#ppt_w*sin(2.5*pi*$)">
                                          <p:val>
                                            <p:fltVal val="0"/>
                                          </p:val>
                                        </p:tav>
                                        <p:tav tm="100000">
                                          <p:val>
                                            <p:fltVal val="1"/>
                                          </p:val>
                                        </p:tav>
                                      </p:tavLst>
                                    </p:anim>
                                    <p:anim calcmode="lin" valueType="num">
                                      <p:cBhvr>
                                        <p:cTn id="25" dur="2000" fill="hold"/>
                                        <p:tgtEl>
                                          <p:spTgt spid="3">
                                            <p:txEl>
                                              <p:pRg st="3" end="3"/>
                                            </p:txEl>
                                          </p:spTgt>
                                        </p:tgtEl>
                                        <p:attrNameLst>
                                          <p:attrName>ppt_h</p:attrName>
                                        </p:attrNameLst>
                                      </p:cBhvr>
                                      <p:tavLst>
                                        <p:tav tm="0">
                                          <p:val>
                                            <p:strVal val="#ppt_h"/>
                                          </p:val>
                                        </p:tav>
                                        <p:tav tm="100000">
                                          <p:val>
                                            <p:strVal val="#ppt_h"/>
                                          </p:val>
                                        </p:tav>
                                      </p:tavLst>
                                    </p:anim>
                                  </p:childTnLst>
                                </p:cTn>
                              </p:par>
                              <p:par>
                                <p:cTn id="26" presetID="45" presetClass="entr" presetSubtype="0" fill="hold" nodeType="with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fade">
                                      <p:cBhvr>
                                        <p:cTn id="28" dur="2000"/>
                                        <p:tgtEl>
                                          <p:spTgt spid="3">
                                            <p:txEl>
                                              <p:pRg st="4" end="4"/>
                                            </p:txEl>
                                          </p:spTgt>
                                        </p:tgtEl>
                                      </p:cBhvr>
                                    </p:animEffect>
                                    <p:anim calcmode="lin" valueType="num">
                                      <p:cBhvr>
                                        <p:cTn id="29" dur="2000" fill="hold"/>
                                        <p:tgtEl>
                                          <p:spTgt spid="3">
                                            <p:txEl>
                                              <p:pRg st="4" end="4"/>
                                            </p:txEl>
                                          </p:spTgt>
                                        </p:tgtEl>
                                        <p:attrNameLst>
                                          <p:attrName>ppt_w</p:attrName>
                                        </p:attrNameLst>
                                      </p:cBhvr>
                                      <p:tavLst>
                                        <p:tav tm="0" fmla="#ppt_w*sin(2.5*pi*$)">
                                          <p:val>
                                            <p:fltVal val="0"/>
                                          </p:val>
                                        </p:tav>
                                        <p:tav tm="100000">
                                          <p:val>
                                            <p:fltVal val="1"/>
                                          </p:val>
                                        </p:tav>
                                      </p:tavLst>
                                    </p:anim>
                                    <p:anim calcmode="lin" valueType="num">
                                      <p:cBhvr>
                                        <p:cTn id="30" dur="2000" fill="hold"/>
                                        <p:tgtEl>
                                          <p:spTgt spid="3">
                                            <p:txEl>
                                              <p:pRg st="4" end="4"/>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endParaRPr lang="es-CL" dirty="0"/>
          </a:p>
        </p:txBody>
      </p:sp>
      <p:sp>
        <p:nvSpPr>
          <p:cNvPr id="3" name="2 Marcador de contenido"/>
          <p:cNvSpPr>
            <a:spLocks noGrp="1"/>
          </p:cNvSpPr>
          <p:nvPr>
            <p:ph idx="1"/>
          </p:nvPr>
        </p:nvSpPr>
        <p:spPr>
          <a:xfrm>
            <a:off x="457200" y="1481328"/>
            <a:ext cx="8229600" cy="5044016"/>
          </a:xfrm>
        </p:spPr>
        <p:txBody>
          <a:bodyPr>
            <a:normAutofit/>
          </a:bodyPr>
          <a:lstStyle/>
          <a:p>
            <a:pPr marL="109728" indent="0" algn="just">
              <a:lnSpc>
                <a:spcPct val="150000"/>
              </a:lnSpc>
              <a:buNone/>
            </a:pPr>
            <a:r>
              <a:rPr lang="es-ES" sz="2800" dirty="0" smtClean="0"/>
              <a:t>Dicha representación, deberá efectuarse dentro de </a:t>
            </a:r>
            <a:r>
              <a:rPr lang="es-ES" sz="2800" u="sng" dirty="0" smtClean="0"/>
              <a:t>los diez días siguientes </a:t>
            </a:r>
            <a:r>
              <a:rPr lang="es-ES" sz="2800" dirty="0" smtClean="0"/>
              <a:t>a aquel en que la Unidad de Control haya tomado conocimiento de los actos.</a:t>
            </a:r>
          </a:p>
          <a:p>
            <a:pPr marL="109728" indent="0" algn="just">
              <a:lnSpc>
                <a:spcPct val="150000"/>
              </a:lnSpc>
              <a:buNone/>
            </a:pPr>
            <a:r>
              <a:rPr lang="es-ES" sz="2800" dirty="0" smtClean="0"/>
              <a:t> Si el Alcalde no tomara medidas administrativas con el objeto de enmendar el acto representado, la Unidad de Control deberá remitir dicha información a la Contraloría General de la República</a:t>
            </a:r>
            <a:r>
              <a:rPr lang="es-ES" dirty="0" smtClean="0"/>
              <a:t>.</a:t>
            </a:r>
            <a:endParaRPr lang="es-ES" dirty="0"/>
          </a:p>
        </p:txBody>
      </p:sp>
    </p:spTree>
    <p:extLst>
      <p:ext uri="{BB962C8B-B14F-4D97-AF65-F5344CB8AC3E}">
        <p14:creationId xmlns:p14="http://schemas.microsoft.com/office/powerpoint/2010/main" val="4091716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1750"/>
                                        <p:tgtEl>
                                          <p:spTgt spid="3">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arn(inVertical)">
                                      <p:cBhvr>
                                        <p:cTn id="10" dur="175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Efectos del acto representado</a:t>
            </a:r>
            <a:endParaRPr lang="es-ES" dirty="0"/>
          </a:p>
        </p:txBody>
      </p:sp>
      <p:sp>
        <p:nvSpPr>
          <p:cNvPr id="3" name="2 Marcador de contenido"/>
          <p:cNvSpPr>
            <a:spLocks noGrp="1"/>
          </p:cNvSpPr>
          <p:nvPr>
            <p:ph idx="1"/>
          </p:nvPr>
        </p:nvSpPr>
        <p:spPr/>
        <p:txBody>
          <a:bodyPr/>
          <a:lstStyle/>
          <a:p>
            <a:endParaRPr lang="es-ES" dirty="0" smtClean="0"/>
          </a:p>
          <a:p>
            <a:pPr marL="0" indent="0">
              <a:buNone/>
            </a:pPr>
            <a:r>
              <a:rPr lang="es-ES" dirty="0" smtClean="0">
                <a:sym typeface="Wingdings" pitchFamily="2" charset="2"/>
              </a:rPr>
              <a:t> Los alcaldes  no podrán insistir en  la tramitación del acto representado, hasta no obtener un pronunciamiento escrito favorable  de la CGR</a:t>
            </a:r>
            <a:r>
              <a:rPr lang="es-ES" dirty="0" smtClean="0"/>
              <a:t> </a:t>
            </a:r>
            <a:endParaRPr lang="es-ES" dirty="0"/>
          </a:p>
        </p:txBody>
      </p:sp>
    </p:spTree>
    <p:extLst>
      <p:ext uri="{BB962C8B-B14F-4D97-AF65-F5344CB8AC3E}">
        <p14:creationId xmlns:p14="http://schemas.microsoft.com/office/powerpoint/2010/main" val="1668726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6" presetClass="emph" presetSubtype="0" fill="hold" grpId="1" nodeType="clickEffect">
                                  <p:stCondLst>
                                    <p:cond delay="0"/>
                                  </p:stCondLst>
                                  <p:childTnLst>
                                    <p:animScale>
                                      <p:cBhvr>
                                        <p:cTn id="24" dur="2000" fill="hold"/>
                                        <p:tgtEl>
                                          <p:spTgt spid="2"/>
                                        </p:tgtEl>
                                      </p:cBhvr>
                                      <p:by x="150000" y="150000"/>
                                    </p:animScale>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fade">
                                      <p:cBhvr>
                                        <p:cTn id="29" dur="500"/>
                                        <p:tgtEl>
                                          <p:spTgt spid="3">
                                            <p:txEl>
                                              <p:pRg st="1" end="1"/>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6" presetClass="exit" presetSubtype="0" fill="hold" grpId="2" nodeType="clickEffect">
                                  <p:stCondLst>
                                    <p:cond delay="0"/>
                                  </p:stCondLst>
                                  <p:childTnLst>
                                    <p:animEffect transition="out" filter="wipe(down)">
                                      <p:cBhvr>
                                        <p:cTn id="33" dur="180" accel="50000">
                                          <p:stCondLst>
                                            <p:cond delay="1820"/>
                                          </p:stCondLst>
                                        </p:cTn>
                                        <p:tgtEl>
                                          <p:spTgt spid="2"/>
                                        </p:tgtEl>
                                      </p:cBhvr>
                                    </p:animEffect>
                                    <p:anim calcmode="lin" valueType="num">
                                      <p:cBhvr>
                                        <p:cTn id="34" dur="1822" tmFilter="0,0; 0.14,0.31; 0.43,0.73; 0.71,0.91; 1.0,1.0">
                                          <p:stCondLst>
                                            <p:cond delay="0"/>
                                          </p:stCondLst>
                                        </p:cTn>
                                        <p:tgtEl>
                                          <p:spTgt spid="2"/>
                                        </p:tgtEl>
                                        <p:attrNameLst>
                                          <p:attrName>ppt_x</p:attrName>
                                        </p:attrNameLst>
                                      </p:cBhvr>
                                      <p:tavLst>
                                        <p:tav tm="0">
                                          <p:val>
                                            <p:strVal val="ppt_x"/>
                                          </p:val>
                                        </p:tav>
                                        <p:tav tm="100000">
                                          <p:val>
                                            <p:strVal val="#ppt_x+0.25"/>
                                          </p:val>
                                        </p:tav>
                                      </p:tavLst>
                                    </p:anim>
                                    <p:anim calcmode="lin" valueType="num">
                                      <p:cBhvr>
                                        <p:cTn id="35" dur="178">
                                          <p:stCondLst>
                                            <p:cond delay="1822"/>
                                          </p:stCondLst>
                                        </p:cTn>
                                        <p:tgtEl>
                                          <p:spTgt spid="2"/>
                                        </p:tgtEl>
                                        <p:attrNameLst>
                                          <p:attrName>ppt_x</p:attrName>
                                        </p:attrNameLst>
                                      </p:cBhvr>
                                      <p:tavLst>
                                        <p:tav tm="0">
                                          <p:val>
                                            <p:strVal val="ppt_x"/>
                                          </p:val>
                                        </p:tav>
                                        <p:tav tm="100000">
                                          <p:val>
                                            <p:strVal val="ppt_x"/>
                                          </p:val>
                                        </p:tav>
                                      </p:tavLst>
                                    </p:anim>
                                    <p:anim calcmode="lin" valueType="num">
                                      <p:cBhvr>
                                        <p:cTn id="36" dur="664" tmFilter="0.0,0.0;0.25,0.07;0.50,0.2;0.75,0.467;1.0,1.0">
                                          <p:stCondLst>
                                            <p:cond delay="0"/>
                                          </p:stCondLst>
                                        </p:cTn>
                                        <p:tgtEl>
                                          <p:spTgt spid="2"/>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37" dur="664" tmFilter="0, 0; 0.125,0.2665; 0.25,0.4; 0.375,0.465; 0.5,0.5;  0.625,0.535; 0.75,0.6; 0.875,0.7335; 1,1">
                                          <p:stCondLst>
                                            <p:cond delay="664"/>
                                          </p:stCondLst>
                                        </p:cTn>
                                        <p:tgtEl>
                                          <p:spTgt spid="2"/>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38" dur="332" tmFilter="0, 0; 0.125,0.2665; 0.25,0.4; 0.375,0.465; 0.5,0.5;  0.625,0.535; 0.75,0.6; 0.875,0.7335; 1,1">
                                          <p:stCondLst>
                                            <p:cond delay="1324"/>
                                          </p:stCondLst>
                                        </p:cTn>
                                        <p:tgtEl>
                                          <p:spTgt spid="2"/>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39" dur="164" tmFilter="0, 0; 0.125,0.2665; 0.25,0.4; 0.375,0.465; 0.5,0.5;  0.625,0.535; 0.75,0.6; 0.875,0.7335; 1,1">
                                          <p:stCondLst>
                                            <p:cond delay="1656"/>
                                          </p:stCondLst>
                                        </p:cTn>
                                        <p:tgtEl>
                                          <p:spTgt spid="2"/>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40" dur="180" accel="50000">
                                          <p:stCondLst>
                                            <p:cond delay="1820"/>
                                          </p:stCondLst>
                                        </p:cTn>
                                        <p:tgtEl>
                                          <p:spTgt spid="2"/>
                                        </p:tgtEl>
                                        <p:attrNameLst>
                                          <p:attrName>ppt_y</p:attrName>
                                        </p:attrNameLst>
                                      </p:cBhvr>
                                      <p:tavLst>
                                        <p:tav tm="0">
                                          <p:val>
                                            <p:strVal val="ppt_y"/>
                                          </p:val>
                                        </p:tav>
                                        <p:tav tm="100000">
                                          <p:val>
                                            <p:strVal val="ppt_y+ppt_h"/>
                                          </p:val>
                                        </p:tav>
                                      </p:tavLst>
                                    </p:anim>
                                    <p:animScale>
                                      <p:cBhvr>
                                        <p:cTn id="41" dur="26">
                                          <p:stCondLst>
                                            <p:cond delay="620"/>
                                          </p:stCondLst>
                                        </p:cTn>
                                        <p:tgtEl>
                                          <p:spTgt spid="2"/>
                                        </p:tgtEl>
                                      </p:cBhvr>
                                      <p:to x="100000" y="60000"/>
                                    </p:animScale>
                                    <p:animScale>
                                      <p:cBhvr>
                                        <p:cTn id="42" dur="166" decel="50000">
                                          <p:stCondLst>
                                            <p:cond delay="646"/>
                                          </p:stCondLst>
                                        </p:cTn>
                                        <p:tgtEl>
                                          <p:spTgt spid="2"/>
                                        </p:tgtEl>
                                      </p:cBhvr>
                                      <p:to x="100000" y="100000"/>
                                    </p:animScale>
                                    <p:animScale>
                                      <p:cBhvr>
                                        <p:cTn id="43" dur="26">
                                          <p:stCondLst>
                                            <p:cond delay="1312"/>
                                          </p:stCondLst>
                                        </p:cTn>
                                        <p:tgtEl>
                                          <p:spTgt spid="2"/>
                                        </p:tgtEl>
                                      </p:cBhvr>
                                      <p:to x="100000" y="80000"/>
                                    </p:animScale>
                                    <p:animScale>
                                      <p:cBhvr>
                                        <p:cTn id="44" dur="166" decel="50000">
                                          <p:stCondLst>
                                            <p:cond delay="1338"/>
                                          </p:stCondLst>
                                        </p:cTn>
                                        <p:tgtEl>
                                          <p:spTgt spid="2"/>
                                        </p:tgtEl>
                                      </p:cBhvr>
                                      <p:to x="100000" y="100000"/>
                                    </p:animScale>
                                    <p:animScale>
                                      <p:cBhvr>
                                        <p:cTn id="45" dur="26">
                                          <p:stCondLst>
                                            <p:cond delay="1642"/>
                                          </p:stCondLst>
                                        </p:cTn>
                                        <p:tgtEl>
                                          <p:spTgt spid="2"/>
                                        </p:tgtEl>
                                      </p:cBhvr>
                                      <p:to x="100000" y="90000"/>
                                    </p:animScale>
                                    <p:animScale>
                                      <p:cBhvr>
                                        <p:cTn id="46" dur="166" decel="50000">
                                          <p:stCondLst>
                                            <p:cond delay="1668"/>
                                          </p:stCondLst>
                                        </p:cTn>
                                        <p:tgtEl>
                                          <p:spTgt spid="2"/>
                                        </p:tgtEl>
                                      </p:cBhvr>
                                      <p:to x="100000" y="100000"/>
                                    </p:animScale>
                                    <p:animScale>
                                      <p:cBhvr>
                                        <p:cTn id="47" dur="26">
                                          <p:stCondLst>
                                            <p:cond delay="1808"/>
                                          </p:stCondLst>
                                        </p:cTn>
                                        <p:tgtEl>
                                          <p:spTgt spid="2"/>
                                        </p:tgtEl>
                                      </p:cBhvr>
                                      <p:to x="100000" y="95000"/>
                                    </p:animScale>
                                    <p:animScale>
                                      <p:cBhvr>
                                        <p:cTn id="48" dur="166" decel="50000">
                                          <p:stCondLst>
                                            <p:cond delay="1834"/>
                                          </p:stCondLst>
                                        </p:cTn>
                                        <p:tgtEl>
                                          <p:spTgt spid="2"/>
                                        </p:tgtEl>
                                      </p:cBhvr>
                                      <p:to x="100000" y="100000"/>
                                    </p:animScale>
                                    <p:set>
                                      <p:cBhvr>
                                        <p:cTn id="49" dur="1" fill="hold">
                                          <p:stCondLst>
                                            <p:cond delay="1999"/>
                                          </p:stCondLst>
                                        </p:cTn>
                                        <p:tgtEl>
                                          <p:spTgt spid="2"/>
                                        </p:tgtEl>
                                        <p:attrNameLst>
                                          <p:attrName>style.visibility</p:attrName>
                                        </p:attrNameLst>
                                      </p:cBhvr>
                                      <p:to>
                                        <p:strVal val="hidden"/>
                                      </p:to>
                                    </p:set>
                                  </p:childTnLst>
                                </p:cTn>
                              </p:par>
                            </p:childTnLst>
                          </p:cTn>
                        </p:par>
                      </p:childTnLst>
                    </p:cTn>
                  </p:par>
                  <p:par>
                    <p:cTn id="50" fill="hold">
                      <p:stCondLst>
                        <p:cond delay="indefinite"/>
                      </p:stCondLst>
                      <p:childTnLst>
                        <p:par>
                          <p:cTn id="51" fill="hold">
                            <p:stCondLst>
                              <p:cond delay="0"/>
                            </p:stCondLst>
                            <p:childTnLst>
                              <p:par>
                                <p:cTn id="52" presetID="1" presetClass="exit" presetSubtype="0" fill="hold" nodeType="clickEffect">
                                  <p:stCondLst>
                                    <p:cond delay="0"/>
                                  </p:stCondLst>
                                  <p:childTnLst>
                                    <p:set>
                                      <p:cBhvr>
                                        <p:cTn id="53" dur="1" fill="hold">
                                          <p:stCondLst>
                                            <p:cond delay="0"/>
                                          </p:stCondLst>
                                        </p:cTn>
                                        <p:tgtEl>
                                          <p:spTgt spid="3">
                                            <p:txEl>
                                              <p:pRg st="1" end="1"/>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 grpId="2"/>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Responsabilidad delas Ucis</a:t>
            </a:r>
            <a:endParaRPr lang="es-ES" dirty="0"/>
          </a:p>
        </p:txBody>
      </p:sp>
      <p:sp>
        <p:nvSpPr>
          <p:cNvPr id="3" name="2 Marcador de contenido"/>
          <p:cNvSpPr>
            <a:spLocks noGrp="1"/>
          </p:cNvSpPr>
          <p:nvPr>
            <p:ph idx="1"/>
          </p:nvPr>
        </p:nvSpPr>
        <p:spPr>
          <a:xfrm>
            <a:off x="611560" y="1700808"/>
            <a:ext cx="8229600" cy="4525963"/>
          </a:xfrm>
        </p:spPr>
        <p:txBody>
          <a:bodyPr>
            <a:normAutofit fontScale="92500"/>
          </a:bodyPr>
          <a:lstStyle/>
          <a:p>
            <a:pPr marL="0" indent="0">
              <a:buNone/>
            </a:pPr>
            <a:r>
              <a:rPr lang="es-ES" dirty="0" smtClean="0"/>
              <a:t>Las infracciones que cometa  la unidad de control en el ejercicio  de la función que le asigna al citado art. 29, letra  c) derivadas del incumplimiento del instructivo y de las normas regulatorias, DARAN LUGAR A RESPONSABILIDAD.</a:t>
            </a:r>
          </a:p>
          <a:p>
            <a:endParaRPr lang="es-ES" dirty="0"/>
          </a:p>
          <a:p>
            <a:pPr marL="0" indent="0">
              <a:buNone/>
            </a:pPr>
            <a:r>
              <a:rPr lang="es-ES" dirty="0" smtClean="0"/>
              <a:t>La función debe ser ejercida con  la debida </a:t>
            </a:r>
            <a:r>
              <a:rPr lang="es-ES" u="sng" dirty="0" smtClean="0"/>
              <a:t>prudencia y responsabilidad</a:t>
            </a:r>
            <a:r>
              <a:rPr lang="es-ES" dirty="0" smtClean="0"/>
              <a:t>, y pleno respecto a los principios  de responsabilidad, eficiencia y eficacia. </a:t>
            </a:r>
            <a:endParaRPr lang="es-ES" dirty="0"/>
          </a:p>
        </p:txBody>
      </p:sp>
    </p:spTree>
    <p:extLst>
      <p:ext uri="{BB962C8B-B14F-4D97-AF65-F5344CB8AC3E}">
        <p14:creationId xmlns:p14="http://schemas.microsoft.com/office/powerpoint/2010/main" val="4037342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2" presetClass="exit" presetSubtype="4" fill="hold" nodeType="clickEffect">
                                  <p:stCondLst>
                                    <p:cond delay="0"/>
                                  </p:stCondLst>
                                  <p:childTnLst>
                                    <p:animEffect transition="out" filter="wipe(down)">
                                      <p:cBhvr>
                                        <p:cTn id="24" dur="500"/>
                                        <p:tgtEl>
                                          <p:spTgt spid="3">
                                            <p:txEl>
                                              <p:pRg st="0" end="0"/>
                                            </p:txEl>
                                          </p:spTgt>
                                        </p:tgtEl>
                                      </p:cBhvr>
                                    </p:animEffect>
                                    <p:set>
                                      <p:cBhvr>
                                        <p:cTn id="25"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22" presetClass="exit" presetSubtype="4" fill="hold" nodeType="clickEffect">
                                  <p:stCondLst>
                                    <p:cond delay="0"/>
                                  </p:stCondLst>
                                  <p:childTnLst>
                                    <p:animEffect transition="out" filter="wipe(down)">
                                      <p:cBhvr>
                                        <p:cTn id="29" dur="500"/>
                                        <p:tgtEl>
                                          <p:spTgt spid="3">
                                            <p:txEl>
                                              <p:pRg st="2" end="2"/>
                                            </p:txEl>
                                          </p:spTgt>
                                        </p:tgtEl>
                                      </p:cBhvr>
                                    </p:animEffect>
                                    <p:set>
                                      <p:cBhvr>
                                        <p:cTn id="30" dur="1" fill="hold">
                                          <p:stCondLst>
                                            <p:cond delay="499"/>
                                          </p:stCondLst>
                                        </p:cTn>
                                        <p:tgtEl>
                                          <p:spTgt spid="3">
                                            <p:txEl>
                                              <p:pRg st="2" end="2"/>
                                            </p:txEl>
                                          </p:spTgt>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45" presetClass="exit" presetSubtype="0" fill="hold" grpId="1" nodeType="clickEffect">
                                  <p:stCondLst>
                                    <p:cond delay="0"/>
                                  </p:stCondLst>
                                  <p:childTnLst>
                                    <p:animEffect transition="out" filter="fade">
                                      <p:cBhvr>
                                        <p:cTn id="34" dur="2000"/>
                                        <p:tgtEl>
                                          <p:spTgt spid="2"/>
                                        </p:tgtEl>
                                      </p:cBhvr>
                                    </p:animEffect>
                                    <p:anim calcmode="lin" valueType="num">
                                      <p:cBhvr>
                                        <p:cTn id="35" dur="2000"/>
                                        <p:tgtEl>
                                          <p:spTgt spid="2"/>
                                        </p:tgtEl>
                                        <p:attrNameLst>
                                          <p:attrName>ppt_w</p:attrName>
                                        </p:attrNameLst>
                                      </p:cBhvr>
                                      <p:tavLst>
                                        <p:tav tm="0">
                                          <p:val>
                                            <p:strVal val="ppt_w"/>
                                          </p:val>
                                        </p:tav>
                                        <p:tav tm="5000">
                                          <p:val>
                                            <p:strVal val="0.92*ppt_w"/>
                                          </p:val>
                                        </p:tav>
                                        <p:tav tm="10000">
                                          <p:val>
                                            <p:strVal val="0.71*ppt_w"/>
                                          </p:val>
                                        </p:tav>
                                        <p:tav tm="15000">
                                          <p:val>
                                            <p:strVal val="0.38*ppt_w"/>
                                          </p:val>
                                        </p:tav>
                                        <p:tav tm="20000">
                                          <p:val>
                                            <p:fltVal val="0"/>
                                          </p:val>
                                        </p:tav>
                                        <p:tav tm="25000">
                                          <p:val>
                                            <p:strVal val="-0.38*ppt_w"/>
                                          </p:val>
                                        </p:tav>
                                        <p:tav tm="30000">
                                          <p:val>
                                            <p:strVal val="-0.71*ppt_w"/>
                                          </p:val>
                                        </p:tav>
                                        <p:tav tm="35000">
                                          <p:val>
                                            <p:strVal val="-0.92*ppt_w"/>
                                          </p:val>
                                        </p:tav>
                                        <p:tav tm="40000">
                                          <p:val>
                                            <p:strVal val="-ppt_w"/>
                                          </p:val>
                                        </p:tav>
                                        <p:tav tm="45000">
                                          <p:val>
                                            <p:strVal val="-0.92*ppt_w"/>
                                          </p:val>
                                        </p:tav>
                                        <p:tav tm="50000">
                                          <p:val>
                                            <p:strVal val="-0.71*ppt_w"/>
                                          </p:val>
                                        </p:tav>
                                        <p:tav tm="55000">
                                          <p:val>
                                            <p:strVal val="-0.38*ppt_w"/>
                                          </p:val>
                                        </p:tav>
                                        <p:tav tm="60000">
                                          <p:val>
                                            <p:fltVal val="0"/>
                                          </p:val>
                                        </p:tav>
                                        <p:tav tm="65000">
                                          <p:val>
                                            <p:strVal val="0.38*ppt_w"/>
                                          </p:val>
                                        </p:tav>
                                        <p:tav tm="70000">
                                          <p:val>
                                            <p:strVal val="0.71*ppt_w"/>
                                          </p:val>
                                        </p:tav>
                                        <p:tav tm="75000">
                                          <p:val>
                                            <p:strVal val="0.92*ppt_w"/>
                                          </p:val>
                                        </p:tav>
                                        <p:tav tm="80000">
                                          <p:val>
                                            <p:strVal val="ppt_w"/>
                                          </p:val>
                                        </p:tav>
                                        <p:tav tm="85000">
                                          <p:val>
                                            <p:strVal val="0.92*ppt_w"/>
                                          </p:val>
                                        </p:tav>
                                        <p:tav tm="90000">
                                          <p:val>
                                            <p:strVal val="0.71*ppt_w"/>
                                          </p:val>
                                        </p:tav>
                                        <p:tav tm="95000">
                                          <p:val>
                                            <p:strVal val="0.38*ppt_w"/>
                                          </p:val>
                                        </p:tav>
                                        <p:tav tm="100000">
                                          <p:val>
                                            <p:fltVal val="0"/>
                                          </p:val>
                                        </p:tav>
                                      </p:tavLst>
                                    </p:anim>
                                    <p:anim calcmode="lin" valueType="num">
                                      <p:cBhvr>
                                        <p:cTn id="36" dur="2000"/>
                                        <p:tgtEl>
                                          <p:spTgt spid="2"/>
                                        </p:tgtEl>
                                        <p:attrNameLst>
                                          <p:attrName>ppt_h</p:attrName>
                                        </p:attrNameLst>
                                      </p:cBhvr>
                                      <p:tavLst>
                                        <p:tav tm="0">
                                          <p:val>
                                            <p:strVal val="ppt_h"/>
                                          </p:val>
                                        </p:tav>
                                        <p:tav tm="100000">
                                          <p:val>
                                            <p:strVal val="ppt_h"/>
                                          </p:val>
                                        </p:tav>
                                      </p:tavLst>
                                    </p:anim>
                                    <p:set>
                                      <p:cBhvr>
                                        <p:cTn id="37" dur="1" fill="hold">
                                          <p:stCondLst>
                                            <p:cond delay="1999"/>
                                          </p:stCondLst>
                                        </p:cTn>
                                        <p:tgtEl>
                                          <p:spTgt spid="2"/>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26" presetClass="exit" presetSubtype="0" fill="hold" grpId="2" nodeType="clickEffect">
                                  <p:stCondLst>
                                    <p:cond delay="0"/>
                                  </p:stCondLst>
                                  <p:childTnLst>
                                    <p:animEffect transition="out" filter="wipe(down)">
                                      <p:cBhvr>
                                        <p:cTn id="41" dur="180" accel="50000">
                                          <p:stCondLst>
                                            <p:cond delay="1820"/>
                                          </p:stCondLst>
                                        </p:cTn>
                                        <p:tgtEl>
                                          <p:spTgt spid="2"/>
                                        </p:tgtEl>
                                      </p:cBhvr>
                                    </p:animEffect>
                                    <p:anim calcmode="lin" valueType="num">
                                      <p:cBhvr>
                                        <p:cTn id="42" dur="1822" tmFilter="0,0; 0.14,0.31; 0.43,0.73; 0.71,0.91; 1.0,1.0">
                                          <p:stCondLst>
                                            <p:cond delay="0"/>
                                          </p:stCondLst>
                                        </p:cTn>
                                        <p:tgtEl>
                                          <p:spTgt spid="2"/>
                                        </p:tgtEl>
                                        <p:attrNameLst>
                                          <p:attrName>ppt_x</p:attrName>
                                        </p:attrNameLst>
                                      </p:cBhvr>
                                      <p:tavLst>
                                        <p:tav tm="0">
                                          <p:val>
                                            <p:strVal val="ppt_x"/>
                                          </p:val>
                                        </p:tav>
                                        <p:tav tm="100000">
                                          <p:val>
                                            <p:strVal val="#ppt_x+0.25"/>
                                          </p:val>
                                        </p:tav>
                                      </p:tavLst>
                                    </p:anim>
                                    <p:anim calcmode="lin" valueType="num">
                                      <p:cBhvr>
                                        <p:cTn id="43" dur="178">
                                          <p:stCondLst>
                                            <p:cond delay="1822"/>
                                          </p:stCondLst>
                                        </p:cTn>
                                        <p:tgtEl>
                                          <p:spTgt spid="2"/>
                                        </p:tgtEl>
                                        <p:attrNameLst>
                                          <p:attrName>ppt_x</p:attrName>
                                        </p:attrNameLst>
                                      </p:cBhvr>
                                      <p:tavLst>
                                        <p:tav tm="0">
                                          <p:val>
                                            <p:strVal val="ppt_x"/>
                                          </p:val>
                                        </p:tav>
                                        <p:tav tm="100000">
                                          <p:val>
                                            <p:strVal val="ppt_x"/>
                                          </p:val>
                                        </p:tav>
                                      </p:tavLst>
                                    </p:anim>
                                    <p:anim calcmode="lin" valueType="num">
                                      <p:cBhvr>
                                        <p:cTn id="44" dur="664" tmFilter="0.0,0.0;0.25,0.07;0.50,0.2;0.75,0.467;1.0,1.0">
                                          <p:stCondLst>
                                            <p:cond delay="0"/>
                                          </p:stCondLst>
                                        </p:cTn>
                                        <p:tgtEl>
                                          <p:spTgt spid="2"/>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45" dur="664" tmFilter="0, 0; 0.125,0.2665; 0.25,0.4; 0.375,0.465; 0.5,0.5;  0.625,0.535; 0.75,0.6; 0.875,0.7335; 1,1">
                                          <p:stCondLst>
                                            <p:cond delay="664"/>
                                          </p:stCondLst>
                                        </p:cTn>
                                        <p:tgtEl>
                                          <p:spTgt spid="2"/>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46" dur="332" tmFilter="0, 0; 0.125,0.2665; 0.25,0.4; 0.375,0.465; 0.5,0.5;  0.625,0.535; 0.75,0.6; 0.875,0.7335; 1,1">
                                          <p:stCondLst>
                                            <p:cond delay="1324"/>
                                          </p:stCondLst>
                                        </p:cTn>
                                        <p:tgtEl>
                                          <p:spTgt spid="2"/>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47" dur="164" tmFilter="0, 0; 0.125,0.2665; 0.25,0.4; 0.375,0.465; 0.5,0.5;  0.625,0.535; 0.75,0.6; 0.875,0.7335; 1,1">
                                          <p:stCondLst>
                                            <p:cond delay="1656"/>
                                          </p:stCondLst>
                                        </p:cTn>
                                        <p:tgtEl>
                                          <p:spTgt spid="2"/>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48" dur="180" accel="50000">
                                          <p:stCondLst>
                                            <p:cond delay="1820"/>
                                          </p:stCondLst>
                                        </p:cTn>
                                        <p:tgtEl>
                                          <p:spTgt spid="2"/>
                                        </p:tgtEl>
                                        <p:attrNameLst>
                                          <p:attrName>ppt_y</p:attrName>
                                        </p:attrNameLst>
                                      </p:cBhvr>
                                      <p:tavLst>
                                        <p:tav tm="0">
                                          <p:val>
                                            <p:strVal val="ppt_y"/>
                                          </p:val>
                                        </p:tav>
                                        <p:tav tm="100000">
                                          <p:val>
                                            <p:strVal val="ppt_y+ppt_h"/>
                                          </p:val>
                                        </p:tav>
                                      </p:tavLst>
                                    </p:anim>
                                    <p:animScale>
                                      <p:cBhvr>
                                        <p:cTn id="49" dur="26">
                                          <p:stCondLst>
                                            <p:cond delay="620"/>
                                          </p:stCondLst>
                                        </p:cTn>
                                        <p:tgtEl>
                                          <p:spTgt spid="2"/>
                                        </p:tgtEl>
                                      </p:cBhvr>
                                      <p:to x="100000" y="60000"/>
                                    </p:animScale>
                                    <p:animScale>
                                      <p:cBhvr>
                                        <p:cTn id="50" dur="166" decel="50000">
                                          <p:stCondLst>
                                            <p:cond delay="646"/>
                                          </p:stCondLst>
                                        </p:cTn>
                                        <p:tgtEl>
                                          <p:spTgt spid="2"/>
                                        </p:tgtEl>
                                      </p:cBhvr>
                                      <p:to x="100000" y="100000"/>
                                    </p:animScale>
                                    <p:animScale>
                                      <p:cBhvr>
                                        <p:cTn id="51" dur="26">
                                          <p:stCondLst>
                                            <p:cond delay="1312"/>
                                          </p:stCondLst>
                                        </p:cTn>
                                        <p:tgtEl>
                                          <p:spTgt spid="2"/>
                                        </p:tgtEl>
                                      </p:cBhvr>
                                      <p:to x="100000" y="80000"/>
                                    </p:animScale>
                                    <p:animScale>
                                      <p:cBhvr>
                                        <p:cTn id="52" dur="166" decel="50000">
                                          <p:stCondLst>
                                            <p:cond delay="1338"/>
                                          </p:stCondLst>
                                        </p:cTn>
                                        <p:tgtEl>
                                          <p:spTgt spid="2"/>
                                        </p:tgtEl>
                                      </p:cBhvr>
                                      <p:to x="100000" y="100000"/>
                                    </p:animScale>
                                    <p:animScale>
                                      <p:cBhvr>
                                        <p:cTn id="53" dur="26">
                                          <p:stCondLst>
                                            <p:cond delay="1642"/>
                                          </p:stCondLst>
                                        </p:cTn>
                                        <p:tgtEl>
                                          <p:spTgt spid="2"/>
                                        </p:tgtEl>
                                      </p:cBhvr>
                                      <p:to x="100000" y="90000"/>
                                    </p:animScale>
                                    <p:animScale>
                                      <p:cBhvr>
                                        <p:cTn id="54" dur="166" decel="50000">
                                          <p:stCondLst>
                                            <p:cond delay="1668"/>
                                          </p:stCondLst>
                                        </p:cTn>
                                        <p:tgtEl>
                                          <p:spTgt spid="2"/>
                                        </p:tgtEl>
                                      </p:cBhvr>
                                      <p:to x="100000" y="100000"/>
                                    </p:animScale>
                                    <p:animScale>
                                      <p:cBhvr>
                                        <p:cTn id="55" dur="26">
                                          <p:stCondLst>
                                            <p:cond delay="1808"/>
                                          </p:stCondLst>
                                        </p:cTn>
                                        <p:tgtEl>
                                          <p:spTgt spid="2"/>
                                        </p:tgtEl>
                                      </p:cBhvr>
                                      <p:to x="100000" y="95000"/>
                                    </p:animScale>
                                    <p:animScale>
                                      <p:cBhvr>
                                        <p:cTn id="56" dur="166" decel="50000">
                                          <p:stCondLst>
                                            <p:cond delay="1834"/>
                                          </p:stCondLst>
                                        </p:cTn>
                                        <p:tgtEl>
                                          <p:spTgt spid="2"/>
                                        </p:tgtEl>
                                      </p:cBhvr>
                                      <p:to x="100000" y="100000"/>
                                    </p:animScale>
                                    <p:set>
                                      <p:cBhvr>
                                        <p:cTn id="57" dur="1" fill="hold">
                                          <p:stCondLst>
                                            <p:cond delay="19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 grpId="2"/>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ES"/>
          </a:p>
        </p:txBody>
      </p:sp>
      <p:sp>
        <p:nvSpPr>
          <p:cNvPr id="3" name="2 Marcador de contenido"/>
          <p:cNvSpPr>
            <a:spLocks noGrp="1"/>
          </p:cNvSpPr>
          <p:nvPr>
            <p:ph idx="1"/>
          </p:nvPr>
        </p:nvSpPr>
        <p:spPr/>
        <p:txBody>
          <a:bodyPr/>
          <a:lstStyle/>
          <a:p>
            <a:endParaRPr lang="es-ES" dirty="0" smtClean="0"/>
          </a:p>
          <a:p>
            <a:endParaRPr lang="es-ES" dirty="0"/>
          </a:p>
          <a:p>
            <a:pPr marL="0" indent="0">
              <a:buNone/>
            </a:pPr>
            <a:r>
              <a:rPr lang="es-ES" dirty="0" smtClean="0"/>
              <a:t>                 </a:t>
            </a:r>
            <a:r>
              <a:rPr lang="es-ES" sz="6000" dirty="0" smtClean="0"/>
              <a:t>Muchas  gracias.¡¡¡¡¡</a:t>
            </a:r>
            <a:endParaRPr lang="es-ES" sz="6000" dirty="0"/>
          </a:p>
        </p:txBody>
      </p:sp>
    </p:spTree>
    <p:extLst>
      <p:ext uri="{BB962C8B-B14F-4D97-AF65-F5344CB8AC3E}">
        <p14:creationId xmlns:p14="http://schemas.microsoft.com/office/powerpoint/2010/main" val="1686164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mph" presetSubtype="0" fill="hold" grpId="0" nodeType="clickEffect">
                                  <p:stCondLst>
                                    <p:cond delay="0"/>
                                  </p:stCondLst>
                                  <p:childTnLst>
                                    <p:animRot by="21600000">
                                      <p:cBhvr>
                                        <p:cTn id="12" dur="2000" fill="hold"/>
                                        <p:tgtEl>
                                          <p:spTgt spid="3">
                                            <p:txEl>
                                              <p:pRg st="2" end="2"/>
                                            </p:txEl>
                                          </p:spTgt>
                                        </p:tgtEl>
                                        <p:attrNameLst>
                                          <p:attrName>r</p:attrName>
                                        </p:attrNameLst>
                                      </p:cBhvr>
                                    </p:animRot>
                                  </p:childTnLst>
                                </p:cTn>
                              </p:par>
                            </p:childTnLst>
                          </p:cTn>
                        </p:par>
                      </p:childTnLst>
                    </p:cTn>
                  </p:par>
                  <p:par>
                    <p:cTn id="13" fill="hold">
                      <p:stCondLst>
                        <p:cond delay="indefinite"/>
                      </p:stCondLst>
                      <p:childTnLst>
                        <p:par>
                          <p:cTn id="14" fill="hold">
                            <p:stCondLst>
                              <p:cond delay="0"/>
                            </p:stCondLst>
                            <p:childTnLst>
                              <p:par>
                                <p:cTn id="15" presetID="42" presetClass="exit" presetSubtype="0" fill="hold" grpId="1" nodeType="clickEffect">
                                  <p:stCondLst>
                                    <p:cond delay="0"/>
                                  </p:stCondLst>
                                  <p:childTnLst>
                                    <p:animEffect transition="out" filter="fade">
                                      <p:cBhvr>
                                        <p:cTn id="16" dur="1000"/>
                                        <p:tgtEl>
                                          <p:spTgt spid="3">
                                            <p:txEl>
                                              <p:pRg st="2" end="2"/>
                                            </p:txEl>
                                          </p:spTgt>
                                        </p:tgtEl>
                                      </p:cBhvr>
                                    </p:animEffect>
                                    <p:anim calcmode="lin" valueType="num">
                                      <p:cBhvr>
                                        <p:cTn id="17" dur="1000"/>
                                        <p:tgtEl>
                                          <p:spTgt spid="3">
                                            <p:txEl>
                                              <p:pRg st="2" end="2"/>
                                            </p:txEl>
                                          </p:spTgt>
                                        </p:tgtEl>
                                        <p:attrNameLst>
                                          <p:attrName>ppt_x</p:attrName>
                                        </p:attrNameLst>
                                      </p:cBhvr>
                                      <p:tavLst>
                                        <p:tav tm="0">
                                          <p:val>
                                            <p:strVal val="ppt_x"/>
                                          </p:val>
                                        </p:tav>
                                        <p:tav tm="100000">
                                          <p:val>
                                            <p:strVal val="ppt_x"/>
                                          </p:val>
                                        </p:tav>
                                      </p:tavLst>
                                    </p:anim>
                                    <p:anim calcmode="lin" valueType="num">
                                      <p:cBhvr>
                                        <p:cTn id="18" dur="1000"/>
                                        <p:tgtEl>
                                          <p:spTgt spid="3">
                                            <p:txEl>
                                              <p:pRg st="2" end="2"/>
                                            </p:txEl>
                                          </p:spTgt>
                                        </p:tgtEl>
                                        <p:attrNameLst>
                                          <p:attrName>ppt_y</p:attrName>
                                        </p:attrNameLst>
                                      </p:cBhvr>
                                      <p:tavLst>
                                        <p:tav tm="0">
                                          <p:val>
                                            <p:strVal val="ppt_y"/>
                                          </p:val>
                                        </p:tav>
                                        <p:tav tm="100000">
                                          <p:val>
                                            <p:strVal val="ppt_y+.1"/>
                                          </p:val>
                                        </p:tav>
                                      </p:tavLst>
                                    </p:anim>
                                    <p:set>
                                      <p:cBhvr>
                                        <p:cTn id="19" dur="1" fill="hold">
                                          <p:stCondLst>
                                            <p:cond delay="999"/>
                                          </p:stCondLst>
                                        </p:cTn>
                                        <p:tgtEl>
                                          <p:spTgt spid="3">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endParaRPr lang="es-ES"/>
          </a:p>
        </p:txBody>
      </p:sp>
      <p:sp>
        <p:nvSpPr>
          <p:cNvPr id="2" name="1 Marcador de contenido"/>
          <p:cNvSpPr>
            <a:spLocks noGrp="1"/>
          </p:cNvSpPr>
          <p:nvPr>
            <p:ph idx="1"/>
          </p:nvPr>
        </p:nvSpPr>
        <p:spPr/>
        <p:txBody>
          <a:bodyPr>
            <a:normAutofit/>
          </a:bodyPr>
          <a:lstStyle/>
          <a:p>
            <a:pPr marL="0" indent="0" algn="just">
              <a:buNone/>
            </a:pPr>
            <a:r>
              <a:rPr lang="es-MX" sz="2800" b="1" dirty="0" smtClean="0"/>
              <a:t>d)Colaborar </a:t>
            </a:r>
            <a:r>
              <a:rPr lang="es-MX" sz="2800" b="1" dirty="0"/>
              <a:t>directamente con el concejo para el ejercicio </a:t>
            </a:r>
            <a:r>
              <a:rPr lang="es-MX" sz="2800" b="1" dirty="0" smtClean="0"/>
              <a:t>de sus </a:t>
            </a:r>
            <a:r>
              <a:rPr lang="es-MX" sz="2800" b="1" dirty="0"/>
              <a:t>funciones fiscalizadoras</a:t>
            </a:r>
            <a:r>
              <a:rPr lang="es-MX" sz="2800" b="1" dirty="0" smtClean="0"/>
              <a:t>.</a:t>
            </a:r>
          </a:p>
          <a:p>
            <a:pPr algn="just"/>
            <a:endParaRPr lang="es-MX" sz="2800" dirty="0"/>
          </a:p>
          <a:p>
            <a:pPr marL="0" indent="0" algn="just">
              <a:buNone/>
            </a:pPr>
            <a:r>
              <a:rPr lang="es-MX" sz="2800" dirty="0" smtClean="0"/>
              <a:t>Se traduce en que trimestralmente debe: </a:t>
            </a:r>
          </a:p>
          <a:p>
            <a:pPr algn="just">
              <a:buFont typeface="Wingdings" pitchFamily="2" charset="2"/>
              <a:buChar char="q"/>
            </a:pPr>
            <a:r>
              <a:rPr lang="es-MX" sz="2800" dirty="0" smtClean="0"/>
              <a:t>-emitir  informe </a:t>
            </a:r>
            <a:r>
              <a:rPr lang="es-MX" sz="2800" dirty="0"/>
              <a:t>acerca del estado </a:t>
            </a:r>
            <a:r>
              <a:rPr lang="es-MX" sz="2800" dirty="0" smtClean="0"/>
              <a:t>de </a:t>
            </a:r>
            <a:r>
              <a:rPr lang="es-MX" sz="2800" dirty="0"/>
              <a:t>avance del ejercicio programático </a:t>
            </a:r>
            <a:r>
              <a:rPr lang="es-MX" sz="2800" dirty="0" smtClean="0"/>
              <a:t>presupuestario.</a:t>
            </a:r>
          </a:p>
          <a:p>
            <a:pPr algn="just">
              <a:buFont typeface="Wingdings" pitchFamily="2" charset="2"/>
              <a:buChar char="q"/>
            </a:pPr>
            <a:endParaRPr lang="es-MX" sz="2800" dirty="0" smtClean="0"/>
          </a:p>
          <a:p>
            <a:pPr algn="just"/>
            <a:endParaRPr lang="es-ES" dirty="0"/>
          </a:p>
        </p:txBody>
      </p:sp>
    </p:spTree>
    <p:extLst>
      <p:ext uri="{BB962C8B-B14F-4D97-AF65-F5344CB8AC3E}">
        <p14:creationId xmlns:p14="http://schemas.microsoft.com/office/powerpoint/2010/main" val="3191131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 calcmode="lin" valueType="num">
                                      <p:cBhvr additive="base">
                                        <p:cTn id="7"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 calcmode="lin" valueType="num">
                                      <p:cBhvr additive="base">
                                        <p:cTn id="13"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1" presetClass="exit" presetSubtype="1" fill="hold" nodeType="clickEffect">
                                  <p:stCondLst>
                                    <p:cond delay="0"/>
                                  </p:stCondLst>
                                  <p:childTnLst>
                                    <p:animEffect transition="out" filter="wheel(1)">
                                      <p:cBhvr>
                                        <p:cTn id="18" dur="2000"/>
                                        <p:tgtEl>
                                          <p:spTgt spid="2">
                                            <p:txEl>
                                              <p:pRg st="0" end="0"/>
                                            </p:txEl>
                                          </p:spTgt>
                                        </p:tgtEl>
                                      </p:cBhvr>
                                    </p:animEffect>
                                    <p:set>
                                      <p:cBhvr>
                                        <p:cTn id="19" dur="1" fill="hold">
                                          <p:stCondLst>
                                            <p:cond delay="1999"/>
                                          </p:stCondLst>
                                        </p:cTn>
                                        <p:tgtEl>
                                          <p:spTgt spid="2">
                                            <p:txEl>
                                              <p:pRg st="0" end="0"/>
                                            </p:txEl>
                                          </p:spTgt>
                                        </p:tgtEl>
                                        <p:attrNameLst>
                                          <p:attrName>style.visibility</p:attrName>
                                        </p:attrNameLst>
                                      </p:cBhvr>
                                      <p:to>
                                        <p:strVal val="hidden"/>
                                      </p:to>
                                    </p:set>
                                  </p:childTnLst>
                                </p:cTn>
                              </p:par>
                              <p:par>
                                <p:cTn id="20" presetID="21" presetClass="exit" presetSubtype="1" fill="hold" nodeType="withEffect">
                                  <p:stCondLst>
                                    <p:cond delay="0"/>
                                  </p:stCondLst>
                                  <p:childTnLst>
                                    <p:animEffect transition="out" filter="wheel(1)">
                                      <p:cBhvr>
                                        <p:cTn id="21" dur="2000"/>
                                        <p:tgtEl>
                                          <p:spTgt spid="2">
                                            <p:txEl>
                                              <p:pRg st="2" end="2"/>
                                            </p:txEl>
                                          </p:spTgt>
                                        </p:tgtEl>
                                      </p:cBhvr>
                                    </p:animEffect>
                                    <p:set>
                                      <p:cBhvr>
                                        <p:cTn id="22" dur="1" fill="hold">
                                          <p:stCondLst>
                                            <p:cond delay="1999"/>
                                          </p:stCondLst>
                                        </p:cTn>
                                        <p:tgtEl>
                                          <p:spTgt spid="2">
                                            <p:txEl>
                                              <p:pRg st="2" end="2"/>
                                            </p:txEl>
                                          </p:spTgt>
                                        </p:tgtEl>
                                        <p:attrNameLst>
                                          <p:attrName>style.visibility</p:attrName>
                                        </p:attrNameLst>
                                      </p:cBhvr>
                                      <p:to>
                                        <p:strVal val="hidden"/>
                                      </p:to>
                                    </p:set>
                                  </p:childTnLst>
                                </p:cTn>
                              </p:par>
                              <p:par>
                                <p:cTn id="23" presetID="21" presetClass="exit" presetSubtype="1" fill="hold" nodeType="withEffect">
                                  <p:stCondLst>
                                    <p:cond delay="0"/>
                                  </p:stCondLst>
                                  <p:childTnLst>
                                    <p:animEffect transition="out" filter="wheel(1)">
                                      <p:cBhvr>
                                        <p:cTn id="24" dur="2000"/>
                                        <p:tgtEl>
                                          <p:spTgt spid="2">
                                            <p:txEl>
                                              <p:pRg st="3" end="3"/>
                                            </p:txEl>
                                          </p:spTgt>
                                        </p:tgtEl>
                                      </p:cBhvr>
                                    </p:animEffect>
                                    <p:set>
                                      <p:cBhvr>
                                        <p:cTn id="25" dur="1" fill="hold">
                                          <p:stCondLst>
                                            <p:cond delay="1999"/>
                                          </p:stCondLst>
                                        </p:cTn>
                                        <p:tgtEl>
                                          <p:spTgt spid="2">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p:txBody>
          <a:bodyPr/>
          <a:lstStyle/>
          <a:p>
            <a:endParaRPr lang="es-ES"/>
          </a:p>
        </p:txBody>
      </p:sp>
      <p:sp>
        <p:nvSpPr>
          <p:cNvPr id="2" name="1 Marcador de contenido"/>
          <p:cNvSpPr>
            <a:spLocks noGrp="1"/>
          </p:cNvSpPr>
          <p:nvPr>
            <p:ph idx="1"/>
          </p:nvPr>
        </p:nvSpPr>
        <p:spPr/>
        <p:txBody>
          <a:bodyPr>
            <a:normAutofit/>
          </a:bodyPr>
          <a:lstStyle/>
          <a:p>
            <a:pPr>
              <a:buFont typeface="Wingdings" pitchFamily="2" charset="2"/>
              <a:buChar char="q"/>
            </a:pPr>
            <a:r>
              <a:rPr lang="es-MX" sz="2800" dirty="0" smtClean="0"/>
              <a:t>-Informar el </a:t>
            </a:r>
            <a:r>
              <a:rPr lang="es-MX" sz="2800" dirty="0"/>
              <a:t>estado de cumplimiento de los pagos por concepto de cotizaciones </a:t>
            </a:r>
            <a:r>
              <a:rPr lang="es-MX" sz="2800" dirty="0" smtClean="0"/>
              <a:t>previsionales.</a:t>
            </a:r>
          </a:p>
          <a:p>
            <a:pPr>
              <a:buFont typeface="Wingdings" pitchFamily="2" charset="2"/>
              <a:buChar char="q"/>
            </a:pPr>
            <a:r>
              <a:rPr lang="es-MX" sz="2800" dirty="0" smtClean="0"/>
              <a:t>- Informar los </a:t>
            </a:r>
            <a:r>
              <a:rPr lang="es-MX" sz="2800" dirty="0"/>
              <a:t>aportes que la municipalidad debe efectuar al Fondo Común </a:t>
            </a:r>
            <a:r>
              <a:rPr lang="es-MX" sz="2800" dirty="0" smtClean="0"/>
              <a:t>Municipal.</a:t>
            </a:r>
          </a:p>
          <a:p>
            <a:pPr marL="566928" indent="-457200">
              <a:buFont typeface="Wingdings" pitchFamily="2" charset="2"/>
              <a:buChar char="q"/>
            </a:pPr>
            <a:r>
              <a:rPr lang="es-MX" sz="2800" dirty="0" smtClean="0"/>
              <a:t>  - Informar el </a:t>
            </a:r>
            <a:r>
              <a:rPr lang="es-MX" sz="2800" dirty="0"/>
              <a:t>estado de cumplimiento de los </a:t>
            </a:r>
            <a:r>
              <a:rPr lang="es-MX" sz="2800" dirty="0" smtClean="0"/>
              <a:t>       pagos </a:t>
            </a:r>
            <a:r>
              <a:rPr lang="es-MX" sz="2800" dirty="0"/>
              <a:t>por concepto de asignaciones de perfeccionamiento docente. </a:t>
            </a:r>
            <a:endParaRPr lang="es-MX" sz="2800" dirty="0" smtClean="0"/>
          </a:p>
          <a:p>
            <a:pPr>
              <a:buFont typeface="Wingdings" pitchFamily="2" charset="2"/>
              <a:buChar char="q"/>
            </a:pPr>
            <a:r>
              <a:rPr lang="es-MX" sz="2800" dirty="0" smtClean="0"/>
              <a:t>-Dar </a:t>
            </a:r>
            <a:r>
              <a:rPr lang="es-MX" sz="2800" dirty="0"/>
              <a:t>respuesta por escrito a las consultas o peticiones de informes que le formule un concejal.</a:t>
            </a:r>
          </a:p>
          <a:p>
            <a:pPr marL="0" indent="0">
              <a:buNone/>
            </a:pPr>
            <a:endParaRPr lang="es-ES" dirty="0"/>
          </a:p>
        </p:txBody>
      </p:sp>
    </p:spTree>
    <p:extLst>
      <p:ext uri="{BB962C8B-B14F-4D97-AF65-F5344CB8AC3E}">
        <p14:creationId xmlns:p14="http://schemas.microsoft.com/office/powerpoint/2010/main" val="1955032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circle(in)">
                                      <p:cBhvr>
                                        <p:cTn id="14" dur="2000"/>
                                        <p:tgtEl>
                                          <p:spTgt spid="2">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6" presetClass="entr" presetSubtype="0"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wipe(down)">
                                      <p:cBhvr>
                                        <p:cTn id="19" dur="580">
                                          <p:stCondLst>
                                            <p:cond delay="0"/>
                                          </p:stCondLst>
                                        </p:cTn>
                                        <p:tgtEl>
                                          <p:spTgt spid="2">
                                            <p:txEl>
                                              <p:pRg st="2" end="2"/>
                                            </p:txEl>
                                          </p:spTgt>
                                        </p:tgtEl>
                                      </p:cBhvr>
                                    </p:animEffect>
                                    <p:anim calcmode="lin" valueType="num">
                                      <p:cBhvr>
                                        <p:cTn id="20" dur="1822" tmFilter="0,0; 0.14,0.36; 0.43,0.73; 0.71,0.91; 1.0,1.0">
                                          <p:stCondLst>
                                            <p:cond delay="0"/>
                                          </p:stCondLst>
                                        </p:cTn>
                                        <p:tgtEl>
                                          <p:spTgt spid="2">
                                            <p:txEl>
                                              <p:pRg st="2" end="2"/>
                                            </p:txEl>
                                          </p:spTgt>
                                        </p:tgtEl>
                                        <p:attrNameLst>
                                          <p:attrName>ppt_x</p:attrName>
                                        </p:attrNameLst>
                                      </p:cBhvr>
                                      <p:tavLst>
                                        <p:tav tm="0">
                                          <p:val>
                                            <p:strVal val="#ppt_x-0.25"/>
                                          </p:val>
                                        </p:tav>
                                        <p:tav tm="100000">
                                          <p:val>
                                            <p:strVal val="#ppt_x"/>
                                          </p:val>
                                        </p:tav>
                                      </p:tavLst>
                                    </p:anim>
                                    <p:anim calcmode="lin" valueType="num">
                                      <p:cBhvr>
                                        <p:cTn id="21" dur="664" tmFilter="0.0,0.0; 0.25,0.07; 0.50,0.2; 0.75,0.467; 1.0,1.0">
                                          <p:stCondLst>
                                            <p:cond delay="0"/>
                                          </p:stCondLst>
                                        </p:cTn>
                                        <p:tgtEl>
                                          <p:spTgt spid="2">
                                            <p:txEl>
                                              <p:pRg st="2" end="2"/>
                                            </p:txEl>
                                          </p:spTgt>
                                        </p:tgtEl>
                                        <p:attrNameLst>
                                          <p:attrName>ppt_y</p:attrName>
                                        </p:attrNameLst>
                                      </p:cBhvr>
                                      <p:tavLst>
                                        <p:tav tm="0" fmla="#ppt_y-sin(pi*$)/3">
                                          <p:val>
                                            <p:fltVal val="0.5"/>
                                          </p:val>
                                        </p:tav>
                                        <p:tav tm="100000">
                                          <p:val>
                                            <p:fltVal val="1"/>
                                          </p:val>
                                        </p:tav>
                                      </p:tavLst>
                                    </p:anim>
                                    <p:anim calcmode="lin" valueType="num">
                                      <p:cBhvr>
                                        <p:cTn id="22" dur="664" tmFilter="0, 0; 0.125,0.2665; 0.25,0.4; 0.375,0.465; 0.5,0.5;  0.625,0.535; 0.75,0.6; 0.875,0.7335; 1,1">
                                          <p:stCondLst>
                                            <p:cond delay="664"/>
                                          </p:stCondLst>
                                        </p:cTn>
                                        <p:tgtEl>
                                          <p:spTgt spid="2">
                                            <p:txEl>
                                              <p:pRg st="2" end="2"/>
                                            </p:txEl>
                                          </p:spTgt>
                                        </p:tgtEl>
                                        <p:attrNameLst>
                                          <p:attrName>ppt_y</p:attrName>
                                        </p:attrNameLst>
                                      </p:cBhvr>
                                      <p:tavLst>
                                        <p:tav tm="0" fmla="#ppt_y-sin(pi*$)/9">
                                          <p:val>
                                            <p:fltVal val="0"/>
                                          </p:val>
                                        </p:tav>
                                        <p:tav tm="100000">
                                          <p:val>
                                            <p:fltVal val="1"/>
                                          </p:val>
                                        </p:tav>
                                      </p:tavLst>
                                    </p:anim>
                                    <p:anim calcmode="lin" valueType="num">
                                      <p:cBhvr>
                                        <p:cTn id="23" dur="332" tmFilter="0, 0; 0.125,0.2665; 0.25,0.4; 0.375,0.465; 0.5,0.5;  0.625,0.535; 0.75,0.6; 0.875,0.7335; 1,1">
                                          <p:stCondLst>
                                            <p:cond delay="1324"/>
                                          </p:stCondLst>
                                        </p:cTn>
                                        <p:tgtEl>
                                          <p:spTgt spid="2">
                                            <p:txEl>
                                              <p:pRg st="2" end="2"/>
                                            </p:txEl>
                                          </p:spTgt>
                                        </p:tgtEl>
                                        <p:attrNameLst>
                                          <p:attrName>ppt_y</p:attrName>
                                        </p:attrNameLst>
                                      </p:cBhvr>
                                      <p:tavLst>
                                        <p:tav tm="0" fmla="#ppt_y-sin(pi*$)/27">
                                          <p:val>
                                            <p:fltVal val="0"/>
                                          </p:val>
                                        </p:tav>
                                        <p:tav tm="100000">
                                          <p:val>
                                            <p:fltVal val="1"/>
                                          </p:val>
                                        </p:tav>
                                      </p:tavLst>
                                    </p:anim>
                                    <p:anim calcmode="lin" valueType="num">
                                      <p:cBhvr>
                                        <p:cTn id="24" dur="164" tmFilter="0, 0; 0.125,0.2665; 0.25,0.4; 0.375,0.465; 0.5,0.5;  0.625,0.535; 0.75,0.6; 0.875,0.7335; 1,1">
                                          <p:stCondLst>
                                            <p:cond delay="1656"/>
                                          </p:stCondLst>
                                        </p:cTn>
                                        <p:tgtEl>
                                          <p:spTgt spid="2">
                                            <p:txEl>
                                              <p:pRg st="2" end="2"/>
                                            </p:txEl>
                                          </p:spTgt>
                                        </p:tgtEl>
                                        <p:attrNameLst>
                                          <p:attrName>ppt_y</p:attrName>
                                        </p:attrNameLst>
                                      </p:cBhvr>
                                      <p:tavLst>
                                        <p:tav tm="0" fmla="#ppt_y-sin(pi*$)/81">
                                          <p:val>
                                            <p:fltVal val="0"/>
                                          </p:val>
                                        </p:tav>
                                        <p:tav tm="100000">
                                          <p:val>
                                            <p:fltVal val="1"/>
                                          </p:val>
                                        </p:tav>
                                      </p:tavLst>
                                    </p:anim>
                                    <p:animScale>
                                      <p:cBhvr>
                                        <p:cTn id="25" dur="26">
                                          <p:stCondLst>
                                            <p:cond delay="650"/>
                                          </p:stCondLst>
                                        </p:cTn>
                                        <p:tgtEl>
                                          <p:spTgt spid="2">
                                            <p:txEl>
                                              <p:pRg st="2" end="2"/>
                                            </p:txEl>
                                          </p:spTgt>
                                        </p:tgtEl>
                                      </p:cBhvr>
                                      <p:to x="100000" y="60000"/>
                                    </p:animScale>
                                    <p:animScale>
                                      <p:cBhvr>
                                        <p:cTn id="26" dur="166" decel="50000">
                                          <p:stCondLst>
                                            <p:cond delay="676"/>
                                          </p:stCondLst>
                                        </p:cTn>
                                        <p:tgtEl>
                                          <p:spTgt spid="2">
                                            <p:txEl>
                                              <p:pRg st="2" end="2"/>
                                            </p:txEl>
                                          </p:spTgt>
                                        </p:tgtEl>
                                      </p:cBhvr>
                                      <p:to x="100000" y="100000"/>
                                    </p:animScale>
                                    <p:animScale>
                                      <p:cBhvr>
                                        <p:cTn id="27" dur="26">
                                          <p:stCondLst>
                                            <p:cond delay="1312"/>
                                          </p:stCondLst>
                                        </p:cTn>
                                        <p:tgtEl>
                                          <p:spTgt spid="2">
                                            <p:txEl>
                                              <p:pRg st="2" end="2"/>
                                            </p:txEl>
                                          </p:spTgt>
                                        </p:tgtEl>
                                      </p:cBhvr>
                                      <p:to x="100000" y="80000"/>
                                    </p:animScale>
                                    <p:animScale>
                                      <p:cBhvr>
                                        <p:cTn id="28" dur="166" decel="50000">
                                          <p:stCondLst>
                                            <p:cond delay="1338"/>
                                          </p:stCondLst>
                                        </p:cTn>
                                        <p:tgtEl>
                                          <p:spTgt spid="2">
                                            <p:txEl>
                                              <p:pRg st="2" end="2"/>
                                            </p:txEl>
                                          </p:spTgt>
                                        </p:tgtEl>
                                      </p:cBhvr>
                                      <p:to x="100000" y="100000"/>
                                    </p:animScale>
                                    <p:animScale>
                                      <p:cBhvr>
                                        <p:cTn id="29" dur="26">
                                          <p:stCondLst>
                                            <p:cond delay="1642"/>
                                          </p:stCondLst>
                                        </p:cTn>
                                        <p:tgtEl>
                                          <p:spTgt spid="2">
                                            <p:txEl>
                                              <p:pRg st="2" end="2"/>
                                            </p:txEl>
                                          </p:spTgt>
                                        </p:tgtEl>
                                      </p:cBhvr>
                                      <p:to x="100000" y="90000"/>
                                    </p:animScale>
                                    <p:animScale>
                                      <p:cBhvr>
                                        <p:cTn id="30" dur="166" decel="50000">
                                          <p:stCondLst>
                                            <p:cond delay="1668"/>
                                          </p:stCondLst>
                                        </p:cTn>
                                        <p:tgtEl>
                                          <p:spTgt spid="2">
                                            <p:txEl>
                                              <p:pRg st="2" end="2"/>
                                            </p:txEl>
                                          </p:spTgt>
                                        </p:tgtEl>
                                      </p:cBhvr>
                                      <p:to x="100000" y="100000"/>
                                    </p:animScale>
                                    <p:animScale>
                                      <p:cBhvr>
                                        <p:cTn id="31" dur="26">
                                          <p:stCondLst>
                                            <p:cond delay="1808"/>
                                          </p:stCondLst>
                                        </p:cTn>
                                        <p:tgtEl>
                                          <p:spTgt spid="2">
                                            <p:txEl>
                                              <p:pRg st="2" end="2"/>
                                            </p:txEl>
                                          </p:spTgt>
                                        </p:tgtEl>
                                      </p:cBhvr>
                                      <p:to x="100000" y="95000"/>
                                    </p:animScale>
                                    <p:animScale>
                                      <p:cBhvr>
                                        <p:cTn id="32" dur="166" decel="50000">
                                          <p:stCondLst>
                                            <p:cond delay="1834"/>
                                          </p:stCondLst>
                                        </p:cTn>
                                        <p:tgtEl>
                                          <p:spTgt spid="2">
                                            <p:txEl>
                                              <p:pRg st="2" end="2"/>
                                            </p:txEl>
                                          </p:spTgt>
                                        </p:tgtEl>
                                      </p:cBhvr>
                                      <p:to x="100000" y="100000"/>
                                    </p:animScale>
                                  </p:childTnLst>
                                </p:cTn>
                              </p:par>
                            </p:childTnLst>
                          </p:cTn>
                        </p:par>
                      </p:childTnLst>
                    </p:cTn>
                  </p:par>
                  <p:par>
                    <p:cTn id="33" fill="hold">
                      <p:stCondLst>
                        <p:cond delay="indefinite"/>
                      </p:stCondLst>
                      <p:childTnLst>
                        <p:par>
                          <p:cTn id="34" fill="hold">
                            <p:stCondLst>
                              <p:cond delay="0"/>
                            </p:stCondLst>
                            <p:childTnLst>
                              <p:par>
                                <p:cTn id="35" presetID="26" presetClass="entr" presetSubtype="0" fill="hold" nodeType="clickEffect">
                                  <p:stCondLst>
                                    <p:cond delay="0"/>
                                  </p:stCondLst>
                                  <p:childTnLst>
                                    <p:set>
                                      <p:cBhvr>
                                        <p:cTn id="36" dur="1" fill="hold">
                                          <p:stCondLst>
                                            <p:cond delay="0"/>
                                          </p:stCondLst>
                                        </p:cTn>
                                        <p:tgtEl>
                                          <p:spTgt spid="2">
                                            <p:txEl>
                                              <p:pRg st="3" end="3"/>
                                            </p:txEl>
                                          </p:spTgt>
                                        </p:tgtEl>
                                        <p:attrNameLst>
                                          <p:attrName>style.visibility</p:attrName>
                                        </p:attrNameLst>
                                      </p:cBhvr>
                                      <p:to>
                                        <p:strVal val="visible"/>
                                      </p:to>
                                    </p:set>
                                    <p:animEffect transition="in" filter="wipe(down)">
                                      <p:cBhvr>
                                        <p:cTn id="37" dur="580">
                                          <p:stCondLst>
                                            <p:cond delay="0"/>
                                          </p:stCondLst>
                                        </p:cTn>
                                        <p:tgtEl>
                                          <p:spTgt spid="2">
                                            <p:txEl>
                                              <p:pRg st="3" end="3"/>
                                            </p:txEl>
                                          </p:spTgt>
                                        </p:tgtEl>
                                      </p:cBhvr>
                                    </p:animEffect>
                                    <p:anim calcmode="lin" valueType="num">
                                      <p:cBhvr>
                                        <p:cTn id="38" dur="1822" tmFilter="0,0; 0.14,0.36; 0.43,0.73; 0.71,0.91; 1.0,1.0">
                                          <p:stCondLst>
                                            <p:cond delay="0"/>
                                          </p:stCondLst>
                                        </p:cTn>
                                        <p:tgtEl>
                                          <p:spTgt spid="2">
                                            <p:txEl>
                                              <p:pRg st="3" end="3"/>
                                            </p:txEl>
                                          </p:spTgt>
                                        </p:tgtEl>
                                        <p:attrNameLst>
                                          <p:attrName>ppt_x</p:attrName>
                                        </p:attrNameLst>
                                      </p:cBhvr>
                                      <p:tavLst>
                                        <p:tav tm="0">
                                          <p:val>
                                            <p:strVal val="#ppt_x-0.25"/>
                                          </p:val>
                                        </p:tav>
                                        <p:tav tm="100000">
                                          <p:val>
                                            <p:strVal val="#ppt_x"/>
                                          </p:val>
                                        </p:tav>
                                      </p:tavLst>
                                    </p:anim>
                                    <p:anim calcmode="lin" valueType="num">
                                      <p:cBhvr>
                                        <p:cTn id="39" dur="664" tmFilter="0.0,0.0; 0.25,0.07; 0.50,0.2; 0.75,0.467; 1.0,1.0">
                                          <p:stCondLst>
                                            <p:cond delay="0"/>
                                          </p:stCondLst>
                                        </p:cTn>
                                        <p:tgtEl>
                                          <p:spTgt spid="2">
                                            <p:txEl>
                                              <p:pRg st="3" end="3"/>
                                            </p:txEl>
                                          </p:spTgt>
                                        </p:tgtEl>
                                        <p:attrNameLst>
                                          <p:attrName>ppt_y</p:attrName>
                                        </p:attrNameLst>
                                      </p:cBhvr>
                                      <p:tavLst>
                                        <p:tav tm="0" fmla="#ppt_y-sin(pi*$)/3">
                                          <p:val>
                                            <p:fltVal val="0.5"/>
                                          </p:val>
                                        </p:tav>
                                        <p:tav tm="100000">
                                          <p:val>
                                            <p:fltVal val="1"/>
                                          </p:val>
                                        </p:tav>
                                      </p:tavLst>
                                    </p:anim>
                                    <p:anim calcmode="lin" valueType="num">
                                      <p:cBhvr>
                                        <p:cTn id="40" dur="664" tmFilter="0, 0; 0.125,0.2665; 0.25,0.4; 0.375,0.465; 0.5,0.5;  0.625,0.535; 0.75,0.6; 0.875,0.7335; 1,1">
                                          <p:stCondLst>
                                            <p:cond delay="664"/>
                                          </p:stCondLst>
                                        </p:cTn>
                                        <p:tgtEl>
                                          <p:spTgt spid="2">
                                            <p:txEl>
                                              <p:pRg st="3" end="3"/>
                                            </p:txEl>
                                          </p:spTgt>
                                        </p:tgtEl>
                                        <p:attrNameLst>
                                          <p:attrName>ppt_y</p:attrName>
                                        </p:attrNameLst>
                                      </p:cBhvr>
                                      <p:tavLst>
                                        <p:tav tm="0" fmla="#ppt_y-sin(pi*$)/9">
                                          <p:val>
                                            <p:fltVal val="0"/>
                                          </p:val>
                                        </p:tav>
                                        <p:tav tm="100000">
                                          <p:val>
                                            <p:fltVal val="1"/>
                                          </p:val>
                                        </p:tav>
                                      </p:tavLst>
                                    </p:anim>
                                    <p:anim calcmode="lin" valueType="num">
                                      <p:cBhvr>
                                        <p:cTn id="41" dur="332" tmFilter="0, 0; 0.125,0.2665; 0.25,0.4; 0.375,0.465; 0.5,0.5;  0.625,0.535; 0.75,0.6; 0.875,0.7335; 1,1">
                                          <p:stCondLst>
                                            <p:cond delay="1324"/>
                                          </p:stCondLst>
                                        </p:cTn>
                                        <p:tgtEl>
                                          <p:spTgt spid="2">
                                            <p:txEl>
                                              <p:pRg st="3" end="3"/>
                                            </p:txEl>
                                          </p:spTgt>
                                        </p:tgtEl>
                                        <p:attrNameLst>
                                          <p:attrName>ppt_y</p:attrName>
                                        </p:attrNameLst>
                                      </p:cBhvr>
                                      <p:tavLst>
                                        <p:tav tm="0" fmla="#ppt_y-sin(pi*$)/27">
                                          <p:val>
                                            <p:fltVal val="0"/>
                                          </p:val>
                                        </p:tav>
                                        <p:tav tm="100000">
                                          <p:val>
                                            <p:fltVal val="1"/>
                                          </p:val>
                                        </p:tav>
                                      </p:tavLst>
                                    </p:anim>
                                    <p:anim calcmode="lin" valueType="num">
                                      <p:cBhvr>
                                        <p:cTn id="42" dur="164" tmFilter="0, 0; 0.125,0.2665; 0.25,0.4; 0.375,0.465; 0.5,0.5;  0.625,0.535; 0.75,0.6; 0.875,0.7335; 1,1">
                                          <p:stCondLst>
                                            <p:cond delay="1656"/>
                                          </p:stCondLst>
                                        </p:cTn>
                                        <p:tgtEl>
                                          <p:spTgt spid="2">
                                            <p:txEl>
                                              <p:pRg st="3" end="3"/>
                                            </p:txEl>
                                          </p:spTgt>
                                        </p:tgtEl>
                                        <p:attrNameLst>
                                          <p:attrName>ppt_y</p:attrName>
                                        </p:attrNameLst>
                                      </p:cBhvr>
                                      <p:tavLst>
                                        <p:tav tm="0" fmla="#ppt_y-sin(pi*$)/81">
                                          <p:val>
                                            <p:fltVal val="0"/>
                                          </p:val>
                                        </p:tav>
                                        <p:tav tm="100000">
                                          <p:val>
                                            <p:fltVal val="1"/>
                                          </p:val>
                                        </p:tav>
                                      </p:tavLst>
                                    </p:anim>
                                    <p:animScale>
                                      <p:cBhvr>
                                        <p:cTn id="43" dur="26">
                                          <p:stCondLst>
                                            <p:cond delay="650"/>
                                          </p:stCondLst>
                                        </p:cTn>
                                        <p:tgtEl>
                                          <p:spTgt spid="2">
                                            <p:txEl>
                                              <p:pRg st="3" end="3"/>
                                            </p:txEl>
                                          </p:spTgt>
                                        </p:tgtEl>
                                      </p:cBhvr>
                                      <p:to x="100000" y="60000"/>
                                    </p:animScale>
                                    <p:animScale>
                                      <p:cBhvr>
                                        <p:cTn id="44" dur="166" decel="50000">
                                          <p:stCondLst>
                                            <p:cond delay="676"/>
                                          </p:stCondLst>
                                        </p:cTn>
                                        <p:tgtEl>
                                          <p:spTgt spid="2">
                                            <p:txEl>
                                              <p:pRg st="3" end="3"/>
                                            </p:txEl>
                                          </p:spTgt>
                                        </p:tgtEl>
                                      </p:cBhvr>
                                      <p:to x="100000" y="100000"/>
                                    </p:animScale>
                                    <p:animScale>
                                      <p:cBhvr>
                                        <p:cTn id="45" dur="26">
                                          <p:stCondLst>
                                            <p:cond delay="1312"/>
                                          </p:stCondLst>
                                        </p:cTn>
                                        <p:tgtEl>
                                          <p:spTgt spid="2">
                                            <p:txEl>
                                              <p:pRg st="3" end="3"/>
                                            </p:txEl>
                                          </p:spTgt>
                                        </p:tgtEl>
                                      </p:cBhvr>
                                      <p:to x="100000" y="80000"/>
                                    </p:animScale>
                                    <p:animScale>
                                      <p:cBhvr>
                                        <p:cTn id="46" dur="166" decel="50000">
                                          <p:stCondLst>
                                            <p:cond delay="1338"/>
                                          </p:stCondLst>
                                        </p:cTn>
                                        <p:tgtEl>
                                          <p:spTgt spid="2">
                                            <p:txEl>
                                              <p:pRg st="3" end="3"/>
                                            </p:txEl>
                                          </p:spTgt>
                                        </p:tgtEl>
                                      </p:cBhvr>
                                      <p:to x="100000" y="100000"/>
                                    </p:animScale>
                                    <p:animScale>
                                      <p:cBhvr>
                                        <p:cTn id="47" dur="26">
                                          <p:stCondLst>
                                            <p:cond delay="1642"/>
                                          </p:stCondLst>
                                        </p:cTn>
                                        <p:tgtEl>
                                          <p:spTgt spid="2">
                                            <p:txEl>
                                              <p:pRg st="3" end="3"/>
                                            </p:txEl>
                                          </p:spTgt>
                                        </p:tgtEl>
                                      </p:cBhvr>
                                      <p:to x="100000" y="90000"/>
                                    </p:animScale>
                                    <p:animScale>
                                      <p:cBhvr>
                                        <p:cTn id="48" dur="166" decel="50000">
                                          <p:stCondLst>
                                            <p:cond delay="1668"/>
                                          </p:stCondLst>
                                        </p:cTn>
                                        <p:tgtEl>
                                          <p:spTgt spid="2">
                                            <p:txEl>
                                              <p:pRg st="3" end="3"/>
                                            </p:txEl>
                                          </p:spTgt>
                                        </p:tgtEl>
                                      </p:cBhvr>
                                      <p:to x="100000" y="100000"/>
                                    </p:animScale>
                                    <p:animScale>
                                      <p:cBhvr>
                                        <p:cTn id="49" dur="26">
                                          <p:stCondLst>
                                            <p:cond delay="1808"/>
                                          </p:stCondLst>
                                        </p:cTn>
                                        <p:tgtEl>
                                          <p:spTgt spid="2">
                                            <p:txEl>
                                              <p:pRg st="3" end="3"/>
                                            </p:txEl>
                                          </p:spTgt>
                                        </p:tgtEl>
                                      </p:cBhvr>
                                      <p:to x="100000" y="95000"/>
                                    </p:animScale>
                                    <p:animScale>
                                      <p:cBhvr>
                                        <p:cTn id="50" dur="166" decel="50000">
                                          <p:stCondLst>
                                            <p:cond delay="1834"/>
                                          </p:stCondLst>
                                        </p:cTn>
                                        <p:tgtEl>
                                          <p:spTgt spid="2">
                                            <p:txEl>
                                              <p:pRg st="3" end="3"/>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467079" y="188640"/>
            <a:ext cx="8229600" cy="346050"/>
          </a:xfrm>
        </p:spPr>
        <p:txBody>
          <a:bodyPr>
            <a:normAutofit fontScale="90000"/>
          </a:bodyPr>
          <a:lstStyle/>
          <a:p>
            <a:endParaRPr lang="es-MX" dirty="0"/>
          </a:p>
        </p:txBody>
      </p:sp>
      <p:sp>
        <p:nvSpPr>
          <p:cNvPr id="2" name="Marcador de contenido 1"/>
          <p:cNvSpPr>
            <a:spLocks noGrp="1"/>
          </p:cNvSpPr>
          <p:nvPr>
            <p:ph idx="1"/>
          </p:nvPr>
        </p:nvSpPr>
        <p:spPr/>
        <p:txBody>
          <a:bodyPr>
            <a:normAutofit/>
          </a:bodyPr>
          <a:lstStyle/>
          <a:p>
            <a:pPr marL="0" indent="0" algn="just">
              <a:buNone/>
            </a:pPr>
            <a:r>
              <a:rPr lang="es-MX" dirty="0"/>
              <a:t>e.- </a:t>
            </a:r>
            <a:r>
              <a:rPr lang="es-MX" sz="4000" b="1" dirty="0"/>
              <a:t>Asesorar al concejo en la definición y </a:t>
            </a:r>
            <a:r>
              <a:rPr lang="es-MX" sz="4000" b="1" dirty="0" smtClean="0"/>
              <a:t>evaluación de </a:t>
            </a:r>
            <a:r>
              <a:rPr lang="es-MX" sz="4000" b="1" dirty="0"/>
              <a:t>la auditoria externa que aquel puede requerir </a:t>
            </a:r>
            <a:r>
              <a:rPr lang="es-MX" sz="4000" b="1" dirty="0" smtClean="0"/>
              <a:t>en virtud </a:t>
            </a:r>
            <a:r>
              <a:rPr lang="es-MX" sz="4000" b="1" dirty="0"/>
              <a:t>de esta ley.</a:t>
            </a:r>
          </a:p>
        </p:txBody>
      </p:sp>
    </p:spTree>
    <p:extLst>
      <p:ext uri="{BB962C8B-B14F-4D97-AF65-F5344CB8AC3E}">
        <p14:creationId xmlns:p14="http://schemas.microsoft.com/office/powerpoint/2010/main" val="2037614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p:cTn id="7"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lstStyle/>
          <a:p>
            <a:pPr algn="ctr"/>
            <a:endParaRPr lang="es-MX" dirty="0"/>
          </a:p>
        </p:txBody>
      </p:sp>
      <p:sp>
        <p:nvSpPr>
          <p:cNvPr id="2" name="Marcador de contenido 1"/>
          <p:cNvSpPr>
            <a:spLocks noGrp="1"/>
          </p:cNvSpPr>
          <p:nvPr>
            <p:ph idx="1"/>
          </p:nvPr>
        </p:nvSpPr>
        <p:spPr/>
        <p:txBody>
          <a:bodyPr>
            <a:normAutofit/>
          </a:bodyPr>
          <a:lstStyle/>
          <a:p>
            <a:pPr marL="0" indent="0" algn="just">
              <a:buNone/>
            </a:pPr>
            <a:r>
              <a:rPr lang="es-MX" sz="3200" dirty="0" smtClean="0"/>
              <a:t>F).- Realizar, con la periodicidad que determine el Reglamento señalado en el artículo 92, una presentación en sesión de comisión de concejo, destinada a que sus miembros puedan formular consultas referidas al cumplimiento de las funciones que le competen.(ley 20.742)</a:t>
            </a:r>
            <a:endParaRPr lang="es-MX" sz="3200" dirty="0"/>
          </a:p>
        </p:txBody>
      </p:sp>
    </p:spTree>
    <p:extLst>
      <p:ext uri="{BB962C8B-B14F-4D97-AF65-F5344CB8AC3E}">
        <p14:creationId xmlns:p14="http://schemas.microsoft.com/office/powerpoint/2010/main" val="10302326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heel(1)">
                                      <p:cBhvr>
                                        <p:cTn id="7"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normAutofit/>
          </a:bodyPr>
          <a:lstStyle/>
          <a:p>
            <a:r>
              <a:rPr lang="es-MX" dirty="0" smtClean="0"/>
              <a:t>Cuenta Pública </a:t>
            </a:r>
            <a:endParaRPr lang="es-MX" dirty="0"/>
          </a:p>
        </p:txBody>
      </p:sp>
      <p:sp>
        <p:nvSpPr>
          <p:cNvPr id="2" name="Marcador de contenido 1"/>
          <p:cNvSpPr>
            <a:spLocks noGrp="1"/>
          </p:cNvSpPr>
          <p:nvPr>
            <p:ph idx="1"/>
          </p:nvPr>
        </p:nvSpPr>
        <p:spPr/>
        <p:txBody>
          <a:bodyPr>
            <a:normAutofit fontScale="92500" lnSpcReduction="10000"/>
          </a:bodyPr>
          <a:lstStyle/>
          <a:p>
            <a:pPr marL="109728" indent="0" algn="just">
              <a:buNone/>
            </a:pPr>
            <a:endParaRPr lang="es-MX" dirty="0" smtClean="0"/>
          </a:p>
          <a:p>
            <a:pPr marL="109728" indent="0" algn="just">
              <a:buNone/>
            </a:pPr>
            <a:r>
              <a:rPr lang="es-MX" dirty="0"/>
              <a:t> </a:t>
            </a:r>
            <a:r>
              <a:rPr lang="es-MX" dirty="0" smtClean="0"/>
              <a:t>(art. 67, inciso segundo) :</a:t>
            </a:r>
          </a:p>
          <a:p>
            <a:pPr marL="109728" indent="0" algn="just">
              <a:buNone/>
            </a:pPr>
            <a:endParaRPr lang="es-MX" dirty="0" smtClean="0"/>
          </a:p>
          <a:p>
            <a:pPr marL="0" indent="0" algn="just">
              <a:buNone/>
            </a:pPr>
            <a:r>
              <a:rPr lang="es-MX" dirty="0" smtClean="0"/>
              <a:t>Asimismo, el Alcalde deberá hacer entrega, al término de su mandato, de un </a:t>
            </a:r>
            <a:r>
              <a:rPr lang="es-MX" u="sng" dirty="0" smtClean="0"/>
              <a:t>Acta de Traspaso de su Gestión.</a:t>
            </a:r>
          </a:p>
          <a:p>
            <a:pPr algn="just"/>
            <a:endParaRPr lang="es-MX" u="sng" dirty="0" smtClean="0"/>
          </a:p>
          <a:p>
            <a:pPr marL="0" indent="0" algn="just">
              <a:buNone/>
            </a:pPr>
            <a:r>
              <a:rPr lang="es-MX" dirty="0" smtClean="0"/>
              <a:t>Dicha Acta deberá ser suscrita por el Secretario Municipal y el Jefe de la Unidad de Control.</a:t>
            </a:r>
          </a:p>
        </p:txBody>
      </p:sp>
    </p:spTree>
    <p:extLst>
      <p:ext uri="{BB962C8B-B14F-4D97-AF65-F5344CB8AC3E}">
        <p14:creationId xmlns:p14="http://schemas.microsoft.com/office/powerpoint/2010/main" val="31190928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animEffect transition="in" filter="randombar(horizontal)">
                                      <p:cBhvr>
                                        <p:cTn id="7" dur="500"/>
                                        <p:tgtEl>
                                          <p:spTgt spid="2">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randombar(horizontal)">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2">
                                            <p:txEl>
                                              <p:pRg st="5" end="5"/>
                                            </p:txEl>
                                          </p:spTgt>
                                        </p:tgtEl>
                                        <p:attrNameLst>
                                          <p:attrName>style.visibility</p:attrName>
                                        </p:attrNameLst>
                                      </p:cBhvr>
                                      <p:to>
                                        <p:strVal val="visible"/>
                                      </p:to>
                                    </p:set>
                                    <p:animEffect transition="in" filter="wipe(down)">
                                      <p:cBhvr>
                                        <p:cTn id="17"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a:xfrm>
            <a:off x="611560" y="308277"/>
            <a:ext cx="8229600" cy="1143000"/>
          </a:xfrm>
        </p:spPr>
        <p:txBody>
          <a:bodyPr>
            <a:normAutofit/>
          </a:bodyPr>
          <a:lstStyle/>
          <a:p>
            <a:pPr algn="ctr"/>
            <a:endParaRPr lang="es-MX" dirty="0"/>
          </a:p>
        </p:txBody>
      </p:sp>
      <p:sp>
        <p:nvSpPr>
          <p:cNvPr id="2" name="Marcador de contenido 1"/>
          <p:cNvSpPr>
            <a:spLocks noGrp="1"/>
          </p:cNvSpPr>
          <p:nvPr>
            <p:ph idx="1"/>
          </p:nvPr>
        </p:nvSpPr>
        <p:spPr/>
        <p:txBody>
          <a:bodyPr>
            <a:normAutofit/>
          </a:bodyPr>
          <a:lstStyle/>
          <a:p>
            <a:pPr marL="109728" indent="0" algn="just">
              <a:buNone/>
            </a:pPr>
            <a:r>
              <a:rPr lang="es-MX" sz="3200" dirty="0"/>
              <a:t>Sin embargo, podrán no </a:t>
            </a:r>
            <a:r>
              <a:rPr lang="es-MX" sz="3200" dirty="0" smtClean="0"/>
              <a:t>suscribirla </a:t>
            </a:r>
            <a:r>
              <a:rPr lang="es-MX" sz="3200" dirty="0"/>
              <a:t>si no estuviesen de acuerdo con sus </a:t>
            </a:r>
            <a:r>
              <a:rPr lang="es-MX" sz="3200" dirty="0" smtClean="0"/>
              <a:t>contenidos</a:t>
            </a:r>
            <a:endParaRPr lang="es-MX" sz="3200" dirty="0"/>
          </a:p>
          <a:p>
            <a:pPr marL="109728" indent="0" algn="just">
              <a:buNone/>
            </a:pPr>
            <a:r>
              <a:rPr lang="es-MX" sz="3200" dirty="0" smtClean="0"/>
              <a:t>debiendo comunicar ello al Alcalde que termina su mandato.</a:t>
            </a:r>
          </a:p>
          <a:p>
            <a:pPr algn="just"/>
            <a:endParaRPr lang="es-MX" sz="3200" dirty="0" smtClean="0"/>
          </a:p>
          <a:p>
            <a:pPr algn="just"/>
            <a:r>
              <a:rPr lang="es-MX" sz="3200" dirty="0" smtClean="0"/>
              <a:t>El no cumplimiento de lo establecido en este artículo, será considerado causal de </a:t>
            </a:r>
            <a:r>
              <a:rPr lang="es-MX" sz="3200" b="1" dirty="0" smtClean="0"/>
              <a:t>notable abandono de</a:t>
            </a:r>
            <a:r>
              <a:rPr lang="es-MX" sz="3200" dirty="0" smtClean="0"/>
              <a:t> </a:t>
            </a:r>
            <a:r>
              <a:rPr lang="es-MX" sz="3200" b="1" dirty="0" smtClean="0"/>
              <a:t>deberes</a:t>
            </a:r>
            <a:r>
              <a:rPr lang="es-MX" sz="3200" dirty="0" smtClean="0"/>
              <a:t> por parte del Alcalde.</a:t>
            </a:r>
            <a:endParaRPr lang="es-MX" sz="3200" dirty="0"/>
          </a:p>
        </p:txBody>
      </p:sp>
    </p:spTree>
    <p:extLst>
      <p:ext uri="{BB962C8B-B14F-4D97-AF65-F5344CB8AC3E}">
        <p14:creationId xmlns:p14="http://schemas.microsoft.com/office/powerpoint/2010/main" val="3631275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heel(1)">
                                      <p:cBhvr>
                                        <p:cTn id="7" dur="2000"/>
                                        <p:tgtEl>
                                          <p:spTgt spid="2">
                                            <p:txEl>
                                              <p:pRg st="0" end="0"/>
                                            </p:txEl>
                                          </p:spTgt>
                                        </p:tgtEl>
                                      </p:cBhvr>
                                    </p:animEffect>
                                  </p:childTnLst>
                                </p:cTn>
                              </p:par>
                              <p:par>
                                <p:cTn id="8" presetID="21" presetClass="entr" presetSubtype="1"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wheel(1)">
                                      <p:cBhvr>
                                        <p:cTn id="10" dur="2000"/>
                                        <p:tgtEl>
                                          <p:spTgt spid="2">
                                            <p:txEl>
                                              <p:pRg st="1" end="1"/>
                                            </p:txEl>
                                          </p:spTgt>
                                        </p:tgtEl>
                                      </p:cBhvr>
                                    </p:animEffect>
                                  </p:childTnLst>
                                </p:cTn>
                              </p:par>
                              <p:par>
                                <p:cTn id="11" presetID="21" presetClass="entr" presetSubtype="1"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Effect transition="in" filter="wheel(1)">
                                      <p:cBhvr>
                                        <p:cTn id="13" dur="2000"/>
                                        <p:tgtEl>
                                          <p:spTgt spid="2">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32" presetClass="emph" presetSubtype="0" fill="hold" nodeType="clickEffect">
                                  <p:stCondLst>
                                    <p:cond delay="0"/>
                                  </p:stCondLst>
                                  <p:childTnLst>
                                    <p:animRot by="120000">
                                      <p:cBhvr>
                                        <p:cTn id="17" dur="100" fill="hold">
                                          <p:stCondLst>
                                            <p:cond delay="0"/>
                                          </p:stCondLst>
                                        </p:cTn>
                                        <p:tgtEl>
                                          <p:spTgt spid="2">
                                            <p:txEl>
                                              <p:pRg st="0" end="0"/>
                                            </p:txEl>
                                          </p:spTgt>
                                        </p:tgtEl>
                                        <p:attrNameLst>
                                          <p:attrName>r</p:attrName>
                                        </p:attrNameLst>
                                      </p:cBhvr>
                                    </p:animRot>
                                    <p:animRot by="-240000">
                                      <p:cBhvr>
                                        <p:cTn id="18" dur="200" fill="hold">
                                          <p:stCondLst>
                                            <p:cond delay="200"/>
                                          </p:stCondLst>
                                        </p:cTn>
                                        <p:tgtEl>
                                          <p:spTgt spid="2">
                                            <p:txEl>
                                              <p:pRg st="0" end="0"/>
                                            </p:txEl>
                                          </p:spTgt>
                                        </p:tgtEl>
                                        <p:attrNameLst>
                                          <p:attrName>r</p:attrName>
                                        </p:attrNameLst>
                                      </p:cBhvr>
                                    </p:animRot>
                                    <p:animRot by="240000">
                                      <p:cBhvr>
                                        <p:cTn id="19" dur="200" fill="hold">
                                          <p:stCondLst>
                                            <p:cond delay="400"/>
                                          </p:stCondLst>
                                        </p:cTn>
                                        <p:tgtEl>
                                          <p:spTgt spid="2">
                                            <p:txEl>
                                              <p:pRg st="0" end="0"/>
                                            </p:txEl>
                                          </p:spTgt>
                                        </p:tgtEl>
                                        <p:attrNameLst>
                                          <p:attrName>r</p:attrName>
                                        </p:attrNameLst>
                                      </p:cBhvr>
                                    </p:animRot>
                                    <p:animRot by="-240000">
                                      <p:cBhvr>
                                        <p:cTn id="20" dur="200" fill="hold">
                                          <p:stCondLst>
                                            <p:cond delay="600"/>
                                          </p:stCondLst>
                                        </p:cTn>
                                        <p:tgtEl>
                                          <p:spTgt spid="2">
                                            <p:txEl>
                                              <p:pRg st="0" end="0"/>
                                            </p:txEl>
                                          </p:spTgt>
                                        </p:tgtEl>
                                        <p:attrNameLst>
                                          <p:attrName>r</p:attrName>
                                        </p:attrNameLst>
                                      </p:cBhvr>
                                    </p:animRot>
                                    <p:animRot by="120000">
                                      <p:cBhvr>
                                        <p:cTn id="21" dur="200" fill="hold">
                                          <p:stCondLst>
                                            <p:cond delay="800"/>
                                          </p:stCondLst>
                                        </p:cTn>
                                        <p:tgtEl>
                                          <p:spTgt spid="2">
                                            <p:txEl>
                                              <p:pRg st="0" end="0"/>
                                            </p:txEl>
                                          </p:spTgt>
                                        </p:tgtEl>
                                        <p:attrNameLst>
                                          <p:attrName>r</p:attrName>
                                        </p:attrNameLst>
                                      </p:cBhvr>
                                    </p:animRot>
                                  </p:childTnLst>
                                </p:cTn>
                              </p:par>
                              <p:par>
                                <p:cTn id="22" presetID="32" presetClass="emph" presetSubtype="0" fill="hold" nodeType="withEffect">
                                  <p:stCondLst>
                                    <p:cond delay="0"/>
                                  </p:stCondLst>
                                  <p:childTnLst>
                                    <p:animRot by="120000">
                                      <p:cBhvr>
                                        <p:cTn id="23" dur="100" fill="hold">
                                          <p:stCondLst>
                                            <p:cond delay="0"/>
                                          </p:stCondLst>
                                        </p:cTn>
                                        <p:tgtEl>
                                          <p:spTgt spid="2">
                                            <p:txEl>
                                              <p:pRg st="1" end="1"/>
                                            </p:txEl>
                                          </p:spTgt>
                                        </p:tgtEl>
                                        <p:attrNameLst>
                                          <p:attrName>r</p:attrName>
                                        </p:attrNameLst>
                                      </p:cBhvr>
                                    </p:animRot>
                                    <p:animRot by="-240000">
                                      <p:cBhvr>
                                        <p:cTn id="24" dur="200" fill="hold">
                                          <p:stCondLst>
                                            <p:cond delay="200"/>
                                          </p:stCondLst>
                                        </p:cTn>
                                        <p:tgtEl>
                                          <p:spTgt spid="2">
                                            <p:txEl>
                                              <p:pRg st="1" end="1"/>
                                            </p:txEl>
                                          </p:spTgt>
                                        </p:tgtEl>
                                        <p:attrNameLst>
                                          <p:attrName>r</p:attrName>
                                        </p:attrNameLst>
                                      </p:cBhvr>
                                    </p:animRot>
                                    <p:animRot by="240000">
                                      <p:cBhvr>
                                        <p:cTn id="25" dur="200" fill="hold">
                                          <p:stCondLst>
                                            <p:cond delay="400"/>
                                          </p:stCondLst>
                                        </p:cTn>
                                        <p:tgtEl>
                                          <p:spTgt spid="2">
                                            <p:txEl>
                                              <p:pRg st="1" end="1"/>
                                            </p:txEl>
                                          </p:spTgt>
                                        </p:tgtEl>
                                        <p:attrNameLst>
                                          <p:attrName>r</p:attrName>
                                        </p:attrNameLst>
                                      </p:cBhvr>
                                    </p:animRot>
                                    <p:animRot by="-240000">
                                      <p:cBhvr>
                                        <p:cTn id="26" dur="200" fill="hold">
                                          <p:stCondLst>
                                            <p:cond delay="600"/>
                                          </p:stCondLst>
                                        </p:cTn>
                                        <p:tgtEl>
                                          <p:spTgt spid="2">
                                            <p:txEl>
                                              <p:pRg st="1" end="1"/>
                                            </p:txEl>
                                          </p:spTgt>
                                        </p:tgtEl>
                                        <p:attrNameLst>
                                          <p:attrName>r</p:attrName>
                                        </p:attrNameLst>
                                      </p:cBhvr>
                                    </p:animRot>
                                    <p:animRot by="120000">
                                      <p:cBhvr>
                                        <p:cTn id="27" dur="200" fill="hold">
                                          <p:stCondLst>
                                            <p:cond delay="800"/>
                                          </p:stCondLst>
                                        </p:cTn>
                                        <p:tgtEl>
                                          <p:spTgt spid="2">
                                            <p:txEl>
                                              <p:pRg st="1" end="1"/>
                                            </p:txEl>
                                          </p:spTgt>
                                        </p:tgtEl>
                                        <p:attrNameLst>
                                          <p:attrName>r</p:attrName>
                                        </p:attrNameLst>
                                      </p:cBhvr>
                                    </p:animRot>
                                  </p:childTnLst>
                                </p:cTn>
                              </p:par>
                              <p:par>
                                <p:cTn id="28" presetID="32" presetClass="emph" presetSubtype="0" fill="hold" nodeType="withEffect">
                                  <p:stCondLst>
                                    <p:cond delay="0"/>
                                  </p:stCondLst>
                                  <p:childTnLst>
                                    <p:animRot by="120000">
                                      <p:cBhvr>
                                        <p:cTn id="29" dur="100" fill="hold">
                                          <p:stCondLst>
                                            <p:cond delay="0"/>
                                          </p:stCondLst>
                                        </p:cTn>
                                        <p:tgtEl>
                                          <p:spTgt spid="2">
                                            <p:txEl>
                                              <p:pRg st="3" end="3"/>
                                            </p:txEl>
                                          </p:spTgt>
                                        </p:tgtEl>
                                        <p:attrNameLst>
                                          <p:attrName>r</p:attrName>
                                        </p:attrNameLst>
                                      </p:cBhvr>
                                    </p:animRot>
                                    <p:animRot by="-240000">
                                      <p:cBhvr>
                                        <p:cTn id="30" dur="200" fill="hold">
                                          <p:stCondLst>
                                            <p:cond delay="200"/>
                                          </p:stCondLst>
                                        </p:cTn>
                                        <p:tgtEl>
                                          <p:spTgt spid="2">
                                            <p:txEl>
                                              <p:pRg st="3" end="3"/>
                                            </p:txEl>
                                          </p:spTgt>
                                        </p:tgtEl>
                                        <p:attrNameLst>
                                          <p:attrName>r</p:attrName>
                                        </p:attrNameLst>
                                      </p:cBhvr>
                                    </p:animRot>
                                    <p:animRot by="240000">
                                      <p:cBhvr>
                                        <p:cTn id="31" dur="200" fill="hold">
                                          <p:stCondLst>
                                            <p:cond delay="400"/>
                                          </p:stCondLst>
                                        </p:cTn>
                                        <p:tgtEl>
                                          <p:spTgt spid="2">
                                            <p:txEl>
                                              <p:pRg st="3" end="3"/>
                                            </p:txEl>
                                          </p:spTgt>
                                        </p:tgtEl>
                                        <p:attrNameLst>
                                          <p:attrName>r</p:attrName>
                                        </p:attrNameLst>
                                      </p:cBhvr>
                                    </p:animRot>
                                    <p:animRot by="-240000">
                                      <p:cBhvr>
                                        <p:cTn id="32" dur="200" fill="hold">
                                          <p:stCondLst>
                                            <p:cond delay="600"/>
                                          </p:stCondLst>
                                        </p:cTn>
                                        <p:tgtEl>
                                          <p:spTgt spid="2">
                                            <p:txEl>
                                              <p:pRg st="3" end="3"/>
                                            </p:txEl>
                                          </p:spTgt>
                                        </p:tgtEl>
                                        <p:attrNameLst>
                                          <p:attrName>r</p:attrName>
                                        </p:attrNameLst>
                                      </p:cBhvr>
                                    </p:animRot>
                                    <p:animRot by="120000">
                                      <p:cBhvr>
                                        <p:cTn id="33" dur="200" fill="hold">
                                          <p:stCondLst>
                                            <p:cond delay="800"/>
                                          </p:stCondLst>
                                        </p:cTn>
                                        <p:tgtEl>
                                          <p:spTgt spid="2">
                                            <p:txEl>
                                              <p:pRg st="3" end="3"/>
                                            </p:txEl>
                                          </p:spTgt>
                                        </p:tgtEl>
                                        <p:attrNameLst>
                                          <p:attrName>r</p:attrName>
                                        </p:attrNameLst>
                                      </p:cBhvr>
                                    </p:animRot>
                                  </p:childTnLst>
                                </p:cTn>
                              </p:par>
                            </p:childTnLst>
                          </p:cTn>
                        </p:par>
                      </p:childTnLst>
                    </p:cTn>
                  </p:par>
                  <p:par>
                    <p:cTn id="34" fill="hold">
                      <p:stCondLst>
                        <p:cond delay="indefinite"/>
                      </p:stCondLst>
                      <p:childTnLst>
                        <p:par>
                          <p:cTn id="35" fill="hold">
                            <p:stCondLst>
                              <p:cond delay="0"/>
                            </p:stCondLst>
                            <p:childTnLst>
                              <p:par>
                                <p:cTn id="36" presetID="22" presetClass="exit" presetSubtype="4" fill="hold" grpId="0" nodeType="clickEffect">
                                  <p:stCondLst>
                                    <p:cond delay="0"/>
                                  </p:stCondLst>
                                  <p:childTnLst>
                                    <p:animEffect transition="out" filter="wipe(down)">
                                      <p:cBhvr>
                                        <p:cTn id="37" dur="500"/>
                                        <p:tgtEl>
                                          <p:spTgt spid="2">
                                            <p:txEl>
                                              <p:pRg st="0" end="0"/>
                                            </p:txEl>
                                          </p:spTgt>
                                        </p:tgtEl>
                                      </p:cBhvr>
                                    </p:animEffect>
                                    <p:set>
                                      <p:cBhvr>
                                        <p:cTn id="38" dur="1" fill="hold">
                                          <p:stCondLst>
                                            <p:cond delay="499"/>
                                          </p:stCondLst>
                                        </p:cTn>
                                        <p:tgtEl>
                                          <p:spTgt spid="2">
                                            <p:txEl>
                                              <p:pRg st="0" end="0"/>
                                            </p:txEl>
                                          </p:spTgt>
                                        </p:tgtEl>
                                        <p:attrNameLst>
                                          <p:attrName>style.visibility</p:attrName>
                                        </p:attrNameLst>
                                      </p:cBhvr>
                                      <p:to>
                                        <p:strVal val="hidden"/>
                                      </p:to>
                                    </p:set>
                                  </p:childTnLst>
                                </p:cTn>
                              </p:par>
                            </p:childTnLst>
                          </p:cTn>
                        </p:par>
                      </p:childTnLst>
                    </p:cTn>
                  </p:par>
                  <p:par>
                    <p:cTn id="39" fill="hold">
                      <p:stCondLst>
                        <p:cond delay="indefinite"/>
                      </p:stCondLst>
                      <p:childTnLst>
                        <p:par>
                          <p:cTn id="40" fill="hold">
                            <p:stCondLst>
                              <p:cond delay="0"/>
                            </p:stCondLst>
                            <p:childTnLst>
                              <p:par>
                                <p:cTn id="41" presetID="22" presetClass="exit" presetSubtype="4" fill="hold" grpId="0" nodeType="clickEffect">
                                  <p:stCondLst>
                                    <p:cond delay="0"/>
                                  </p:stCondLst>
                                  <p:childTnLst>
                                    <p:animEffect transition="out" filter="wipe(down)">
                                      <p:cBhvr>
                                        <p:cTn id="42" dur="500"/>
                                        <p:tgtEl>
                                          <p:spTgt spid="2">
                                            <p:txEl>
                                              <p:pRg st="1" end="1"/>
                                            </p:txEl>
                                          </p:spTgt>
                                        </p:tgtEl>
                                      </p:cBhvr>
                                    </p:animEffect>
                                    <p:set>
                                      <p:cBhvr>
                                        <p:cTn id="43" dur="1" fill="hold">
                                          <p:stCondLst>
                                            <p:cond delay="499"/>
                                          </p:stCondLst>
                                        </p:cTn>
                                        <p:tgtEl>
                                          <p:spTgt spid="2">
                                            <p:txEl>
                                              <p:pRg st="1" end="1"/>
                                            </p:txEl>
                                          </p:spTgt>
                                        </p:tgtEl>
                                        <p:attrNameLst>
                                          <p:attrName>style.visibility</p:attrName>
                                        </p:attrNameLst>
                                      </p:cBhvr>
                                      <p:to>
                                        <p:strVal val="hidden"/>
                                      </p:to>
                                    </p:set>
                                  </p:childTnLst>
                                </p:cTn>
                              </p:par>
                            </p:childTnLst>
                          </p:cTn>
                        </p:par>
                      </p:childTnLst>
                    </p:cTn>
                  </p:par>
                  <p:par>
                    <p:cTn id="44" fill="hold">
                      <p:stCondLst>
                        <p:cond delay="indefinite"/>
                      </p:stCondLst>
                      <p:childTnLst>
                        <p:par>
                          <p:cTn id="45" fill="hold">
                            <p:stCondLst>
                              <p:cond delay="0"/>
                            </p:stCondLst>
                            <p:childTnLst>
                              <p:par>
                                <p:cTn id="46" presetID="22" presetClass="exit" presetSubtype="4" fill="hold" grpId="0" nodeType="clickEffect">
                                  <p:stCondLst>
                                    <p:cond delay="0"/>
                                  </p:stCondLst>
                                  <p:childTnLst>
                                    <p:animEffect transition="out" filter="wipe(down)">
                                      <p:cBhvr>
                                        <p:cTn id="47" dur="500"/>
                                        <p:tgtEl>
                                          <p:spTgt spid="2">
                                            <p:txEl>
                                              <p:pRg st="3" end="3"/>
                                            </p:txEl>
                                          </p:spTgt>
                                        </p:tgtEl>
                                      </p:cBhvr>
                                    </p:animEffect>
                                    <p:set>
                                      <p:cBhvr>
                                        <p:cTn id="48" dur="1" fill="hold">
                                          <p:stCondLst>
                                            <p:cond delay="499"/>
                                          </p:stCondLst>
                                        </p:cTn>
                                        <p:tgtEl>
                                          <p:spTgt spid="2">
                                            <p:txEl>
                                              <p:pRg st="3" end="3"/>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theme1.xml><?xml version="1.0" encoding="utf-8"?>
<a:theme xmlns:a="http://schemas.openxmlformats.org/drawingml/2006/main" name="Tema de Office">
  <a:themeElements>
    <a:clrScheme name="Personalizado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6870</TotalTime>
  <Words>1836</Words>
  <Application>Microsoft Office PowerPoint</Application>
  <PresentationFormat>Presentación en pantalla (4:3)</PresentationFormat>
  <Paragraphs>122</Paragraphs>
  <Slides>32</Slides>
  <Notes>0</Notes>
  <HiddenSlides>0</HiddenSlides>
  <MMClips>0</MMClips>
  <ScaleCrop>false</ScaleCrop>
  <HeadingPairs>
    <vt:vector size="4" baseType="variant">
      <vt:variant>
        <vt:lpstr>Tema</vt:lpstr>
      </vt:variant>
      <vt:variant>
        <vt:i4>1</vt:i4>
      </vt:variant>
      <vt:variant>
        <vt:lpstr>Títulos de diapositiva</vt:lpstr>
      </vt:variant>
      <vt:variant>
        <vt:i4>32</vt:i4>
      </vt:variant>
    </vt:vector>
  </HeadingPairs>
  <TitlesOfParts>
    <vt:vector size="33" baseType="lpstr">
      <vt:lpstr>Tema de Office</vt:lpstr>
      <vt:lpstr>NUEVO ROL DIRECTOR DE CONTROL INTERNO MUNICIPAL</vt:lpstr>
      <vt:lpstr>Funciones de las UCIS</vt:lpstr>
      <vt:lpstr>Presentación de PowerPoint</vt:lpstr>
      <vt:lpstr>Presentación de PowerPoint</vt:lpstr>
      <vt:lpstr>Presentación de PowerPoint</vt:lpstr>
      <vt:lpstr>Presentación de PowerPoint</vt:lpstr>
      <vt:lpstr>Presentación de PowerPoint</vt:lpstr>
      <vt:lpstr>Cuenta Pública </vt:lpstr>
      <vt:lpstr>Presentación de PowerPoint</vt:lpstr>
      <vt:lpstr>Artículo 81)</vt:lpstr>
      <vt:lpstr>Otras Funciones:</vt:lpstr>
      <vt:lpstr>Revisión de decretos de pagos</vt:lpstr>
      <vt:lpstr>Opinión  de los D. de Control </vt:lpstr>
      <vt:lpstr>Dictamen 70.465-2012</vt:lpstr>
      <vt:lpstr>Responsabilidad en Juicios de Cuentas</vt:lpstr>
      <vt:lpstr>Respecto del Director de Control</vt:lpstr>
      <vt:lpstr>Presentación de PowerPoint</vt:lpstr>
      <vt:lpstr>Tribunal de cuentas</vt:lpstr>
      <vt:lpstr>Buena fe en materia administrativa</vt:lpstr>
      <vt:lpstr>Presentación de PowerPoint</vt:lpstr>
      <vt:lpstr>Presentación de PowerPoint</vt:lpstr>
      <vt:lpstr>Presentación de PowerPoint</vt:lpstr>
      <vt:lpstr>Facultad de representación</vt:lpstr>
      <vt:lpstr>Concepto </vt:lpstr>
      <vt:lpstr>Requisitos </vt:lpstr>
      <vt:lpstr>Elementos a ponderar para determinación plazo </vt:lpstr>
      <vt:lpstr>Presentación de PowerPoint</vt:lpstr>
      <vt:lpstr>Requisitos</vt:lpstr>
      <vt:lpstr>Actuación de la CGR</vt:lpstr>
      <vt:lpstr>Efectos del acto representado</vt:lpstr>
      <vt:lpstr>Responsabilidad delas Ucis</vt:lpstr>
      <vt:lpstr>Presentación de PowerPoint</vt:lpstr>
    </vt:vector>
  </TitlesOfParts>
  <Company>Municipalidad de Conchali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Alicia Toro</dc:creator>
  <cp:lastModifiedBy>Alicia Toro</cp:lastModifiedBy>
  <cp:revision>89</cp:revision>
  <dcterms:created xsi:type="dcterms:W3CDTF">2013-08-13T19:55:35Z</dcterms:created>
  <dcterms:modified xsi:type="dcterms:W3CDTF">2015-11-23T12:57:39Z</dcterms:modified>
</cp:coreProperties>
</file>